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04" r:id="rId5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1B1"/>
    <a:srgbClr val="EABAB9"/>
    <a:srgbClr val="AE898B"/>
    <a:srgbClr val="DCA872"/>
    <a:srgbClr val="F1EFE4"/>
    <a:srgbClr val="006699"/>
    <a:srgbClr val="73A790"/>
    <a:srgbClr val="2A4765"/>
    <a:srgbClr val="F1D0CF"/>
    <a:srgbClr val="E3C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B471BB-8192-4D36-81CD-77D3CE6F0D88}" v="40" dt="2022-05-17T11:51:33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6" y="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1FDD4-FA2E-4C94-B1F3-20642CF36AC4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86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751BA-8C64-424B-B0DD-187F112A52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396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1C636-B835-4A90-BB3B-B182102A57A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517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11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324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33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198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22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64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29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8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054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6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058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25999-7AC6-4E6A-BBFA-CC398F2BEE88}" type="datetimeFigureOut">
              <a:rPr lang="sv-SE" smtClean="0"/>
              <a:t>2023-09-08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A93D-3A4B-4C11-85F3-2C37DB5BCD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742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F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08791CFD-18AB-0EC3-37DA-03D82B660C11}"/>
              </a:ext>
            </a:extLst>
          </p:cNvPr>
          <p:cNvSpPr txBox="1"/>
          <p:nvPr/>
        </p:nvSpPr>
        <p:spPr>
          <a:xfrm>
            <a:off x="0" y="563635"/>
            <a:ext cx="10691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>
                <a:latin typeface="Verdana" panose="020B0604030504040204" pitchFamily="34" charset="0"/>
                <a:ea typeface="Verdana" panose="020B0604030504040204" pitchFamily="34" charset="0"/>
              </a:rPr>
              <a:t>Start</a:t>
            </a:r>
          </a:p>
        </p:txBody>
      </p: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588F8409-5084-49D2-8E32-26AE1D702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3190" y="1348010"/>
            <a:ext cx="8991518" cy="0"/>
          </a:xfrm>
          <a:prstGeom prst="straightConnector1">
            <a:avLst/>
          </a:prstGeom>
          <a:ln w="25400">
            <a:solidFill>
              <a:srgbClr val="2A4765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39FD5407-4A00-45E3-B09C-60BBFED34F16}"/>
              </a:ext>
            </a:extLst>
          </p:cNvPr>
          <p:cNvSpPr/>
          <p:nvPr/>
        </p:nvSpPr>
        <p:spPr>
          <a:xfrm>
            <a:off x="893117" y="1567116"/>
            <a:ext cx="8936541" cy="37263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Ett verktyg som kan vara till hjälp inför den fortsatta handläggningen av ditt ärende </a:t>
            </a:r>
          </a:p>
        </p:txBody>
      </p:sp>
      <p:sp>
        <p:nvSpPr>
          <p:cNvPr id="82" name="Rektangel med rundade hörn 32">
            <a:extLst>
              <a:ext uri="{FF2B5EF4-FFF2-40B4-BE49-F238E27FC236}">
                <a16:creationId xmlns:a16="http://schemas.microsoft.com/office/drawing/2014/main" id="{F924FBCB-B84C-4793-2E6D-A3A091A3C318}"/>
              </a:ext>
            </a:extLst>
          </p:cNvPr>
          <p:cNvSpPr/>
          <p:nvPr/>
        </p:nvSpPr>
        <p:spPr>
          <a:xfrm>
            <a:off x="1004489" y="2182264"/>
            <a:ext cx="4245300" cy="806860"/>
          </a:xfrm>
          <a:prstGeom prst="roundRect">
            <a:avLst/>
          </a:prstGeom>
          <a:solidFill>
            <a:srgbClr val="73A79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>
                <a:solidFill>
                  <a:schemeClr val="tx1"/>
                </a:solidFill>
                <a:latin typeface="Georgia" panose="02040502050405020303" pitchFamily="18" charset="0"/>
              </a:rPr>
              <a:t>Den internationella medarbetarens medborgarskap</a:t>
            </a:r>
          </a:p>
        </p:txBody>
      </p:sp>
      <p:sp>
        <p:nvSpPr>
          <p:cNvPr id="60" name="Rektangel med rundade hörn 3" descr="Fyll i den internationella medarbetarens medborgarskap">
            <a:extLst>
              <a:ext uri="{FF2B5EF4-FFF2-40B4-BE49-F238E27FC236}">
                <a16:creationId xmlns:a16="http://schemas.microsoft.com/office/drawing/2014/main" id="{962BB698-FAB2-B635-E6C1-DF115E2F445C}"/>
              </a:ext>
            </a:extLst>
          </p:cNvPr>
          <p:cNvSpPr/>
          <p:nvPr/>
        </p:nvSpPr>
        <p:spPr>
          <a:xfrm>
            <a:off x="5450681" y="2158858"/>
            <a:ext cx="4256742" cy="8068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b="1">
              <a:solidFill>
                <a:srgbClr val="2A4765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Rektangel med rundade hörn 38">
            <a:extLst>
              <a:ext uri="{FF2B5EF4-FFF2-40B4-BE49-F238E27FC236}">
                <a16:creationId xmlns:a16="http://schemas.microsoft.com/office/drawing/2014/main" id="{DC3CF67D-58F4-40BE-BEB5-AF0D138F40B7}"/>
              </a:ext>
            </a:extLst>
          </p:cNvPr>
          <p:cNvSpPr/>
          <p:nvPr/>
        </p:nvSpPr>
        <p:spPr>
          <a:xfrm>
            <a:off x="995833" y="3103303"/>
            <a:ext cx="4245299" cy="806860"/>
          </a:xfrm>
          <a:prstGeom prst="roundRect">
            <a:avLst/>
          </a:prstGeom>
          <a:solidFill>
            <a:srgbClr val="A3C1B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  <a:latin typeface="Georgia" panose="02040502050405020303" pitchFamily="18" charset="0"/>
              </a:rPr>
              <a:t>Om personen ska vara anställd, stipendiat eller gäst</a:t>
            </a:r>
          </a:p>
        </p:txBody>
      </p:sp>
      <p:sp>
        <p:nvSpPr>
          <p:cNvPr id="83" name="Rektangel med rundade hörn 3" descr="Fyll i om personen är anställd, stipendiat eller gäst">
            <a:extLst>
              <a:ext uri="{FF2B5EF4-FFF2-40B4-BE49-F238E27FC236}">
                <a16:creationId xmlns:a16="http://schemas.microsoft.com/office/drawing/2014/main" id="{756EB97A-7242-5957-03EE-5BEAFF14EEC4}"/>
              </a:ext>
            </a:extLst>
          </p:cNvPr>
          <p:cNvSpPr/>
          <p:nvPr/>
        </p:nvSpPr>
        <p:spPr>
          <a:xfrm>
            <a:off x="5450681" y="3100012"/>
            <a:ext cx="4256742" cy="8068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b="1">
              <a:solidFill>
                <a:srgbClr val="2A4765"/>
              </a:solidFill>
              <a:latin typeface="Georgia" panose="02040502050405020303" pitchFamily="18" charset="0"/>
            </a:endParaRPr>
          </a:p>
        </p:txBody>
      </p:sp>
      <p:sp>
        <p:nvSpPr>
          <p:cNvPr id="56" name="Rektangel med rundade hörn 20">
            <a:extLst>
              <a:ext uri="{FF2B5EF4-FFF2-40B4-BE49-F238E27FC236}">
                <a16:creationId xmlns:a16="http://schemas.microsoft.com/office/drawing/2014/main" id="{9D7971B4-0A32-451B-B0CD-EE03A0A07ACE}"/>
              </a:ext>
            </a:extLst>
          </p:cNvPr>
          <p:cNvSpPr/>
          <p:nvPr/>
        </p:nvSpPr>
        <p:spPr>
          <a:xfrm>
            <a:off x="1004489" y="4036089"/>
            <a:ext cx="4245301" cy="806860"/>
          </a:xfrm>
          <a:prstGeom prst="roundRect">
            <a:avLst/>
          </a:prstGeom>
          <a:solidFill>
            <a:srgbClr val="EABAB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>
                <a:solidFill>
                  <a:schemeClr val="tx1"/>
                </a:solidFill>
                <a:latin typeface="Georgia" panose="02040502050405020303" pitchFamily="18" charset="0"/>
              </a:rPr>
              <a:t>Typ av uppdrag, huvudsakligen forskning, forskarstudier eller annat</a:t>
            </a:r>
          </a:p>
        </p:txBody>
      </p:sp>
      <p:sp>
        <p:nvSpPr>
          <p:cNvPr id="84" name="Rektangel med rundade hörn 3" descr="Fyll i typ av uppdrag, forskning, forskarstudier eller annat">
            <a:extLst>
              <a:ext uri="{FF2B5EF4-FFF2-40B4-BE49-F238E27FC236}">
                <a16:creationId xmlns:a16="http://schemas.microsoft.com/office/drawing/2014/main" id="{3BD2E5CB-92EA-5EA2-8C80-CB8AE187A4C5}"/>
              </a:ext>
            </a:extLst>
          </p:cNvPr>
          <p:cNvSpPr/>
          <p:nvPr/>
        </p:nvSpPr>
        <p:spPr>
          <a:xfrm>
            <a:off x="5450681" y="4044638"/>
            <a:ext cx="4256742" cy="8068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b="1">
              <a:solidFill>
                <a:srgbClr val="2A4765"/>
              </a:solidFill>
              <a:latin typeface="Georgia" panose="02040502050405020303" pitchFamily="18" charset="0"/>
            </a:endParaRPr>
          </a:p>
        </p:txBody>
      </p:sp>
      <p:sp>
        <p:nvSpPr>
          <p:cNvPr id="58" name="Rektangel med rundade hörn 32">
            <a:extLst>
              <a:ext uri="{FF2B5EF4-FFF2-40B4-BE49-F238E27FC236}">
                <a16:creationId xmlns:a16="http://schemas.microsoft.com/office/drawing/2014/main" id="{D4E3445A-8ABE-4424-A6C2-B3E7B2C1EC9F}"/>
              </a:ext>
            </a:extLst>
          </p:cNvPr>
          <p:cNvSpPr/>
          <p:nvPr/>
        </p:nvSpPr>
        <p:spPr>
          <a:xfrm>
            <a:off x="1004489" y="4987578"/>
            <a:ext cx="4245300" cy="806860"/>
          </a:xfrm>
          <a:prstGeom prst="roundRect">
            <a:avLst/>
          </a:prstGeom>
          <a:solidFill>
            <a:srgbClr val="AE898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>
                <a:solidFill>
                  <a:schemeClr val="tx1"/>
                </a:solidFill>
                <a:latin typeface="Georgia" panose="02040502050405020303" pitchFamily="18" charset="0"/>
              </a:rPr>
              <a:t>Uppdragets längd och omfattning </a:t>
            </a:r>
          </a:p>
        </p:txBody>
      </p:sp>
      <p:sp>
        <p:nvSpPr>
          <p:cNvPr id="85" name="Rektangel med rundade hörn 3" descr="Fyll i uppdragets längt och omfattning">
            <a:extLst>
              <a:ext uri="{FF2B5EF4-FFF2-40B4-BE49-F238E27FC236}">
                <a16:creationId xmlns:a16="http://schemas.microsoft.com/office/drawing/2014/main" id="{07E910E4-AC49-7EB0-0C0D-D315A88C9AAD}"/>
              </a:ext>
            </a:extLst>
          </p:cNvPr>
          <p:cNvSpPr/>
          <p:nvPr/>
        </p:nvSpPr>
        <p:spPr>
          <a:xfrm>
            <a:off x="5450681" y="4989264"/>
            <a:ext cx="4256742" cy="8068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b="1">
              <a:solidFill>
                <a:srgbClr val="2A4765"/>
              </a:solidFill>
              <a:latin typeface="Georgia" panose="02040502050405020303" pitchFamily="18" charset="0"/>
            </a:endParaRPr>
          </a:p>
        </p:txBody>
      </p:sp>
      <p:sp>
        <p:nvSpPr>
          <p:cNvPr id="55" name="Rektangel med rundade hörn 18">
            <a:extLst>
              <a:ext uri="{FF2B5EF4-FFF2-40B4-BE49-F238E27FC236}">
                <a16:creationId xmlns:a16="http://schemas.microsoft.com/office/drawing/2014/main" id="{630E571F-44E7-4D1C-9DCD-73D7F7E138B6}"/>
              </a:ext>
            </a:extLst>
          </p:cNvPr>
          <p:cNvSpPr/>
          <p:nvPr/>
        </p:nvSpPr>
        <p:spPr>
          <a:xfrm>
            <a:off x="995831" y="5931120"/>
            <a:ext cx="4245301" cy="806860"/>
          </a:xfrm>
          <a:prstGeom prst="roundRect">
            <a:avLst/>
          </a:prstGeom>
          <a:solidFill>
            <a:srgbClr val="DCA8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  <a:latin typeface="Georgia" panose="02040502050405020303" pitchFamily="18" charset="0"/>
              </a:rPr>
              <a:t>Om det finns medföljande och vad dessa personer har för medborgarskap</a:t>
            </a:r>
          </a:p>
        </p:txBody>
      </p:sp>
      <p:sp>
        <p:nvSpPr>
          <p:cNvPr id="86" name="Rektangel med rundade hörn 3" descr="Fyll i om det finns medföljande och vad dessa personer har för medborgarskap">
            <a:extLst>
              <a:ext uri="{FF2B5EF4-FFF2-40B4-BE49-F238E27FC236}">
                <a16:creationId xmlns:a16="http://schemas.microsoft.com/office/drawing/2014/main" id="{CB07D4F7-844E-13CB-3DF0-2DB1047F8FDA}"/>
              </a:ext>
            </a:extLst>
          </p:cNvPr>
          <p:cNvSpPr/>
          <p:nvPr/>
        </p:nvSpPr>
        <p:spPr>
          <a:xfrm>
            <a:off x="5450681" y="5931120"/>
            <a:ext cx="4256742" cy="8068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b="1">
              <a:solidFill>
                <a:srgbClr val="2A4765"/>
              </a:solidFill>
              <a:latin typeface="Georgia" panose="02040502050405020303" pitchFamily="18" charset="0"/>
            </a:endParaRPr>
          </a:p>
        </p:txBody>
      </p:sp>
      <p:pic>
        <p:nvPicPr>
          <p:cNvPr id="21" name="Bildobjekt 20" descr="Umeå universitets logotyp">
            <a:extLst>
              <a:ext uri="{FF2B5EF4-FFF2-40B4-BE49-F238E27FC236}">
                <a16:creationId xmlns:a16="http://schemas.microsoft.com/office/drawing/2014/main" id="{2CF86651-B752-2789-0484-5BD3CC493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735" y="6858367"/>
            <a:ext cx="1328342" cy="50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8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03B9ED4E534B4FB41E45F548D5FE41" ma:contentTypeVersion="17" ma:contentTypeDescription="Create a new document." ma:contentTypeScope="" ma:versionID="9866e0d781c83ec1996a5a5cd9f52ad6">
  <xsd:schema xmlns:xsd="http://www.w3.org/2001/XMLSchema" xmlns:xs="http://www.w3.org/2001/XMLSchema" xmlns:p="http://schemas.microsoft.com/office/2006/metadata/properties" xmlns:ns2="291bfadc-3936-4a4c-85c5-2543a0bd8a4b" xmlns:ns3="9fbdd17d-d463-49f3-8889-5f565ec3f5f5" targetNamespace="http://schemas.microsoft.com/office/2006/metadata/properties" ma:root="true" ma:fieldsID="8f83727e1ff9438cee930a3434e92969" ns2:_="" ns3:_="">
    <xsd:import namespace="291bfadc-3936-4a4c-85c5-2543a0bd8a4b"/>
    <xsd:import namespace="9fbdd17d-d463-49f3-8889-5f565ec3f5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bfadc-3936-4a4c-85c5-2543a0bd8a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b64261-f13a-4595-8891-6b3665ea72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dd17d-d463-49f3-8889-5f565ec3f5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d90a26e-5891-480c-98ab-7032a0f11680}" ma:internalName="TaxCatchAll" ma:showField="CatchAllData" ma:web="9fbdd17d-d463-49f3-8889-5f565ec3f5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1bfadc-3936-4a4c-85c5-2543a0bd8a4b">
      <Terms xmlns="http://schemas.microsoft.com/office/infopath/2007/PartnerControls"/>
    </lcf76f155ced4ddcb4097134ff3c332f>
    <TaxCatchAll xmlns="9fbdd17d-d463-49f3-8889-5f565ec3f5f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532CF0-0C2C-4936-AB19-59C8746DB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bfadc-3936-4a4c-85c5-2543a0bd8a4b"/>
    <ds:schemaRef ds:uri="9fbdd17d-d463-49f3-8889-5f565ec3f5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AB662C-0643-49CC-B975-2D4FF4F4843F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9fbdd17d-d463-49f3-8889-5f565ec3f5f5"/>
    <ds:schemaRef ds:uri="291bfadc-3936-4a4c-85c5-2543a0bd8a4b"/>
  </ds:schemaRefs>
</ds:datastoreItem>
</file>

<file path=customXml/itemProps3.xml><?xml version="1.0" encoding="utf-8"?>
<ds:datastoreItem xmlns:ds="http://schemas.openxmlformats.org/officeDocument/2006/customXml" ds:itemID="{31C014D0-ACDF-4F0A-A31A-AC91926E3C3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a4ba6f9-f531-4f32-9467-398f19e69de4}" enabled="0" method="" siteId="{5a4ba6f9-f531-4f32-9467-398f19e69de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54</Words>
  <Application>Microsoft Office PowerPoint</Application>
  <PresentationFormat>Anpassad</PresentationFormat>
  <Paragraphs>8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Verdana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Torbjörn Forsberg</dc:creator>
  <cp:lastModifiedBy>Elizabet Westerlund</cp:lastModifiedBy>
  <cp:revision>3</cp:revision>
  <cp:lastPrinted>2022-05-06T11:26:21Z</cp:lastPrinted>
  <dcterms:created xsi:type="dcterms:W3CDTF">2022-05-06T09:14:16Z</dcterms:created>
  <dcterms:modified xsi:type="dcterms:W3CDTF">2023-09-08T06:24:56Z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0x0101002403B9ED4E534B4FB41E45F548D5FE41</vt:lpwstr>
  </property>
</Properties>
</file>