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5" r:id="rId4"/>
  </p:sldMasterIdLst>
  <p:notesMasterIdLst>
    <p:notesMasterId r:id="rId26"/>
  </p:notesMasterIdLst>
  <p:handoutMasterIdLst>
    <p:handoutMasterId r:id="rId27"/>
  </p:handoutMasterIdLst>
  <p:sldIdLst>
    <p:sldId id="295" r:id="rId5"/>
    <p:sldId id="361" r:id="rId6"/>
    <p:sldId id="356" r:id="rId7"/>
    <p:sldId id="365" r:id="rId8"/>
    <p:sldId id="363" r:id="rId9"/>
    <p:sldId id="364" r:id="rId10"/>
    <p:sldId id="357" r:id="rId11"/>
    <p:sldId id="287" r:id="rId12"/>
    <p:sldId id="360" r:id="rId13"/>
    <p:sldId id="346" r:id="rId14"/>
    <p:sldId id="347" r:id="rId15"/>
    <p:sldId id="348" r:id="rId16"/>
    <p:sldId id="369" r:id="rId17"/>
    <p:sldId id="349" r:id="rId18"/>
    <p:sldId id="350" r:id="rId19"/>
    <p:sldId id="352" r:id="rId20"/>
    <p:sldId id="354" r:id="rId21"/>
    <p:sldId id="367" r:id="rId22"/>
    <p:sldId id="368" r:id="rId23"/>
    <p:sldId id="353" r:id="rId24"/>
    <p:sldId id="370" r:id="rId25"/>
  </p:sldIdLst>
  <p:sldSz cx="12192000" cy="6858000"/>
  <p:notesSz cx="6797675" cy="9928225"/>
  <p:embeddedFontLst>
    <p:embeddedFont>
      <p:font typeface="Calibri" panose="020F0502020204030204" pitchFamily="34" charset="0"/>
      <p:regular r:id="rId28"/>
      <p:bold r:id="rId29"/>
      <p:italic r:id="rId30"/>
      <p:boldItalic r:id="rId31"/>
    </p:embeddedFont>
    <p:embeddedFont>
      <p:font typeface="Georgia" panose="02040502050405020303" pitchFamily="18"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Poppins" panose="00000500000000000000" pitchFamily="2" charset="0"/>
      <p:regular r:id="rId40"/>
      <p:bold r:id="rId41"/>
      <p:italic r:id="rId42"/>
      <p:boldItalic r:id="rId43"/>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A4A"/>
    <a:srgbClr val="BEDEDA"/>
    <a:srgbClr val="62AFA7"/>
    <a:srgbClr val="FF9500"/>
    <a:srgbClr val="6E4939"/>
    <a:srgbClr val="AE5D3E"/>
    <a:srgbClr val="B46A4E"/>
    <a:srgbClr val="D7A38E"/>
    <a:srgbClr val="E9CBC1"/>
    <a:srgbClr val="CEA0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E65EF7-3B3A-80BC-DDC7-CB27C9738432}" v="133" dt="2024-02-12T16:03:35.415"/>
    <p1510:client id="{7AE11773-8832-4894-9799-0D15C874000F}" v="136" dt="2024-02-12T16:18:09.510"/>
    <p1510:client id="{7D1D0BF4-5B4C-0AA5-8A00-67A8D961439D}" v="21" dt="2024-02-12T13:54:31.923"/>
    <p1510:client id="{B01418D7-5E68-4A17-967E-01DC9FC97148}" v="34" dt="2024-02-12T10:00:19.428"/>
    <p1510:client id="{B651F8DB-368A-AAFB-49AB-21576F287CDF}" v="2" dt="2024-02-12T12:10:59.98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89" autoAdjust="0"/>
  </p:normalViewPr>
  <p:slideViewPr>
    <p:cSldViewPr snapToGrid="0">
      <p:cViewPr varScale="1">
        <p:scale>
          <a:sx n="78" d="100"/>
          <a:sy n="78" d="100"/>
        </p:scale>
        <p:origin x="610" y="8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BAC4D610-4D4B-3974-0E85-3AE526374B46}"/>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8F88061E-3AFA-373D-B51A-179C67494EF1}"/>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5D84FDD3-9F24-5449-8823-AEB714A5CA4A}" type="datetimeFigureOut">
              <a:rPr lang="sv-SE" smtClean="0"/>
              <a:t>2024-03-14</a:t>
            </a:fld>
            <a:endParaRPr lang="sv-SE"/>
          </a:p>
        </p:txBody>
      </p:sp>
      <p:sp>
        <p:nvSpPr>
          <p:cNvPr id="4" name="Platshållare för sidfot 3">
            <a:extLst>
              <a:ext uri="{FF2B5EF4-FFF2-40B4-BE49-F238E27FC236}">
                <a16:creationId xmlns:a16="http://schemas.microsoft.com/office/drawing/2014/main" id="{DC983366-5544-DFE4-5605-AB21C6EF3825}"/>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34CE1397-58EB-7680-F712-0E870E2394ED}"/>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4708A143-3E1F-E44F-B401-37D751B3825D}" type="slidenum">
              <a:rPr lang="sv-SE" smtClean="0"/>
              <a:t>‹#›</a:t>
            </a:fld>
            <a:endParaRPr lang="sv-SE"/>
          </a:p>
        </p:txBody>
      </p:sp>
    </p:spTree>
    <p:extLst>
      <p:ext uri="{BB962C8B-B14F-4D97-AF65-F5344CB8AC3E}">
        <p14:creationId xmlns:p14="http://schemas.microsoft.com/office/powerpoint/2010/main" val="1213421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2935E85-2D54-4DE2-99AC-A906B3A24310}" type="datetimeFigureOut">
              <a:rPr lang="sv-SE" smtClean="0"/>
              <a:t>2024-03-14</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887D8F6-0321-4563-8F6A-89A9FC30FFC2}" type="slidenum">
              <a:rPr lang="sv-SE" smtClean="0"/>
              <a:t>‹#›</a:t>
            </a:fld>
            <a:endParaRPr lang="sv-SE"/>
          </a:p>
        </p:txBody>
      </p:sp>
    </p:spTree>
    <p:extLst>
      <p:ext uri="{BB962C8B-B14F-4D97-AF65-F5344CB8AC3E}">
        <p14:creationId xmlns:p14="http://schemas.microsoft.com/office/powerpoint/2010/main" val="85056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pPr algn="l" rtl="0"/>
            <a:fld id="{C887D8F6-0321-4563-8F6A-89A9FC30FFC2}" type="slidenum">
              <a:rPr/>
              <a:t>1</a:t>
            </a:fld>
            <a:endParaRPr lang="en-gb"/>
          </a:p>
        </p:txBody>
      </p:sp>
    </p:spTree>
    <p:extLst>
      <p:ext uri="{BB962C8B-B14F-4D97-AF65-F5344CB8AC3E}">
        <p14:creationId xmlns:p14="http://schemas.microsoft.com/office/powerpoint/2010/main" val="1656228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pPr algn="l" rtl="0"/>
            <a:fld id="{C887D8F6-0321-4563-8F6A-89A9FC30FFC2}" type="slidenum">
              <a:rPr/>
              <a:t>2</a:t>
            </a:fld>
            <a:endParaRPr lang="en-gb"/>
          </a:p>
        </p:txBody>
      </p:sp>
    </p:spTree>
    <p:extLst>
      <p:ext uri="{BB962C8B-B14F-4D97-AF65-F5344CB8AC3E}">
        <p14:creationId xmlns:p14="http://schemas.microsoft.com/office/powerpoint/2010/main" val="3249139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pPr algn="l" rtl="0"/>
            <a:fld id="{C887D8F6-0321-4563-8F6A-89A9FC30FFC2}" type="slidenum">
              <a:rPr/>
              <a:t>5</a:t>
            </a:fld>
            <a:endParaRPr lang="en-gb"/>
          </a:p>
        </p:txBody>
      </p:sp>
    </p:spTree>
    <p:extLst>
      <p:ext uri="{BB962C8B-B14F-4D97-AF65-F5344CB8AC3E}">
        <p14:creationId xmlns:p14="http://schemas.microsoft.com/office/powerpoint/2010/main" val="197849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pPr algn="l" rtl="0"/>
            <a:fld id="{C887D8F6-0321-4563-8F6A-89A9FC30FFC2}" type="slidenum">
              <a:rPr/>
              <a:t>16</a:t>
            </a:fld>
            <a:endParaRPr lang="en-gb"/>
          </a:p>
        </p:txBody>
      </p:sp>
    </p:spTree>
    <p:extLst>
      <p:ext uri="{BB962C8B-B14F-4D97-AF65-F5344CB8AC3E}">
        <p14:creationId xmlns:p14="http://schemas.microsoft.com/office/powerpoint/2010/main" val="1463581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87D8F6-0321-4563-8F6A-89A9FC30FFC2}" type="slidenum">
              <a:rPr lang="sv-SE" smtClean="0"/>
              <a:t>20</a:t>
            </a:fld>
            <a:endParaRPr lang="sv-SE"/>
          </a:p>
        </p:txBody>
      </p:sp>
    </p:spTree>
    <p:extLst>
      <p:ext uri="{BB962C8B-B14F-4D97-AF65-F5344CB8AC3E}">
        <p14:creationId xmlns:p14="http://schemas.microsoft.com/office/powerpoint/2010/main" val="1675794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s/slide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slide" Target="../slides/slide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slide" Target="../slides/slide1.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slide" Target="../slides/slide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microsoft.com/office/2007/relationships/hdphoto" Target="../media/hdphoto2.wdp"/><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png"/><Relationship Id="rId10" Type="http://schemas.openxmlformats.org/officeDocument/2006/relationships/image" Target="../media/image24.png"/><Relationship Id="rId4" Type="http://schemas.openxmlformats.org/officeDocument/2006/relationships/slide" Target="../slides/slide1.xml"/><Relationship Id="rId9" Type="http://schemas.openxmlformats.org/officeDocument/2006/relationships/image" Target="../media/image23.svg"/></Relationships>
</file>

<file path=ppt/slideLayouts/_rels/slideLayout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1.png"/><Relationship Id="rId4" Type="http://schemas.openxmlformats.org/officeDocument/2006/relationships/slide" Target="../slides/slide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1.png"/><Relationship Id="rId4" Type="http://schemas.openxmlformats.org/officeDocument/2006/relationships/slide" Target="../slides/slide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1.png"/><Relationship Id="rId4" Type="http://schemas.openxmlformats.org/officeDocument/2006/relationships/slide" Target="../slides/slide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xm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 Id="rId9"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6.png"/><Relationship Id="rId9"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slide" Target="../slides/slide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png"/><Relationship Id="rId5" Type="http://schemas.openxmlformats.org/officeDocument/2006/relationships/image" Target="../media/image17.svg"/><Relationship Id="rId10" Type="http://schemas.openxmlformats.org/officeDocument/2006/relationships/slide" Target="../slides/slide1.xml"/><Relationship Id="rId4" Type="http://schemas.openxmlformats.org/officeDocument/2006/relationships/image" Target="../media/image12.png"/><Relationship Id="rId9"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R Star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5F39454-446F-4EFA-C196-5F863C84E525}"/>
              </a:ext>
            </a:extLst>
          </p:cNvPr>
          <p:cNvSpPr/>
          <p:nvPr userDrawn="1"/>
        </p:nvSpPr>
        <p:spPr>
          <a:xfrm>
            <a:off x="0" y="342900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latin typeface="Poppins" pitchFamily="2" charset="77"/>
                <a:cs typeface="Poppins" pitchFamily="2" charset="77"/>
              </a:rPr>
              <a:t>c</a:t>
            </a:r>
          </a:p>
        </p:txBody>
      </p:sp>
      <p:pic>
        <p:nvPicPr>
          <p:cNvPr id="4" name="Bildobjekt 3">
            <a:extLst>
              <a:ext uri="{FF2B5EF4-FFF2-40B4-BE49-F238E27FC236}">
                <a16:creationId xmlns:a16="http://schemas.microsoft.com/office/drawing/2014/main" id="{7B605DB2-B380-54D4-1AE5-0E4D9490F509}"/>
              </a:ext>
            </a:extLst>
          </p:cNvPr>
          <p:cNvPicPr>
            <a:picLocks noChangeAspect="1"/>
          </p:cNvPicPr>
          <p:nvPr userDrawn="1"/>
        </p:nvPicPr>
        <p:blipFill>
          <a:blip r:embed="rId2">
            <a:extLst>
              <a:ext uri="{28A0092B-C50C-407E-A947-70E740481C1C}">
                <a14:useLocalDpi xmlns:a14="http://schemas.microsoft.com/office/drawing/2010/main" val="0"/>
              </a:ext>
            </a:extLst>
          </a:blip>
          <a:srcRect t="25000" b="25000"/>
          <a:stretch/>
        </p:blipFill>
        <p:spPr>
          <a:xfrm>
            <a:off x="0" y="0"/>
            <a:ext cx="12192000" cy="3429000"/>
          </a:xfrm>
          <a:prstGeom prst="rect">
            <a:avLst/>
          </a:prstGeom>
        </p:spPr>
      </p:pic>
      <p:sp>
        <p:nvSpPr>
          <p:cNvPr id="2" name="Rubrik 1">
            <a:extLst>
              <a:ext uri="{FF2B5EF4-FFF2-40B4-BE49-F238E27FC236}">
                <a16:creationId xmlns:a16="http://schemas.microsoft.com/office/drawing/2014/main" id="{20032EA1-9C52-944C-92FE-7D279141454D}"/>
              </a:ext>
            </a:extLst>
          </p:cNvPr>
          <p:cNvSpPr>
            <a:spLocks noGrp="1"/>
          </p:cNvSpPr>
          <p:nvPr>
            <p:ph type="title" hasCustomPrompt="1"/>
          </p:nvPr>
        </p:nvSpPr>
        <p:spPr>
          <a:xfrm>
            <a:off x="633158" y="4482475"/>
            <a:ext cx="10925683" cy="596167"/>
          </a:xfrm>
          <a:prstGeom prst="rect">
            <a:avLst/>
          </a:prstGeom>
        </p:spPr>
        <p:txBody>
          <a:bodyPr anchor="t" anchorCtr="0">
            <a:noAutofit/>
          </a:bodyPr>
          <a:lstStyle>
            <a:lvl1pPr algn="ctr">
              <a:defRPr sz="4400" b="1">
                <a:solidFill>
                  <a:srgbClr val="4A4A4A"/>
                </a:solidFill>
                <a:latin typeface="Poppins" pitchFamily="2" charset="77"/>
                <a:cs typeface="Poppins" pitchFamily="2" charset="77"/>
              </a:defRPr>
            </a:lvl1pPr>
          </a:lstStyle>
          <a:p>
            <a:r>
              <a:rPr lang="sv-SE"/>
              <a:t>Företaget AB typsnitt Poppins </a:t>
            </a:r>
            <a:r>
              <a:rPr lang="sv-SE" err="1"/>
              <a:t>stl</a:t>
            </a:r>
            <a:r>
              <a:rPr lang="sv-SE"/>
              <a:t> 44</a:t>
            </a:r>
          </a:p>
        </p:txBody>
      </p:sp>
      <p:sp>
        <p:nvSpPr>
          <p:cNvPr id="12" name="Platshållare för innehåll 11">
            <a:extLst>
              <a:ext uri="{FF2B5EF4-FFF2-40B4-BE49-F238E27FC236}">
                <a16:creationId xmlns:a16="http://schemas.microsoft.com/office/drawing/2014/main" id="{EAEEEFDB-0027-2449-BE7E-A5539CA6414E}"/>
              </a:ext>
            </a:extLst>
          </p:cNvPr>
          <p:cNvSpPr>
            <a:spLocks noGrp="1"/>
          </p:cNvSpPr>
          <p:nvPr>
            <p:ph sz="quarter" idx="10" hasCustomPrompt="1"/>
          </p:nvPr>
        </p:nvSpPr>
        <p:spPr>
          <a:xfrm>
            <a:off x="633158" y="3981852"/>
            <a:ext cx="10925683" cy="255600"/>
          </a:xfrm>
          <a:prstGeom prst="rect">
            <a:avLst/>
          </a:prstGeom>
        </p:spPr>
        <p:txBody>
          <a:bodyPr vert="horz" lIns="900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a:ln>
                  <a:noFill/>
                </a:ln>
                <a:solidFill>
                  <a:schemeClr val="tx1"/>
                </a:solidFill>
                <a:latin typeface="Poppins" pitchFamily="2" charset="77"/>
                <a:cs typeface="Poppins" pitchFamily="2" charset="77"/>
              </a:defRPr>
            </a:lvl1pPr>
            <a:lvl2pPr marL="457200" indent="0" algn="r">
              <a:buNone/>
              <a:defRPr sz="900">
                <a:ln>
                  <a:noFill/>
                </a:ln>
                <a:solidFill>
                  <a:schemeClr val="bg1"/>
                </a:solidFill>
              </a:defRPr>
            </a:lvl2pPr>
            <a:lvl3pPr marL="914400" indent="0" algn="r">
              <a:buNone/>
              <a:defRPr sz="900">
                <a:ln>
                  <a:noFill/>
                </a:ln>
                <a:solidFill>
                  <a:schemeClr val="bg1"/>
                </a:solidFill>
              </a:defRPr>
            </a:lvl3pPr>
            <a:lvl4pPr marL="1371600" indent="0" algn="r">
              <a:buNone/>
              <a:defRPr sz="900">
                <a:ln>
                  <a:noFill/>
                </a:ln>
                <a:solidFill>
                  <a:schemeClr val="bg1"/>
                </a:solidFill>
              </a:defRPr>
            </a:lvl4pPr>
            <a:lvl5pPr marL="1828800" indent="0" algn="r">
              <a:buNone/>
              <a:defRPr sz="900">
                <a:ln>
                  <a:noFill/>
                </a:ln>
                <a:solidFill>
                  <a:schemeClr val="bg1"/>
                </a:solidFill>
              </a:defRPr>
            </a:lvl5pPr>
          </a:lstStyle>
          <a:p>
            <a:pPr lvl="0"/>
            <a:r>
              <a:rPr lang="sv-SE"/>
              <a:t>EXEMPELVIS OFFERT + DATUM 220620. VERSAL RUBRIK TYPSNITT POPPINS STL 36</a:t>
            </a:r>
          </a:p>
        </p:txBody>
      </p:sp>
      <p:pic>
        <p:nvPicPr>
          <p:cNvPr id="8" name="Bildobjekt 7">
            <a:hlinkClick r:id="rId3" action="ppaction://hlinksldjump"/>
            <a:extLst>
              <a:ext uri="{FF2B5EF4-FFF2-40B4-BE49-F238E27FC236}">
                <a16:creationId xmlns:a16="http://schemas.microsoft.com/office/drawing/2014/main" id="{214B684E-D91B-C7F9-2240-7DDDDFB3C6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67462" y="6215259"/>
            <a:ext cx="1657073" cy="407640"/>
          </a:xfrm>
          <a:prstGeom prst="rect">
            <a:avLst/>
          </a:prstGeom>
        </p:spPr>
      </p:pic>
      <p:grpSp>
        <p:nvGrpSpPr>
          <p:cNvPr id="16" name="Grupp 15">
            <a:extLst>
              <a:ext uri="{FF2B5EF4-FFF2-40B4-BE49-F238E27FC236}">
                <a16:creationId xmlns:a16="http://schemas.microsoft.com/office/drawing/2014/main" id="{A7E125A2-D908-010F-97BA-13DEABEED39C}"/>
              </a:ext>
            </a:extLst>
          </p:cNvPr>
          <p:cNvGrpSpPr/>
          <p:nvPr userDrawn="1"/>
        </p:nvGrpSpPr>
        <p:grpSpPr>
          <a:xfrm>
            <a:off x="0" y="3119373"/>
            <a:ext cx="12192002" cy="129208"/>
            <a:chOff x="0" y="3279913"/>
            <a:chExt cx="12192002" cy="149087"/>
          </a:xfrm>
        </p:grpSpPr>
        <p:sp>
          <p:nvSpPr>
            <p:cNvPr id="17" name="Rektangel 16">
              <a:extLst>
                <a:ext uri="{FF2B5EF4-FFF2-40B4-BE49-F238E27FC236}">
                  <a16:creationId xmlns:a16="http://schemas.microsoft.com/office/drawing/2014/main" id="{D21060AB-5DD2-D224-B438-20E728253911}"/>
                </a:ext>
              </a:extLst>
            </p:cNvPr>
            <p:cNvSpPr/>
            <p:nvPr/>
          </p:nvSpPr>
          <p:spPr>
            <a:xfrm>
              <a:off x="0" y="3279913"/>
              <a:ext cx="4065104" cy="149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pitchFamily="2" charset="77"/>
                <a:cs typeface="Poppins" pitchFamily="2" charset="77"/>
              </a:endParaRPr>
            </a:p>
          </p:txBody>
        </p:sp>
        <p:sp>
          <p:nvSpPr>
            <p:cNvPr id="18" name="Rektangel 17">
              <a:extLst>
                <a:ext uri="{FF2B5EF4-FFF2-40B4-BE49-F238E27FC236}">
                  <a16:creationId xmlns:a16="http://schemas.microsoft.com/office/drawing/2014/main" id="{7DF3C3D4-73B8-9A31-E6A7-596614E9ABA3}"/>
                </a:ext>
              </a:extLst>
            </p:cNvPr>
            <p:cNvSpPr/>
            <p:nvPr/>
          </p:nvSpPr>
          <p:spPr>
            <a:xfrm>
              <a:off x="8126898" y="3279913"/>
              <a:ext cx="4065104" cy="149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pitchFamily="2" charset="77"/>
                <a:cs typeface="Poppins" pitchFamily="2" charset="77"/>
              </a:endParaRPr>
            </a:p>
          </p:txBody>
        </p:sp>
        <p:sp>
          <p:nvSpPr>
            <p:cNvPr id="19" name="Rektangel 18">
              <a:extLst>
                <a:ext uri="{FF2B5EF4-FFF2-40B4-BE49-F238E27FC236}">
                  <a16:creationId xmlns:a16="http://schemas.microsoft.com/office/drawing/2014/main" id="{6E6BB000-46E2-F21E-909C-4131D78A776B}"/>
                </a:ext>
              </a:extLst>
            </p:cNvPr>
            <p:cNvSpPr/>
            <p:nvPr/>
          </p:nvSpPr>
          <p:spPr>
            <a:xfrm>
              <a:off x="4055164" y="3279913"/>
              <a:ext cx="4071733" cy="149087"/>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pitchFamily="2" charset="77"/>
                <a:cs typeface="Poppins" pitchFamily="2" charset="77"/>
              </a:endParaRPr>
            </a:p>
          </p:txBody>
        </p:sp>
      </p:grpSp>
      <p:pic>
        <p:nvPicPr>
          <p:cNvPr id="13" name="Bildobjekt 12">
            <a:extLst>
              <a:ext uri="{FF2B5EF4-FFF2-40B4-BE49-F238E27FC236}">
                <a16:creationId xmlns:a16="http://schemas.microsoft.com/office/drawing/2014/main" id="{BC5FBAD4-3306-B961-5043-6C43F66EDEC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00789" y="228602"/>
            <a:ext cx="638420" cy="636812"/>
          </a:xfrm>
          <a:prstGeom prst="rect">
            <a:avLst/>
          </a:prstGeom>
        </p:spPr>
      </p:pic>
    </p:spTree>
    <p:extLst>
      <p:ext uri="{BB962C8B-B14F-4D97-AF65-F5344CB8AC3E}">
        <p14:creationId xmlns:p14="http://schemas.microsoft.com/office/powerpoint/2010/main" val="4084997245"/>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Årshjul statiskt">
    <p:spTree>
      <p:nvGrpSpPr>
        <p:cNvPr id="1" name=""/>
        <p:cNvGrpSpPr/>
        <p:nvPr/>
      </p:nvGrpSpPr>
      <p:grpSpPr>
        <a:xfrm>
          <a:off x="0" y="0"/>
          <a:ext cx="0" cy="0"/>
          <a:chOff x="0" y="0"/>
          <a:chExt cx="0" cy="0"/>
        </a:xfrm>
      </p:grpSpPr>
      <p:sp>
        <p:nvSpPr>
          <p:cNvPr id="27" name="Pil: cirkelformad 8">
            <a:extLst>
              <a:ext uri="{FF2B5EF4-FFF2-40B4-BE49-F238E27FC236}">
                <a16:creationId xmlns:a16="http://schemas.microsoft.com/office/drawing/2014/main" id="{BC2FB206-E0B6-0871-AB1C-6EB65C77E7F8}"/>
              </a:ext>
            </a:extLst>
          </p:cNvPr>
          <p:cNvSpPr/>
          <p:nvPr/>
        </p:nvSpPr>
        <p:spPr>
          <a:xfrm rot="1245520">
            <a:off x="3739301" y="1165973"/>
            <a:ext cx="4991666" cy="4991667"/>
          </a:xfrm>
          <a:prstGeom prst="circularArrow">
            <a:avLst>
              <a:gd name="adj1" fmla="val 5274"/>
              <a:gd name="adj2" fmla="val 455051"/>
              <a:gd name="adj3" fmla="val 14309516"/>
              <a:gd name="adj4" fmla="val 15029388"/>
              <a:gd name="adj5" fmla="val 5477"/>
            </a:avLst>
          </a:prstGeom>
          <a:solidFill>
            <a:schemeClr val="bg1">
              <a:lumMod val="65000"/>
              <a:alpha val="30002"/>
            </a:schemeClr>
          </a:solidFill>
          <a:ln w="6350">
            <a:solidFill>
              <a:schemeClr val="accent4">
                <a:alpha val="0"/>
              </a:schemeClr>
            </a:solidFill>
            <a:extLst>
              <a:ext uri="{C807C97D-BFC1-408E-A445-0C87EB9F89A2}">
                <ask:lineSketchStyleProps xmlns:ask="http://schemas.microsoft.com/office/drawing/2018/sketchyshapes" sd="1219033472">
                  <a:custGeom>
                    <a:avLst/>
                    <a:gdLst>
                      <a:gd name="connsiteX0" fmla="*/ 1845122 w 4991666"/>
                      <a:gd name="connsiteY0" fmla="*/ 233485 h 4991667"/>
                      <a:gd name="connsiteX1" fmla="*/ 4710657 w 4991666"/>
                      <a:gd name="connsiteY1" fmla="*/ 1698212 h 4991667"/>
                      <a:gd name="connsiteX2" fmla="*/ 3436933 w 4991666"/>
                      <a:gd name="connsiteY2" fmla="*/ 4653605 h 4991667"/>
                      <a:gd name="connsiteX3" fmla="*/ 404398 w 4991666"/>
                      <a:gd name="connsiteY3" fmla="*/ 3576364 h 4991667"/>
                      <a:gd name="connsiteX4" fmla="*/ 1280521 w 4991666"/>
                      <a:gd name="connsiteY4" fmla="*/ 479733 h 4991667"/>
                      <a:gd name="connsiteX5" fmla="*/ 1223477 w 4991666"/>
                      <a:gd name="connsiteY5" fmla="*/ 351151 h 4991667"/>
                      <a:gd name="connsiteX6" fmla="*/ 1594583 w 4991666"/>
                      <a:gd name="connsiteY6" fmla="*/ 464335 h 4991667"/>
                      <a:gd name="connsiteX7" fmla="*/ 1445212 w 4991666"/>
                      <a:gd name="connsiteY7" fmla="*/ 850960 h 4991667"/>
                      <a:gd name="connsiteX8" fmla="*/ 1388225 w 4991666"/>
                      <a:gd name="connsiteY8" fmla="*/ 722506 h 4991667"/>
                      <a:gd name="connsiteX9" fmla="*/ 649811 w 4991666"/>
                      <a:gd name="connsiteY9" fmla="*/ 3477509 h 4991667"/>
                      <a:gd name="connsiteX10" fmla="*/ 3346829 w 4991666"/>
                      <a:gd name="connsiteY10" fmla="*/ 4405621 h 4991667"/>
                      <a:gd name="connsiteX11" fmla="*/ 4460149 w 4991666"/>
                      <a:gd name="connsiteY11" fmla="*/ 1779632 h 4991667"/>
                      <a:gd name="connsiteX12" fmla="*/ 1917892 w 4991666"/>
                      <a:gd name="connsiteY12" fmla="*/ 486487 h 4991667"/>
                      <a:gd name="connsiteX13" fmla="*/ 1845122 w 4991666"/>
                      <a:gd name="connsiteY13" fmla="*/ 233485 h 49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1666" h="4991667" fill="none" extrusionOk="0">
                        <a:moveTo>
                          <a:pt x="1845122" y="233485"/>
                        </a:moveTo>
                        <a:cubicBezTo>
                          <a:pt x="2980399" y="-279627"/>
                          <a:pt x="4399703" y="509166"/>
                          <a:pt x="4710657" y="1698212"/>
                        </a:cubicBezTo>
                        <a:cubicBezTo>
                          <a:pt x="5428647" y="2913437"/>
                          <a:pt x="4375763" y="4165949"/>
                          <a:pt x="3436933" y="4653605"/>
                        </a:cubicBezTo>
                        <a:cubicBezTo>
                          <a:pt x="2374405" y="5015538"/>
                          <a:pt x="774096" y="4780826"/>
                          <a:pt x="404398" y="3576364"/>
                        </a:cubicBezTo>
                        <a:cubicBezTo>
                          <a:pt x="132540" y="2411591"/>
                          <a:pt x="232031" y="1249756"/>
                          <a:pt x="1280521" y="479733"/>
                        </a:cubicBezTo>
                        <a:cubicBezTo>
                          <a:pt x="1263403" y="438964"/>
                          <a:pt x="1252669" y="403930"/>
                          <a:pt x="1223477" y="351151"/>
                        </a:cubicBezTo>
                        <a:cubicBezTo>
                          <a:pt x="1404187" y="403125"/>
                          <a:pt x="1520329" y="440670"/>
                          <a:pt x="1594583" y="464335"/>
                        </a:cubicBezTo>
                        <a:cubicBezTo>
                          <a:pt x="1559977" y="585105"/>
                          <a:pt x="1505129" y="750568"/>
                          <a:pt x="1445212" y="850960"/>
                        </a:cubicBezTo>
                        <a:cubicBezTo>
                          <a:pt x="1436758" y="819365"/>
                          <a:pt x="1411316" y="769637"/>
                          <a:pt x="1388225" y="722506"/>
                        </a:cubicBezTo>
                        <a:cubicBezTo>
                          <a:pt x="634404" y="1265361"/>
                          <a:pt x="236104" y="2591788"/>
                          <a:pt x="649811" y="3477509"/>
                        </a:cubicBezTo>
                        <a:cubicBezTo>
                          <a:pt x="1100263" y="4424903"/>
                          <a:pt x="2269071" y="4928097"/>
                          <a:pt x="3346829" y="4405621"/>
                        </a:cubicBezTo>
                        <a:cubicBezTo>
                          <a:pt x="4319496" y="4023995"/>
                          <a:pt x="4869544" y="2771902"/>
                          <a:pt x="4460149" y="1779632"/>
                        </a:cubicBezTo>
                        <a:cubicBezTo>
                          <a:pt x="4215498" y="869763"/>
                          <a:pt x="3020088" y="154987"/>
                          <a:pt x="1917892" y="486487"/>
                        </a:cubicBezTo>
                        <a:cubicBezTo>
                          <a:pt x="1893536" y="367775"/>
                          <a:pt x="1863709" y="323914"/>
                          <a:pt x="1845122" y="233485"/>
                        </a:cubicBezTo>
                        <a:close/>
                      </a:path>
                      <a:path w="4991666" h="4991667" stroke="0" extrusionOk="0">
                        <a:moveTo>
                          <a:pt x="1845122" y="233485"/>
                        </a:moveTo>
                        <a:cubicBezTo>
                          <a:pt x="2958623" y="-157683"/>
                          <a:pt x="4142921" y="586730"/>
                          <a:pt x="4710657" y="1698212"/>
                        </a:cubicBezTo>
                        <a:cubicBezTo>
                          <a:pt x="5165176" y="2872283"/>
                          <a:pt x="4373443" y="4164167"/>
                          <a:pt x="3436933" y="4653605"/>
                        </a:cubicBezTo>
                        <a:cubicBezTo>
                          <a:pt x="2109934" y="5335158"/>
                          <a:pt x="941731" y="4854688"/>
                          <a:pt x="404398" y="3576364"/>
                        </a:cubicBezTo>
                        <a:cubicBezTo>
                          <a:pt x="-288459" y="2406899"/>
                          <a:pt x="436810" y="1224376"/>
                          <a:pt x="1280521" y="479733"/>
                        </a:cubicBezTo>
                        <a:cubicBezTo>
                          <a:pt x="1258913" y="435677"/>
                          <a:pt x="1249519" y="403362"/>
                          <a:pt x="1223477" y="351151"/>
                        </a:cubicBezTo>
                        <a:cubicBezTo>
                          <a:pt x="1364886" y="411297"/>
                          <a:pt x="1428304" y="426720"/>
                          <a:pt x="1594583" y="464335"/>
                        </a:cubicBezTo>
                        <a:cubicBezTo>
                          <a:pt x="1541461" y="652315"/>
                          <a:pt x="1469044" y="735497"/>
                          <a:pt x="1445212" y="850960"/>
                        </a:cubicBezTo>
                        <a:cubicBezTo>
                          <a:pt x="1430200" y="822500"/>
                          <a:pt x="1402805" y="761821"/>
                          <a:pt x="1388225" y="722506"/>
                        </a:cubicBezTo>
                        <a:cubicBezTo>
                          <a:pt x="476530" y="1333898"/>
                          <a:pt x="145281" y="2623306"/>
                          <a:pt x="649811" y="3477509"/>
                        </a:cubicBezTo>
                        <a:cubicBezTo>
                          <a:pt x="1189558" y="4484310"/>
                          <a:pt x="2389665" y="4909093"/>
                          <a:pt x="3346829" y="4405621"/>
                        </a:cubicBezTo>
                        <a:cubicBezTo>
                          <a:pt x="4429131" y="3889354"/>
                          <a:pt x="4846142" y="2765580"/>
                          <a:pt x="4460149" y="1779632"/>
                        </a:cubicBezTo>
                        <a:cubicBezTo>
                          <a:pt x="3971009" y="766294"/>
                          <a:pt x="2927218" y="151006"/>
                          <a:pt x="1917892" y="486487"/>
                        </a:cubicBezTo>
                        <a:cubicBezTo>
                          <a:pt x="1892192" y="379688"/>
                          <a:pt x="1878593" y="324360"/>
                          <a:pt x="1845122" y="233485"/>
                        </a:cubicBezTo>
                        <a:close/>
                      </a:path>
                    </a:pathLst>
                  </a:custGeom>
                  <ask:type>
                    <ask:lineSketchNone/>
                  </ask:type>
                </ask:lineSketchStyleProps>
              </a:ext>
            </a:extLst>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a:latin typeface="+mj-lt"/>
            </a:endParaRPr>
          </a:p>
        </p:txBody>
      </p:sp>
      <p:sp>
        <p:nvSpPr>
          <p:cNvPr id="5" name="Platshållare för innehåll 4">
            <a:extLst>
              <a:ext uri="{FF2B5EF4-FFF2-40B4-BE49-F238E27FC236}">
                <a16:creationId xmlns:a16="http://schemas.microsoft.com/office/drawing/2014/main" id="{3A7207C2-6867-D740-9B00-FF6E319662F1}"/>
              </a:ext>
            </a:extLst>
          </p:cNvPr>
          <p:cNvSpPr txBox="1">
            <a:spLocks/>
          </p:cNvSpPr>
          <p:nvPr userDrawn="1"/>
        </p:nvSpPr>
        <p:spPr>
          <a:xfrm>
            <a:off x="838201" y="1348155"/>
            <a:ext cx="2447789" cy="655785"/>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latin typeface="+mj-lt"/>
              </a:rPr>
              <a:t>Alla behöver inte mäta allt HELA tiden. Mät istället NÄR det behövs och DÄR det behövs.</a:t>
            </a:r>
          </a:p>
        </p:txBody>
      </p:sp>
      <p:sp>
        <p:nvSpPr>
          <p:cNvPr id="24" name="Pil: höger 491">
            <a:extLst>
              <a:ext uri="{FF2B5EF4-FFF2-40B4-BE49-F238E27FC236}">
                <a16:creationId xmlns:a16="http://schemas.microsoft.com/office/drawing/2014/main" id="{18E13EFD-63B7-ADEB-1D7E-617F83A8CE14}"/>
              </a:ext>
            </a:extLst>
          </p:cNvPr>
          <p:cNvSpPr/>
          <p:nvPr/>
        </p:nvSpPr>
        <p:spPr>
          <a:xfrm rot="21540000">
            <a:off x="8733726" y="3202534"/>
            <a:ext cx="380291" cy="315822"/>
          </a:xfrm>
          <a:prstGeom prst="rightArrow">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mj-lt"/>
              <a:ea typeface="+mn-ea"/>
              <a:cs typeface="+mn-cs"/>
            </a:endParaRPr>
          </a:p>
        </p:txBody>
      </p:sp>
      <p:sp>
        <p:nvSpPr>
          <p:cNvPr id="107" name="Rektangel: rundade hörn 11">
            <a:extLst>
              <a:ext uri="{FF2B5EF4-FFF2-40B4-BE49-F238E27FC236}">
                <a16:creationId xmlns:a16="http://schemas.microsoft.com/office/drawing/2014/main" id="{373A3FF5-AAA1-F37C-1086-0C1D89E1D9DA}"/>
              </a:ext>
            </a:extLst>
          </p:cNvPr>
          <p:cNvSpPr/>
          <p:nvPr/>
        </p:nvSpPr>
        <p:spPr>
          <a:xfrm>
            <a:off x="7124131" y="2030821"/>
            <a:ext cx="2149063" cy="281545"/>
          </a:xfrm>
          <a:prstGeom prst="roundRect">
            <a:avLst>
              <a:gd name="adj" fmla="val 50000"/>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Organisationsförändring</a:t>
            </a:r>
          </a:p>
        </p:txBody>
      </p:sp>
      <p:sp>
        <p:nvSpPr>
          <p:cNvPr id="173" name="Rubrik 1">
            <a:extLst>
              <a:ext uri="{FF2B5EF4-FFF2-40B4-BE49-F238E27FC236}">
                <a16:creationId xmlns:a16="http://schemas.microsoft.com/office/drawing/2014/main" id="{9C1FEBF5-F576-751E-DD2B-1BCFBE576687}"/>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rgbClr val="4A4A4A"/>
                </a:solidFill>
                <a:latin typeface="Poppins" pitchFamily="2" charset="77"/>
                <a:cs typeface="Poppins" pitchFamily="2" charset="77"/>
              </a:defRPr>
            </a:lvl1pPr>
          </a:lstStyle>
          <a:p>
            <a:r>
              <a:rPr lang="sv-SE"/>
              <a:t>Rubrik typsnitt Poppins </a:t>
            </a:r>
            <a:r>
              <a:rPr lang="sv-SE" err="1"/>
              <a:t>stl</a:t>
            </a:r>
            <a:r>
              <a:rPr lang="sv-SE"/>
              <a:t> 36</a:t>
            </a:r>
          </a:p>
        </p:txBody>
      </p:sp>
      <p:sp>
        <p:nvSpPr>
          <p:cNvPr id="176" name="Pratbubbla till höger 175">
            <a:hlinkClick r:id="" action="ppaction://noaction"/>
            <a:extLst>
              <a:ext uri="{FF2B5EF4-FFF2-40B4-BE49-F238E27FC236}">
                <a16:creationId xmlns:a16="http://schemas.microsoft.com/office/drawing/2014/main" id="{E1E49A3F-1B74-C69B-1EB1-749A7E44B56A}"/>
              </a:ext>
            </a:extLst>
          </p:cNvPr>
          <p:cNvSpPr/>
          <p:nvPr userDrawn="1"/>
        </p:nvSpPr>
        <p:spPr>
          <a:xfrm>
            <a:off x="623022"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Rekrytering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177" name="Pratbubbla till höger 176">
            <a:hlinkClick r:id="" action="ppaction://noaction"/>
            <a:extLst>
              <a:ext uri="{FF2B5EF4-FFF2-40B4-BE49-F238E27FC236}">
                <a16:creationId xmlns:a16="http://schemas.microsoft.com/office/drawing/2014/main" id="{1A5ECEDD-65FF-5E86-0B02-948CAE3E04B5}"/>
              </a:ext>
            </a:extLst>
          </p:cNvPr>
          <p:cNvSpPr/>
          <p:nvPr userDrawn="1"/>
        </p:nvSpPr>
        <p:spPr>
          <a:xfrm>
            <a:off x="2358689"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err="1">
                <a:ln>
                  <a:noFill/>
                </a:ln>
                <a:solidFill>
                  <a:schemeClr val="accent6"/>
                </a:solidFill>
                <a:effectLst/>
                <a:uLnTx/>
                <a:uFillTx/>
                <a:latin typeface="+mn-lt"/>
                <a:ea typeface="+mn-ea"/>
                <a:cs typeface="+mn-cs"/>
              </a:rPr>
              <a:t>Onboarding</a:t>
            </a:r>
            <a:endParaRPr kumimoji="0" lang="sv-SE" sz="1000" b="0" i="0" u="none" strike="noStrike" kern="1200" cap="none" spc="0" normalizeH="0" baseline="0" noProof="0">
              <a:ln>
                <a:noFill/>
              </a:ln>
              <a:solidFill>
                <a:schemeClr val="accent6"/>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179" name="Pratbubbla till höger 178">
            <a:hlinkClick r:id="" action="ppaction://noaction"/>
            <a:extLst>
              <a:ext uri="{FF2B5EF4-FFF2-40B4-BE49-F238E27FC236}">
                <a16:creationId xmlns:a16="http://schemas.microsoft.com/office/drawing/2014/main" id="{C006C934-61E4-614F-8702-EAAE2DB3E0D1}"/>
              </a:ext>
            </a:extLst>
          </p:cNvPr>
          <p:cNvSpPr/>
          <p:nvPr userDrawn="1"/>
        </p:nvSpPr>
        <p:spPr>
          <a:xfrm>
            <a:off x="10461897" y="3062004"/>
            <a:ext cx="1592006" cy="916150"/>
          </a:xfrm>
          <a:prstGeom prst="rightArrowCallout">
            <a:avLst>
              <a:gd name="adj1" fmla="val 0"/>
              <a:gd name="adj2" fmla="val 33318"/>
              <a:gd name="adj3" fmla="val 0"/>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Alumni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185" name="Ellips 184">
            <a:extLst>
              <a:ext uri="{FF2B5EF4-FFF2-40B4-BE49-F238E27FC236}">
                <a16:creationId xmlns:a16="http://schemas.microsoft.com/office/drawing/2014/main" id="{631B997E-928E-8CB2-D863-C22BF1A73C93}"/>
              </a:ext>
            </a:extLst>
          </p:cNvPr>
          <p:cNvSpPr/>
          <p:nvPr userDrawn="1"/>
        </p:nvSpPr>
        <p:spPr>
          <a:xfrm>
            <a:off x="4808605" y="2163557"/>
            <a:ext cx="2853059" cy="2853059"/>
          </a:xfrm>
          <a:prstGeom prst="ellipse">
            <a:avLst/>
          </a:prstGeom>
          <a:solidFill>
            <a:schemeClr val="bg1"/>
          </a:solidFill>
          <a:ln w="38100">
            <a:noFill/>
          </a:ln>
          <a:effectLst>
            <a:outerShdw blurRad="244774" sx="120000" sy="120000" algn="ctr" rotWithShape="0">
              <a:prstClr val="black">
                <a:alpha val="3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sv-SE" sz="1200" b="1" i="0" u="none" strike="noStrike" cap="none" spc="0" normalizeH="0" baseline="0">
                <a:ln>
                  <a:noFill/>
                </a:ln>
                <a:solidFill>
                  <a:schemeClr val="tx1">
                    <a:lumMod val="50000"/>
                    <a:lumOff val="50000"/>
                  </a:schemeClr>
                </a:solidFill>
                <a:effectLst/>
                <a:uLnTx/>
                <a:uFillTx/>
              </a:rPr>
              <a:t>ÅRSHJUL</a:t>
            </a:r>
          </a:p>
        </p:txBody>
      </p:sp>
      <p:sp>
        <p:nvSpPr>
          <p:cNvPr id="114" name="Rektangel: rundade hörn 12">
            <a:extLst>
              <a:ext uri="{FF2B5EF4-FFF2-40B4-BE49-F238E27FC236}">
                <a16:creationId xmlns:a16="http://schemas.microsoft.com/office/drawing/2014/main" id="{D6E3BD1E-9B2A-D898-4779-3E475BE23BD9}"/>
              </a:ext>
            </a:extLst>
          </p:cNvPr>
          <p:cNvSpPr/>
          <p:nvPr/>
        </p:nvSpPr>
        <p:spPr>
          <a:xfrm>
            <a:off x="3396057" y="4686162"/>
            <a:ext cx="1893400" cy="300898"/>
          </a:xfrm>
          <a:prstGeom prst="roundRect">
            <a:avLst>
              <a:gd name="adj" fmla="val 50000"/>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Incident / utmaning</a:t>
            </a:r>
          </a:p>
        </p:txBody>
      </p:sp>
      <p:sp>
        <p:nvSpPr>
          <p:cNvPr id="203" name="Rektangel 202">
            <a:hlinkClick r:id="" action="ppaction://noaction"/>
            <a:extLst>
              <a:ext uri="{FF2B5EF4-FFF2-40B4-BE49-F238E27FC236}">
                <a16:creationId xmlns:a16="http://schemas.microsoft.com/office/drawing/2014/main" id="{DE10E872-823F-CE82-129C-836F23E6F110}"/>
              </a:ext>
            </a:extLst>
          </p:cNvPr>
          <p:cNvSpPr/>
          <p:nvPr userDrawn="1"/>
        </p:nvSpPr>
        <p:spPr>
          <a:xfrm>
            <a:off x="3652231" y="1942919"/>
            <a:ext cx="1871275" cy="391216"/>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PAKET</a:t>
            </a:r>
            <a:endParaRPr kumimoji="0" lang="sv-SE" sz="1000" b="0" i="0" u="none" strike="noStrike" kern="1200" cap="none" spc="0" normalizeH="0" baseline="0" noProof="0">
              <a:ln>
                <a:noFill/>
              </a:ln>
              <a:solidFill>
                <a:srgbClr val="5E4C72"/>
              </a:solidFill>
              <a:effectLst/>
              <a:uLnTx/>
              <a:uFillTx/>
              <a:latin typeface="+mn-lt"/>
              <a:ea typeface="+mn-ea"/>
              <a:cs typeface="+mn-cs"/>
            </a:endParaRPr>
          </a:p>
        </p:txBody>
      </p:sp>
      <p:sp>
        <p:nvSpPr>
          <p:cNvPr id="204" name="Rektangel 203">
            <a:extLst>
              <a:ext uri="{FF2B5EF4-FFF2-40B4-BE49-F238E27FC236}">
                <a16:creationId xmlns:a16="http://schemas.microsoft.com/office/drawing/2014/main" id="{780FFD48-1020-0EFA-3C04-0691E8BA2C5A}"/>
              </a:ext>
            </a:extLst>
          </p:cNvPr>
          <p:cNvSpPr/>
          <p:nvPr userDrawn="1"/>
        </p:nvSpPr>
        <p:spPr>
          <a:xfrm>
            <a:off x="7623077" y="2422824"/>
            <a:ext cx="1792993" cy="35179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INSIGHT PULS</a:t>
            </a:r>
            <a:endParaRPr kumimoji="0" lang="sv-SE" sz="1000" b="0" i="0" u="none" strike="noStrike" kern="1200" cap="none" spc="0" normalizeH="0" baseline="0" noProof="0">
              <a:ln>
                <a:noFill/>
              </a:ln>
              <a:solidFill>
                <a:srgbClr val="5E4C72"/>
              </a:solidFill>
              <a:effectLst/>
              <a:uLnTx/>
              <a:uFillTx/>
              <a:latin typeface="+mn-lt"/>
              <a:ea typeface="+mn-ea"/>
              <a:cs typeface="+mn-cs"/>
            </a:endParaRPr>
          </a:p>
        </p:txBody>
      </p:sp>
      <p:sp>
        <p:nvSpPr>
          <p:cNvPr id="178" name="Pratbubbla till höger 177">
            <a:hlinkClick r:id="" action="ppaction://noaction"/>
            <a:extLst>
              <a:ext uri="{FF2B5EF4-FFF2-40B4-BE49-F238E27FC236}">
                <a16:creationId xmlns:a16="http://schemas.microsoft.com/office/drawing/2014/main" id="{42CA2065-EB3F-8EAB-545E-A572AB36A0BD}"/>
              </a:ext>
            </a:extLst>
          </p:cNvPr>
          <p:cNvSpPr/>
          <p:nvPr userDrawn="1"/>
        </p:nvSpPr>
        <p:spPr>
          <a:xfrm>
            <a:off x="8726230"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Exit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206" name="Rektangel 205">
            <a:hlinkClick r:id="" action="ppaction://noaction"/>
            <a:extLst>
              <a:ext uri="{FF2B5EF4-FFF2-40B4-BE49-F238E27FC236}">
                <a16:creationId xmlns:a16="http://schemas.microsoft.com/office/drawing/2014/main" id="{FBF01695-9C52-FCC6-C6D1-437C83092146}"/>
              </a:ext>
            </a:extLst>
          </p:cNvPr>
          <p:cNvSpPr/>
          <p:nvPr userDrawn="1"/>
        </p:nvSpPr>
        <p:spPr>
          <a:xfrm>
            <a:off x="7059035" y="5180124"/>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PAKET</a:t>
            </a:r>
          </a:p>
        </p:txBody>
      </p:sp>
      <p:sp>
        <p:nvSpPr>
          <p:cNvPr id="207" name="Rektangel 206">
            <a:extLst>
              <a:ext uri="{FF2B5EF4-FFF2-40B4-BE49-F238E27FC236}">
                <a16:creationId xmlns:a16="http://schemas.microsoft.com/office/drawing/2014/main" id="{F6A22073-3394-EDC0-42F5-AB42DDB1B815}"/>
              </a:ext>
            </a:extLst>
          </p:cNvPr>
          <p:cNvSpPr/>
          <p:nvPr userDrawn="1"/>
        </p:nvSpPr>
        <p:spPr>
          <a:xfrm>
            <a:off x="3221438" y="4231473"/>
            <a:ext cx="1792993" cy="34815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INSIGHT PULS</a:t>
            </a:r>
            <a:endParaRPr kumimoji="0" lang="sv-SE" sz="1000" b="0" i="0" u="none" strike="noStrike" kern="1200" cap="none" spc="0" normalizeH="0" baseline="0" noProof="0">
              <a:ln>
                <a:noFill/>
              </a:ln>
              <a:solidFill>
                <a:srgbClr val="5E4C72"/>
              </a:solidFill>
              <a:effectLst/>
              <a:uLnTx/>
              <a:uFillTx/>
              <a:latin typeface="+mn-lt"/>
              <a:ea typeface="+mn-ea"/>
              <a:cs typeface="+mn-cs"/>
            </a:endParaRPr>
          </a:p>
        </p:txBody>
      </p:sp>
      <p:sp>
        <p:nvSpPr>
          <p:cNvPr id="208" name="Rektangel 207">
            <a:hlinkClick r:id="" action="ppaction://noaction"/>
            <a:extLst>
              <a:ext uri="{FF2B5EF4-FFF2-40B4-BE49-F238E27FC236}">
                <a16:creationId xmlns:a16="http://schemas.microsoft.com/office/drawing/2014/main" id="{A20600B3-FA33-7C38-36B8-8F51E6E728C1}"/>
              </a:ext>
            </a:extLst>
          </p:cNvPr>
          <p:cNvSpPr/>
          <p:nvPr userDrawn="1"/>
        </p:nvSpPr>
        <p:spPr>
          <a:xfrm>
            <a:off x="6517715" y="1444044"/>
            <a:ext cx="2642871" cy="397187"/>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5E4C72"/>
                </a:solidFill>
                <a:effectLst/>
                <a:uLnTx/>
                <a:uFillTx/>
                <a:latin typeface="+mn-lt"/>
                <a:ea typeface="+mn-ea"/>
                <a:cs typeface="+mn-cs"/>
              </a:rPr>
              <a:t>Inkluderingsmätning – mitt liv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PAKET</a:t>
            </a:r>
          </a:p>
        </p:txBody>
      </p:sp>
      <p:sp>
        <p:nvSpPr>
          <p:cNvPr id="209" name="Rektangel 208">
            <a:hlinkClick r:id="" action="ppaction://noaction"/>
            <a:extLst>
              <a:ext uri="{FF2B5EF4-FFF2-40B4-BE49-F238E27FC236}">
                <a16:creationId xmlns:a16="http://schemas.microsoft.com/office/drawing/2014/main" id="{C17BF92B-623F-5CD2-D65C-F765837B8131}"/>
              </a:ext>
            </a:extLst>
          </p:cNvPr>
          <p:cNvSpPr/>
          <p:nvPr userDrawn="1"/>
        </p:nvSpPr>
        <p:spPr>
          <a:xfrm>
            <a:off x="3712966" y="5237254"/>
            <a:ext cx="2544376" cy="357301"/>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INSIGHT MEDARBETARUNDERSÖKNING</a:t>
            </a:r>
            <a:endParaRPr kumimoji="0" lang="sv-SE" sz="1000" b="0" i="0" u="none" strike="noStrike" kern="1200" cap="none" spc="0" normalizeH="0" baseline="0" noProof="0">
              <a:ln>
                <a:noFill/>
              </a:ln>
              <a:solidFill>
                <a:srgbClr val="5E4C72"/>
              </a:solidFill>
              <a:effectLst/>
              <a:uLnTx/>
              <a:uFillTx/>
              <a:latin typeface="+mn-lt"/>
              <a:ea typeface="+mn-ea"/>
              <a:cs typeface="+mn-cs"/>
            </a:endParaRPr>
          </a:p>
        </p:txBody>
      </p:sp>
      <p:sp>
        <p:nvSpPr>
          <p:cNvPr id="210" name="Platshållare för innehåll 4">
            <a:extLst>
              <a:ext uri="{FF2B5EF4-FFF2-40B4-BE49-F238E27FC236}">
                <a16:creationId xmlns:a16="http://schemas.microsoft.com/office/drawing/2014/main" id="{43861BF8-BD7C-96D0-893A-77D18D1139BA}"/>
              </a:ext>
            </a:extLst>
          </p:cNvPr>
          <p:cNvSpPr txBox="1">
            <a:spLocks/>
          </p:cNvSpPr>
          <p:nvPr userDrawn="1"/>
        </p:nvSpPr>
        <p:spPr>
          <a:xfrm>
            <a:off x="629482" y="4407867"/>
            <a:ext cx="2680200" cy="1923361"/>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sv-SE" sz="1000">
                <a:solidFill>
                  <a:schemeClr val="tx1"/>
                </a:solidFill>
                <a:latin typeface="+mj-lt"/>
              </a:rPr>
              <a:t>INSIGHT MEDARBETARUNDERSÖKNING</a:t>
            </a:r>
          </a:p>
          <a:p>
            <a:pPr marL="171450" indent="-171450">
              <a:buFont typeface="Arial" panose="020B0604020202020204" pitchFamily="34" charset="0"/>
              <a:buChar char="•"/>
            </a:pPr>
            <a:r>
              <a:rPr lang="sv-SE" sz="1000">
                <a:solidFill>
                  <a:schemeClr val="tx1"/>
                </a:solidFill>
                <a:latin typeface="+mj-lt"/>
              </a:rPr>
              <a:t>INSIGHT PULS</a:t>
            </a:r>
          </a:p>
          <a:p>
            <a:pPr marL="171450" indent="-171450">
              <a:buFont typeface="Arial" panose="020B0604020202020204" pitchFamily="34" charset="0"/>
              <a:buChar char="•"/>
            </a:pPr>
            <a:r>
              <a:rPr lang="sv-SE" sz="1000">
                <a:solidFill>
                  <a:schemeClr val="tx1"/>
                </a:solidFill>
                <a:latin typeface="+mj-lt"/>
              </a:rPr>
              <a:t>INSIGHT PROCESS</a:t>
            </a:r>
          </a:p>
          <a:p>
            <a:pPr marL="171450" indent="-171450">
              <a:buFont typeface="Arial" panose="020B0604020202020204" pitchFamily="34" charset="0"/>
              <a:buChar char="•"/>
            </a:pPr>
            <a:r>
              <a:rPr lang="sv-SE" sz="1000">
                <a:solidFill>
                  <a:schemeClr val="tx1"/>
                </a:solidFill>
                <a:latin typeface="+mj-lt"/>
              </a:rPr>
              <a:t>INSIGHT PAKET</a:t>
            </a:r>
          </a:p>
          <a:p>
            <a:pPr marL="171450" indent="-171450">
              <a:buFont typeface="Arial" panose="020B0604020202020204" pitchFamily="34" charset="0"/>
              <a:buChar char="•"/>
            </a:pPr>
            <a:r>
              <a:rPr lang="sv-SE" sz="1000">
                <a:solidFill>
                  <a:schemeClr val="tx1"/>
                </a:solidFill>
                <a:latin typeface="+mn-lt"/>
              </a:rPr>
              <a:t>Tillval - Stöd inför och i efterarbetet</a:t>
            </a:r>
          </a:p>
          <a:p>
            <a:pPr marL="171450" indent="-171450">
              <a:buFont typeface="Arial" panose="020B0604020202020204" pitchFamily="34" charset="0"/>
              <a:buChar char="•"/>
            </a:pPr>
            <a:r>
              <a:rPr lang="sv-SE" sz="1000">
                <a:solidFill>
                  <a:schemeClr val="tx1"/>
                </a:solidFill>
                <a:latin typeface="+mn-lt"/>
              </a:rPr>
              <a:t>Tillval - </a:t>
            </a:r>
            <a:r>
              <a:rPr lang="sv-SE" sz="1000">
                <a:solidFill>
                  <a:srgbClr val="000000"/>
                </a:solidFill>
                <a:effectLst/>
                <a:latin typeface="+mn-lt"/>
              </a:rPr>
              <a:t>Action Manager &amp; Min åtgärdsplan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000">
                <a:solidFill>
                  <a:schemeClr val="tx1"/>
                </a:solidFill>
                <a:latin typeface="+mn-lt"/>
              </a:rPr>
              <a:t>Tillval - SSO</a:t>
            </a:r>
          </a:p>
        </p:txBody>
      </p:sp>
      <p:sp>
        <p:nvSpPr>
          <p:cNvPr id="2" name="Rektangel 1">
            <a:extLst>
              <a:ext uri="{FF2B5EF4-FFF2-40B4-BE49-F238E27FC236}">
                <a16:creationId xmlns:a16="http://schemas.microsoft.com/office/drawing/2014/main" id="{54F6D344-0C12-F16C-8937-043AF6379884}"/>
              </a:ext>
            </a:extLst>
          </p:cNvPr>
          <p:cNvSpPr/>
          <p:nvPr userDrawn="1"/>
        </p:nvSpPr>
        <p:spPr>
          <a:xfrm>
            <a:off x="623022"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497F332D-7163-C251-3ADE-AB47AE76CA55}"/>
              </a:ext>
            </a:extLst>
          </p:cNvPr>
          <p:cNvSpPr/>
          <p:nvPr userDrawn="1"/>
        </p:nvSpPr>
        <p:spPr>
          <a:xfrm>
            <a:off x="2353323"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B6FA93B9-46DF-C1CA-509E-C0CF73A9A48F}"/>
              </a:ext>
            </a:extLst>
          </p:cNvPr>
          <p:cNvSpPr/>
          <p:nvPr userDrawn="1"/>
        </p:nvSpPr>
        <p:spPr>
          <a:xfrm>
            <a:off x="8725031"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C6670475-AEE5-7B5E-2FAD-AA900A5537C0}"/>
              </a:ext>
            </a:extLst>
          </p:cNvPr>
          <p:cNvSpPr/>
          <p:nvPr userDrawn="1"/>
        </p:nvSpPr>
        <p:spPr>
          <a:xfrm>
            <a:off x="10461682"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F4B09080-E954-4F3A-3A82-76D235EF9E8F}"/>
              </a:ext>
            </a:extLst>
          </p:cNvPr>
          <p:cNvSpPr/>
          <p:nvPr userDrawn="1"/>
        </p:nvSpPr>
        <p:spPr>
          <a:xfrm>
            <a:off x="650746" y="4442661"/>
            <a:ext cx="154171" cy="15417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2107DDA9-9F48-39A8-5351-120F91C69ACE}"/>
              </a:ext>
            </a:extLst>
          </p:cNvPr>
          <p:cNvSpPr/>
          <p:nvPr userDrawn="1"/>
        </p:nvSpPr>
        <p:spPr>
          <a:xfrm>
            <a:off x="3649757" y="1945292"/>
            <a:ext cx="45719" cy="38884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BFB39FE-7C58-049D-EE09-047D6E7C0C21}"/>
              </a:ext>
            </a:extLst>
          </p:cNvPr>
          <p:cNvSpPr/>
          <p:nvPr userDrawn="1"/>
        </p:nvSpPr>
        <p:spPr>
          <a:xfrm>
            <a:off x="650746" y="4697842"/>
            <a:ext cx="154171" cy="154171"/>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46DC6C6A-F4B9-0B4C-2AFC-29D1C20C2C25}"/>
              </a:ext>
            </a:extLst>
          </p:cNvPr>
          <p:cNvSpPr/>
          <p:nvPr userDrawn="1"/>
        </p:nvSpPr>
        <p:spPr>
          <a:xfrm>
            <a:off x="650746" y="4967200"/>
            <a:ext cx="154171" cy="154171"/>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37FE0CA3-F8CC-45C9-8AA6-6CEBF0CF4993}"/>
              </a:ext>
            </a:extLst>
          </p:cNvPr>
          <p:cNvSpPr/>
          <p:nvPr userDrawn="1"/>
        </p:nvSpPr>
        <p:spPr>
          <a:xfrm>
            <a:off x="650746" y="5236558"/>
            <a:ext cx="154171" cy="15417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D2921364-2E04-6087-A591-ED3E8BD1B6F6}"/>
              </a:ext>
            </a:extLst>
          </p:cNvPr>
          <p:cNvSpPr/>
          <p:nvPr userDrawn="1"/>
        </p:nvSpPr>
        <p:spPr>
          <a:xfrm>
            <a:off x="6513459" y="1444044"/>
            <a:ext cx="45719" cy="39155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2FA3F1C7-8F87-DBD3-F095-3C7273A07F93}"/>
              </a:ext>
            </a:extLst>
          </p:cNvPr>
          <p:cNvSpPr/>
          <p:nvPr userDrawn="1"/>
        </p:nvSpPr>
        <p:spPr>
          <a:xfrm>
            <a:off x="7058911" y="5182308"/>
            <a:ext cx="45719" cy="39271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9CB6CF0B-B396-7717-3AD5-FAA5B1CC5B83}"/>
              </a:ext>
            </a:extLst>
          </p:cNvPr>
          <p:cNvSpPr/>
          <p:nvPr userDrawn="1"/>
        </p:nvSpPr>
        <p:spPr>
          <a:xfrm>
            <a:off x="3215703" y="4231586"/>
            <a:ext cx="45719" cy="348039"/>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A79D1470-23C6-9664-B8D7-0CD8C5D05EDE}"/>
              </a:ext>
            </a:extLst>
          </p:cNvPr>
          <p:cNvSpPr/>
          <p:nvPr userDrawn="1"/>
        </p:nvSpPr>
        <p:spPr>
          <a:xfrm>
            <a:off x="3713070" y="5238136"/>
            <a:ext cx="45719" cy="3564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7EFF216E-743E-01EE-9FDE-D7F868B7D271}"/>
              </a:ext>
            </a:extLst>
          </p:cNvPr>
          <p:cNvSpPr/>
          <p:nvPr userDrawn="1"/>
        </p:nvSpPr>
        <p:spPr>
          <a:xfrm>
            <a:off x="7621231" y="2423414"/>
            <a:ext cx="45719" cy="351202"/>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hlinkClick r:id="" action="ppaction://noaction"/>
            <a:extLst>
              <a:ext uri="{FF2B5EF4-FFF2-40B4-BE49-F238E27FC236}">
                <a16:creationId xmlns:a16="http://schemas.microsoft.com/office/drawing/2014/main" id="{08ABEBE2-D368-557E-DA33-7B05758E9BE1}"/>
              </a:ext>
            </a:extLst>
          </p:cNvPr>
          <p:cNvSpPr/>
          <p:nvPr userDrawn="1"/>
        </p:nvSpPr>
        <p:spPr>
          <a:xfrm>
            <a:off x="598491" y="4417806"/>
            <a:ext cx="2354861" cy="20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hlinkClick r:id="" action="ppaction://noaction"/>
            <a:extLst>
              <a:ext uri="{FF2B5EF4-FFF2-40B4-BE49-F238E27FC236}">
                <a16:creationId xmlns:a16="http://schemas.microsoft.com/office/drawing/2014/main" id="{F0AB7461-342A-3A5F-56B0-BB355C347C86}"/>
              </a:ext>
            </a:extLst>
          </p:cNvPr>
          <p:cNvSpPr/>
          <p:nvPr userDrawn="1"/>
        </p:nvSpPr>
        <p:spPr>
          <a:xfrm>
            <a:off x="598492" y="4686162"/>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noaction"/>
            <a:extLst>
              <a:ext uri="{FF2B5EF4-FFF2-40B4-BE49-F238E27FC236}">
                <a16:creationId xmlns:a16="http://schemas.microsoft.com/office/drawing/2014/main" id="{72D7F665-E8B0-95EF-E1B6-03C832DC9692}"/>
              </a:ext>
            </a:extLst>
          </p:cNvPr>
          <p:cNvSpPr/>
          <p:nvPr userDrawn="1"/>
        </p:nvSpPr>
        <p:spPr>
          <a:xfrm>
            <a:off x="598492" y="4954519"/>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hlinkClick r:id="" action="ppaction://noaction"/>
            <a:extLst>
              <a:ext uri="{FF2B5EF4-FFF2-40B4-BE49-F238E27FC236}">
                <a16:creationId xmlns:a16="http://schemas.microsoft.com/office/drawing/2014/main" id="{DC5334BC-C64F-1D44-5553-40F927BB1D30}"/>
              </a:ext>
            </a:extLst>
          </p:cNvPr>
          <p:cNvSpPr/>
          <p:nvPr userDrawn="1"/>
        </p:nvSpPr>
        <p:spPr>
          <a:xfrm>
            <a:off x="623021" y="5472735"/>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hlinkClick r:id="" action="ppaction://noaction"/>
            <a:extLst>
              <a:ext uri="{FF2B5EF4-FFF2-40B4-BE49-F238E27FC236}">
                <a16:creationId xmlns:a16="http://schemas.microsoft.com/office/drawing/2014/main" id="{12524CE3-2F0E-A665-F69D-FC40D929D7DF}"/>
              </a:ext>
            </a:extLst>
          </p:cNvPr>
          <p:cNvSpPr/>
          <p:nvPr userDrawn="1"/>
        </p:nvSpPr>
        <p:spPr>
          <a:xfrm>
            <a:off x="623021" y="5739711"/>
            <a:ext cx="2528333"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hlinkClick r:id="" action="ppaction://noaction"/>
            <a:extLst>
              <a:ext uri="{FF2B5EF4-FFF2-40B4-BE49-F238E27FC236}">
                <a16:creationId xmlns:a16="http://schemas.microsoft.com/office/drawing/2014/main" id="{02644FDE-62BE-2880-912E-C7D056512527}"/>
              </a:ext>
            </a:extLst>
          </p:cNvPr>
          <p:cNvSpPr/>
          <p:nvPr userDrawn="1"/>
        </p:nvSpPr>
        <p:spPr>
          <a:xfrm>
            <a:off x="623022" y="6008066"/>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hlinkClick r:id="" action="ppaction://noaction"/>
            <a:extLst>
              <a:ext uri="{FF2B5EF4-FFF2-40B4-BE49-F238E27FC236}">
                <a16:creationId xmlns:a16="http://schemas.microsoft.com/office/drawing/2014/main" id="{305ADC3D-0044-CC62-3A59-0CBDDD4CEE27}"/>
              </a:ext>
            </a:extLst>
          </p:cNvPr>
          <p:cNvSpPr/>
          <p:nvPr userDrawn="1"/>
        </p:nvSpPr>
        <p:spPr>
          <a:xfrm>
            <a:off x="7396581" y="469117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Lönesamtal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25" name="Rektangel 24">
            <a:extLst>
              <a:ext uri="{FF2B5EF4-FFF2-40B4-BE49-F238E27FC236}">
                <a16:creationId xmlns:a16="http://schemas.microsoft.com/office/drawing/2014/main" id="{81076DDD-1378-F4F6-89F6-5D1FACC0934F}"/>
              </a:ext>
            </a:extLst>
          </p:cNvPr>
          <p:cNvSpPr/>
          <p:nvPr userDrawn="1"/>
        </p:nvSpPr>
        <p:spPr>
          <a:xfrm>
            <a:off x="7396457" y="4693360"/>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hlinkClick r:id="" action="ppaction://noaction"/>
            <a:extLst>
              <a:ext uri="{FF2B5EF4-FFF2-40B4-BE49-F238E27FC236}">
                <a16:creationId xmlns:a16="http://schemas.microsoft.com/office/drawing/2014/main" id="{36526BE2-1213-88F7-A255-EC3591F2EC28}"/>
              </a:ext>
            </a:extLst>
          </p:cNvPr>
          <p:cNvSpPr/>
          <p:nvPr userDrawn="1"/>
        </p:nvSpPr>
        <p:spPr>
          <a:xfrm>
            <a:off x="6500085" y="5666930"/>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Stress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28" name="Rektangel 27">
            <a:extLst>
              <a:ext uri="{FF2B5EF4-FFF2-40B4-BE49-F238E27FC236}">
                <a16:creationId xmlns:a16="http://schemas.microsoft.com/office/drawing/2014/main" id="{EB17C114-1FD6-A8BC-5BCB-2F7DEFF0C42A}"/>
              </a:ext>
            </a:extLst>
          </p:cNvPr>
          <p:cNvSpPr/>
          <p:nvPr userDrawn="1"/>
        </p:nvSpPr>
        <p:spPr>
          <a:xfrm>
            <a:off x="6499961" y="5669114"/>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hlinkClick r:id="" action="ppaction://noaction"/>
            <a:extLst>
              <a:ext uri="{FF2B5EF4-FFF2-40B4-BE49-F238E27FC236}">
                <a16:creationId xmlns:a16="http://schemas.microsoft.com/office/drawing/2014/main" id="{D5491173-2963-22B7-9499-BE1A4E38C31A}"/>
              </a:ext>
            </a:extLst>
          </p:cNvPr>
          <p:cNvSpPr/>
          <p:nvPr userDrawn="1"/>
        </p:nvSpPr>
        <p:spPr>
          <a:xfrm>
            <a:off x="7770424" y="4201139"/>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Kompetensutveckling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31" name="Rektangel 30">
            <a:extLst>
              <a:ext uri="{FF2B5EF4-FFF2-40B4-BE49-F238E27FC236}">
                <a16:creationId xmlns:a16="http://schemas.microsoft.com/office/drawing/2014/main" id="{EFFB58C9-3B1C-BB48-4294-072F9A08AC89}"/>
              </a:ext>
            </a:extLst>
          </p:cNvPr>
          <p:cNvSpPr/>
          <p:nvPr userDrawn="1"/>
        </p:nvSpPr>
        <p:spPr>
          <a:xfrm>
            <a:off x="7770300" y="4203323"/>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hlinkClick r:id="" action="ppaction://noaction"/>
            <a:extLst>
              <a:ext uri="{FF2B5EF4-FFF2-40B4-BE49-F238E27FC236}">
                <a16:creationId xmlns:a16="http://schemas.microsoft.com/office/drawing/2014/main" id="{6901AAD4-3E85-BF90-B8D2-045526608CD7}"/>
              </a:ext>
            </a:extLst>
          </p:cNvPr>
          <p:cNvSpPr/>
          <p:nvPr userDrawn="1"/>
        </p:nvSpPr>
        <p:spPr>
          <a:xfrm>
            <a:off x="3258794" y="2452248"/>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Engagemang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33" name="Rektangel 32">
            <a:extLst>
              <a:ext uri="{FF2B5EF4-FFF2-40B4-BE49-F238E27FC236}">
                <a16:creationId xmlns:a16="http://schemas.microsoft.com/office/drawing/2014/main" id="{B4FC1C71-B1CF-1A91-4540-01AD07AEBC61}"/>
              </a:ext>
            </a:extLst>
          </p:cNvPr>
          <p:cNvSpPr/>
          <p:nvPr userDrawn="1"/>
        </p:nvSpPr>
        <p:spPr>
          <a:xfrm>
            <a:off x="3258670" y="2454432"/>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hlinkClick r:id="" action="ppaction://noaction"/>
            <a:extLst>
              <a:ext uri="{FF2B5EF4-FFF2-40B4-BE49-F238E27FC236}">
                <a16:creationId xmlns:a16="http://schemas.microsoft.com/office/drawing/2014/main" id="{06007F4F-252B-3E5F-C949-DB00D47A8A6E}"/>
              </a:ext>
            </a:extLst>
          </p:cNvPr>
          <p:cNvSpPr/>
          <p:nvPr userDrawn="1"/>
        </p:nvSpPr>
        <p:spPr>
          <a:xfrm>
            <a:off x="3924562" y="144542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Utvecklingssamtal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35" name="Rektangel 34">
            <a:extLst>
              <a:ext uri="{FF2B5EF4-FFF2-40B4-BE49-F238E27FC236}">
                <a16:creationId xmlns:a16="http://schemas.microsoft.com/office/drawing/2014/main" id="{69E2F8A4-78FD-FC58-5FB5-B508011C7EC9}"/>
              </a:ext>
            </a:extLst>
          </p:cNvPr>
          <p:cNvSpPr/>
          <p:nvPr userDrawn="1"/>
        </p:nvSpPr>
        <p:spPr>
          <a:xfrm>
            <a:off x="3924438" y="1447610"/>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31667657"/>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Årshjul animerat">
    <p:spTree>
      <p:nvGrpSpPr>
        <p:cNvPr id="1" name=""/>
        <p:cNvGrpSpPr/>
        <p:nvPr/>
      </p:nvGrpSpPr>
      <p:grpSpPr>
        <a:xfrm>
          <a:off x="0" y="0"/>
          <a:ext cx="0" cy="0"/>
          <a:chOff x="0" y="0"/>
          <a:chExt cx="0" cy="0"/>
        </a:xfrm>
      </p:grpSpPr>
      <p:grpSp>
        <p:nvGrpSpPr>
          <p:cNvPr id="50" name="Grupp 49">
            <a:extLst>
              <a:ext uri="{FF2B5EF4-FFF2-40B4-BE49-F238E27FC236}">
                <a16:creationId xmlns:a16="http://schemas.microsoft.com/office/drawing/2014/main" id="{0A6CB870-9FF6-0C1B-B8EC-6667A4DC0D6E}"/>
              </a:ext>
            </a:extLst>
          </p:cNvPr>
          <p:cNvGrpSpPr/>
          <p:nvPr userDrawn="1"/>
        </p:nvGrpSpPr>
        <p:grpSpPr>
          <a:xfrm>
            <a:off x="8725031" y="3062004"/>
            <a:ext cx="1593205" cy="916150"/>
            <a:chOff x="8725031" y="3062004"/>
            <a:chExt cx="1593205" cy="916150"/>
          </a:xfrm>
        </p:grpSpPr>
        <p:sp>
          <p:nvSpPr>
            <p:cNvPr id="178" name="Pratbubbla till höger 177">
              <a:hlinkClick r:id="" action="ppaction://noaction"/>
              <a:extLst>
                <a:ext uri="{FF2B5EF4-FFF2-40B4-BE49-F238E27FC236}">
                  <a16:creationId xmlns:a16="http://schemas.microsoft.com/office/drawing/2014/main" id="{42CA2065-EB3F-8EAB-545E-A572AB36A0BD}"/>
                </a:ext>
              </a:extLst>
            </p:cNvPr>
            <p:cNvSpPr/>
            <p:nvPr userDrawn="1"/>
          </p:nvSpPr>
          <p:spPr>
            <a:xfrm>
              <a:off x="8726230"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Exit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4" name="Rektangel 3">
              <a:extLst>
                <a:ext uri="{FF2B5EF4-FFF2-40B4-BE49-F238E27FC236}">
                  <a16:creationId xmlns:a16="http://schemas.microsoft.com/office/drawing/2014/main" id="{B6FA93B9-46DF-C1CA-509E-C0CF73A9A48F}"/>
                </a:ext>
              </a:extLst>
            </p:cNvPr>
            <p:cNvSpPr/>
            <p:nvPr userDrawn="1"/>
          </p:nvSpPr>
          <p:spPr>
            <a:xfrm>
              <a:off x="8725031"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7" name="Pil: cirkelformad 8">
            <a:extLst>
              <a:ext uri="{FF2B5EF4-FFF2-40B4-BE49-F238E27FC236}">
                <a16:creationId xmlns:a16="http://schemas.microsoft.com/office/drawing/2014/main" id="{BC2FB206-E0B6-0871-AB1C-6EB65C77E7F8}"/>
              </a:ext>
            </a:extLst>
          </p:cNvPr>
          <p:cNvSpPr/>
          <p:nvPr/>
        </p:nvSpPr>
        <p:spPr>
          <a:xfrm rot="1245520">
            <a:off x="3739301" y="1165973"/>
            <a:ext cx="4991666" cy="4991667"/>
          </a:xfrm>
          <a:prstGeom prst="circularArrow">
            <a:avLst>
              <a:gd name="adj1" fmla="val 5274"/>
              <a:gd name="adj2" fmla="val 455051"/>
              <a:gd name="adj3" fmla="val 14309516"/>
              <a:gd name="adj4" fmla="val 15029388"/>
              <a:gd name="adj5" fmla="val 5477"/>
            </a:avLst>
          </a:prstGeom>
          <a:solidFill>
            <a:schemeClr val="bg1">
              <a:lumMod val="65000"/>
              <a:alpha val="30002"/>
            </a:schemeClr>
          </a:solidFill>
          <a:ln w="6350">
            <a:solidFill>
              <a:schemeClr val="accent4">
                <a:alpha val="0"/>
              </a:schemeClr>
            </a:solidFill>
            <a:extLst>
              <a:ext uri="{C807C97D-BFC1-408E-A445-0C87EB9F89A2}">
                <ask:lineSketchStyleProps xmlns:ask="http://schemas.microsoft.com/office/drawing/2018/sketchyshapes" sd="1219033472">
                  <a:custGeom>
                    <a:avLst/>
                    <a:gdLst>
                      <a:gd name="connsiteX0" fmla="*/ 1845122 w 4991666"/>
                      <a:gd name="connsiteY0" fmla="*/ 233485 h 4991667"/>
                      <a:gd name="connsiteX1" fmla="*/ 4710657 w 4991666"/>
                      <a:gd name="connsiteY1" fmla="*/ 1698212 h 4991667"/>
                      <a:gd name="connsiteX2" fmla="*/ 3436933 w 4991666"/>
                      <a:gd name="connsiteY2" fmla="*/ 4653605 h 4991667"/>
                      <a:gd name="connsiteX3" fmla="*/ 404398 w 4991666"/>
                      <a:gd name="connsiteY3" fmla="*/ 3576364 h 4991667"/>
                      <a:gd name="connsiteX4" fmla="*/ 1280521 w 4991666"/>
                      <a:gd name="connsiteY4" fmla="*/ 479733 h 4991667"/>
                      <a:gd name="connsiteX5" fmla="*/ 1223477 w 4991666"/>
                      <a:gd name="connsiteY5" fmla="*/ 351151 h 4991667"/>
                      <a:gd name="connsiteX6" fmla="*/ 1594583 w 4991666"/>
                      <a:gd name="connsiteY6" fmla="*/ 464335 h 4991667"/>
                      <a:gd name="connsiteX7" fmla="*/ 1445212 w 4991666"/>
                      <a:gd name="connsiteY7" fmla="*/ 850960 h 4991667"/>
                      <a:gd name="connsiteX8" fmla="*/ 1388225 w 4991666"/>
                      <a:gd name="connsiteY8" fmla="*/ 722506 h 4991667"/>
                      <a:gd name="connsiteX9" fmla="*/ 649811 w 4991666"/>
                      <a:gd name="connsiteY9" fmla="*/ 3477509 h 4991667"/>
                      <a:gd name="connsiteX10" fmla="*/ 3346829 w 4991666"/>
                      <a:gd name="connsiteY10" fmla="*/ 4405621 h 4991667"/>
                      <a:gd name="connsiteX11" fmla="*/ 4460149 w 4991666"/>
                      <a:gd name="connsiteY11" fmla="*/ 1779632 h 4991667"/>
                      <a:gd name="connsiteX12" fmla="*/ 1917892 w 4991666"/>
                      <a:gd name="connsiteY12" fmla="*/ 486487 h 4991667"/>
                      <a:gd name="connsiteX13" fmla="*/ 1845122 w 4991666"/>
                      <a:gd name="connsiteY13" fmla="*/ 233485 h 49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1666" h="4991667" fill="none" extrusionOk="0">
                        <a:moveTo>
                          <a:pt x="1845122" y="233485"/>
                        </a:moveTo>
                        <a:cubicBezTo>
                          <a:pt x="2980399" y="-279627"/>
                          <a:pt x="4399703" y="509166"/>
                          <a:pt x="4710657" y="1698212"/>
                        </a:cubicBezTo>
                        <a:cubicBezTo>
                          <a:pt x="5428647" y="2913437"/>
                          <a:pt x="4375763" y="4165949"/>
                          <a:pt x="3436933" y="4653605"/>
                        </a:cubicBezTo>
                        <a:cubicBezTo>
                          <a:pt x="2374405" y="5015538"/>
                          <a:pt x="774096" y="4780826"/>
                          <a:pt x="404398" y="3576364"/>
                        </a:cubicBezTo>
                        <a:cubicBezTo>
                          <a:pt x="132540" y="2411591"/>
                          <a:pt x="232031" y="1249756"/>
                          <a:pt x="1280521" y="479733"/>
                        </a:cubicBezTo>
                        <a:cubicBezTo>
                          <a:pt x="1263403" y="438964"/>
                          <a:pt x="1252669" y="403930"/>
                          <a:pt x="1223477" y="351151"/>
                        </a:cubicBezTo>
                        <a:cubicBezTo>
                          <a:pt x="1404187" y="403125"/>
                          <a:pt x="1520329" y="440670"/>
                          <a:pt x="1594583" y="464335"/>
                        </a:cubicBezTo>
                        <a:cubicBezTo>
                          <a:pt x="1559977" y="585105"/>
                          <a:pt x="1505129" y="750568"/>
                          <a:pt x="1445212" y="850960"/>
                        </a:cubicBezTo>
                        <a:cubicBezTo>
                          <a:pt x="1436758" y="819365"/>
                          <a:pt x="1411316" y="769637"/>
                          <a:pt x="1388225" y="722506"/>
                        </a:cubicBezTo>
                        <a:cubicBezTo>
                          <a:pt x="634404" y="1265361"/>
                          <a:pt x="236104" y="2591788"/>
                          <a:pt x="649811" y="3477509"/>
                        </a:cubicBezTo>
                        <a:cubicBezTo>
                          <a:pt x="1100263" y="4424903"/>
                          <a:pt x="2269071" y="4928097"/>
                          <a:pt x="3346829" y="4405621"/>
                        </a:cubicBezTo>
                        <a:cubicBezTo>
                          <a:pt x="4319496" y="4023995"/>
                          <a:pt x="4869544" y="2771902"/>
                          <a:pt x="4460149" y="1779632"/>
                        </a:cubicBezTo>
                        <a:cubicBezTo>
                          <a:pt x="4215498" y="869763"/>
                          <a:pt x="3020088" y="154987"/>
                          <a:pt x="1917892" y="486487"/>
                        </a:cubicBezTo>
                        <a:cubicBezTo>
                          <a:pt x="1893536" y="367775"/>
                          <a:pt x="1863709" y="323914"/>
                          <a:pt x="1845122" y="233485"/>
                        </a:cubicBezTo>
                        <a:close/>
                      </a:path>
                      <a:path w="4991666" h="4991667" stroke="0" extrusionOk="0">
                        <a:moveTo>
                          <a:pt x="1845122" y="233485"/>
                        </a:moveTo>
                        <a:cubicBezTo>
                          <a:pt x="2958623" y="-157683"/>
                          <a:pt x="4142921" y="586730"/>
                          <a:pt x="4710657" y="1698212"/>
                        </a:cubicBezTo>
                        <a:cubicBezTo>
                          <a:pt x="5165176" y="2872283"/>
                          <a:pt x="4373443" y="4164167"/>
                          <a:pt x="3436933" y="4653605"/>
                        </a:cubicBezTo>
                        <a:cubicBezTo>
                          <a:pt x="2109934" y="5335158"/>
                          <a:pt x="941731" y="4854688"/>
                          <a:pt x="404398" y="3576364"/>
                        </a:cubicBezTo>
                        <a:cubicBezTo>
                          <a:pt x="-288459" y="2406899"/>
                          <a:pt x="436810" y="1224376"/>
                          <a:pt x="1280521" y="479733"/>
                        </a:cubicBezTo>
                        <a:cubicBezTo>
                          <a:pt x="1258913" y="435677"/>
                          <a:pt x="1249519" y="403362"/>
                          <a:pt x="1223477" y="351151"/>
                        </a:cubicBezTo>
                        <a:cubicBezTo>
                          <a:pt x="1364886" y="411297"/>
                          <a:pt x="1428304" y="426720"/>
                          <a:pt x="1594583" y="464335"/>
                        </a:cubicBezTo>
                        <a:cubicBezTo>
                          <a:pt x="1541461" y="652315"/>
                          <a:pt x="1469044" y="735497"/>
                          <a:pt x="1445212" y="850960"/>
                        </a:cubicBezTo>
                        <a:cubicBezTo>
                          <a:pt x="1430200" y="822500"/>
                          <a:pt x="1402805" y="761821"/>
                          <a:pt x="1388225" y="722506"/>
                        </a:cubicBezTo>
                        <a:cubicBezTo>
                          <a:pt x="476530" y="1333898"/>
                          <a:pt x="145281" y="2623306"/>
                          <a:pt x="649811" y="3477509"/>
                        </a:cubicBezTo>
                        <a:cubicBezTo>
                          <a:pt x="1189558" y="4484310"/>
                          <a:pt x="2389665" y="4909093"/>
                          <a:pt x="3346829" y="4405621"/>
                        </a:cubicBezTo>
                        <a:cubicBezTo>
                          <a:pt x="4429131" y="3889354"/>
                          <a:pt x="4846142" y="2765580"/>
                          <a:pt x="4460149" y="1779632"/>
                        </a:cubicBezTo>
                        <a:cubicBezTo>
                          <a:pt x="3971009" y="766294"/>
                          <a:pt x="2927218" y="151006"/>
                          <a:pt x="1917892" y="486487"/>
                        </a:cubicBezTo>
                        <a:cubicBezTo>
                          <a:pt x="1892192" y="379688"/>
                          <a:pt x="1878593" y="324360"/>
                          <a:pt x="1845122" y="233485"/>
                        </a:cubicBezTo>
                        <a:close/>
                      </a:path>
                    </a:pathLst>
                  </a:custGeom>
                  <ask:type>
                    <ask:lineSketchNone/>
                  </ask:type>
                </ask:lineSketchStyleProps>
              </a:ext>
            </a:extLst>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a:latin typeface="+mj-lt"/>
            </a:endParaRPr>
          </a:p>
        </p:txBody>
      </p:sp>
      <p:sp>
        <p:nvSpPr>
          <p:cNvPr id="5" name="Platshållare för innehåll 4">
            <a:extLst>
              <a:ext uri="{FF2B5EF4-FFF2-40B4-BE49-F238E27FC236}">
                <a16:creationId xmlns:a16="http://schemas.microsoft.com/office/drawing/2014/main" id="{3A7207C2-6867-D740-9B00-FF6E319662F1}"/>
              </a:ext>
            </a:extLst>
          </p:cNvPr>
          <p:cNvSpPr txBox="1">
            <a:spLocks/>
          </p:cNvSpPr>
          <p:nvPr userDrawn="1"/>
        </p:nvSpPr>
        <p:spPr>
          <a:xfrm>
            <a:off x="838201" y="1348155"/>
            <a:ext cx="2447789" cy="655785"/>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latin typeface="+mj-lt"/>
              </a:rPr>
              <a:t>Alla behöver inte mäta allt HELA tiden. Mät istället NÄR det behövs och DÄR det behövs.</a:t>
            </a:r>
          </a:p>
        </p:txBody>
      </p:sp>
      <p:sp>
        <p:nvSpPr>
          <p:cNvPr id="107" name="Rektangel: rundade hörn 11">
            <a:extLst>
              <a:ext uri="{FF2B5EF4-FFF2-40B4-BE49-F238E27FC236}">
                <a16:creationId xmlns:a16="http://schemas.microsoft.com/office/drawing/2014/main" id="{373A3FF5-AAA1-F37C-1086-0C1D89E1D9DA}"/>
              </a:ext>
            </a:extLst>
          </p:cNvPr>
          <p:cNvSpPr/>
          <p:nvPr/>
        </p:nvSpPr>
        <p:spPr>
          <a:xfrm>
            <a:off x="7124131" y="2030821"/>
            <a:ext cx="2149063" cy="281545"/>
          </a:xfrm>
          <a:prstGeom prst="roundRect">
            <a:avLst>
              <a:gd name="adj" fmla="val 50000"/>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Organisationsförändring</a:t>
            </a:r>
          </a:p>
        </p:txBody>
      </p:sp>
      <p:sp>
        <p:nvSpPr>
          <p:cNvPr id="173" name="Rubrik 1">
            <a:extLst>
              <a:ext uri="{FF2B5EF4-FFF2-40B4-BE49-F238E27FC236}">
                <a16:creationId xmlns:a16="http://schemas.microsoft.com/office/drawing/2014/main" id="{9C1FEBF5-F576-751E-DD2B-1BCFBE576687}"/>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rgbClr val="4A4A4A"/>
                </a:solidFill>
                <a:latin typeface="Poppins" pitchFamily="2" charset="77"/>
                <a:cs typeface="Poppins" pitchFamily="2" charset="77"/>
              </a:defRPr>
            </a:lvl1pPr>
          </a:lstStyle>
          <a:p>
            <a:r>
              <a:rPr lang="sv-SE"/>
              <a:t>Rubrik typsnitt Poppins </a:t>
            </a:r>
            <a:r>
              <a:rPr lang="sv-SE" err="1"/>
              <a:t>stl</a:t>
            </a:r>
            <a:r>
              <a:rPr lang="sv-SE"/>
              <a:t> 36</a:t>
            </a:r>
          </a:p>
        </p:txBody>
      </p:sp>
      <p:sp>
        <p:nvSpPr>
          <p:cNvPr id="185" name="Ellips 184">
            <a:extLst>
              <a:ext uri="{FF2B5EF4-FFF2-40B4-BE49-F238E27FC236}">
                <a16:creationId xmlns:a16="http://schemas.microsoft.com/office/drawing/2014/main" id="{631B997E-928E-8CB2-D863-C22BF1A73C93}"/>
              </a:ext>
            </a:extLst>
          </p:cNvPr>
          <p:cNvSpPr/>
          <p:nvPr userDrawn="1"/>
        </p:nvSpPr>
        <p:spPr>
          <a:xfrm>
            <a:off x="4808605" y="2163557"/>
            <a:ext cx="2853059" cy="2853059"/>
          </a:xfrm>
          <a:prstGeom prst="ellipse">
            <a:avLst/>
          </a:prstGeom>
          <a:solidFill>
            <a:schemeClr val="bg1"/>
          </a:solidFill>
          <a:ln w="38100">
            <a:noFill/>
          </a:ln>
          <a:effectLst>
            <a:outerShdw blurRad="244774" sx="120000" sy="120000" algn="ctr" rotWithShape="0">
              <a:prstClr val="black">
                <a:alpha val="3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sv-SE" sz="1200" b="1" i="0" u="none" strike="noStrike" cap="none" spc="0" normalizeH="0" baseline="0">
                <a:ln>
                  <a:noFill/>
                </a:ln>
                <a:solidFill>
                  <a:schemeClr val="tx1">
                    <a:lumMod val="50000"/>
                    <a:lumOff val="50000"/>
                  </a:schemeClr>
                </a:solidFill>
                <a:effectLst/>
                <a:uLnTx/>
                <a:uFillTx/>
              </a:rPr>
              <a:t>ÅRSHJUL</a:t>
            </a:r>
          </a:p>
        </p:txBody>
      </p:sp>
      <p:sp>
        <p:nvSpPr>
          <p:cNvPr id="114" name="Rektangel: rundade hörn 12">
            <a:extLst>
              <a:ext uri="{FF2B5EF4-FFF2-40B4-BE49-F238E27FC236}">
                <a16:creationId xmlns:a16="http://schemas.microsoft.com/office/drawing/2014/main" id="{D6E3BD1E-9B2A-D898-4779-3E475BE23BD9}"/>
              </a:ext>
            </a:extLst>
          </p:cNvPr>
          <p:cNvSpPr/>
          <p:nvPr/>
        </p:nvSpPr>
        <p:spPr>
          <a:xfrm>
            <a:off x="3396057" y="4686162"/>
            <a:ext cx="1893400" cy="300898"/>
          </a:xfrm>
          <a:prstGeom prst="roundRect">
            <a:avLst>
              <a:gd name="adj" fmla="val 50000"/>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Incident / utmaning</a:t>
            </a:r>
          </a:p>
        </p:txBody>
      </p:sp>
      <p:sp>
        <p:nvSpPr>
          <p:cNvPr id="210" name="Platshållare för innehåll 4">
            <a:extLst>
              <a:ext uri="{FF2B5EF4-FFF2-40B4-BE49-F238E27FC236}">
                <a16:creationId xmlns:a16="http://schemas.microsoft.com/office/drawing/2014/main" id="{43861BF8-BD7C-96D0-893A-77D18D1139BA}"/>
              </a:ext>
            </a:extLst>
          </p:cNvPr>
          <p:cNvSpPr txBox="1">
            <a:spLocks/>
          </p:cNvSpPr>
          <p:nvPr userDrawn="1"/>
        </p:nvSpPr>
        <p:spPr>
          <a:xfrm>
            <a:off x="629482" y="4407867"/>
            <a:ext cx="2680200" cy="1923361"/>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sv-SE" sz="1000">
                <a:solidFill>
                  <a:schemeClr val="tx1"/>
                </a:solidFill>
                <a:latin typeface="+mj-lt"/>
              </a:rPr>
              <a:t>INSIGHT MEDARBETARUNDERSÖKNING</a:t>
            </a:r>
          </a:p>
          <a:p>
            <a:pPr marL="171450" indent="-171450">
              <a:buFont typeface="Arial" panose="020B0604020202020204" pitchFamily="34" charset="0"/>
              <a:buChar char="•"/>
            </a:pPr>
            <a:r>
              <a:rPr lang="sv-SE" sz="1000">
                <a:solidFill>
                  <a:schemeClr val="tx1"/>
                </a:solidFill>
                <a:latin typeface="+mj-lt"/>
              </a:rPr>
              <a:t>INSIGHT PULS</a:t>
            </a:r>
          </a:p>
          <a:p>
            <a:pPr marL="171450" indent="-171450">
              <a:buFont typeface="Arial" panose="020B0604020202020204" pitchFamily="34" charset="0"/>
              <a:buChar char="•"/>
            </a:pPr>
            <a:r>
              <a:rPr lang="sv-SE" sz="1000">
                <a:solidFill>
                  <a:schemeClr val="tx1"/>
                </a:solidFill>
                <a:latin typeface="+mj-lt"/>
              </a:rPr>
              <a:t>INSIGHT PROCESS</a:t>
            </a:r>
          </a:p>
          <a:p>
            <a:pPr marL="171450" indent="-171450">
              <a:buFont typeface="Arial" panose="020B0604020202020204" pitchFamily="34" charset="0"/>
              <a:buChar char="•"/>
            </a:pPr>
            <a:r>
              <a:rPr lang="sv-SE" sz="1000">
                <a:solidFill>
                  <a:schemeClr val="tx1"/>
                </a:solidFill>
                <a:latin typeface="+mj-lt"/>
              </a:rPr>
              <a:t>INSIGHT PAKET</a:t>
            </a:r>
          </a:p>
          <a:p>
            <a:pPr marL="171450" indent="-171450">
              <a:buFont typeface="Arial" panose="020B0604020202020204" pitchFamily="34" charset="0"/>
              <a:buChar char="•"/>
            </a:pPr>
            <a:r>
              <a:rPr lang="sv-SE" sz="1000">
                <a:solidFill>
                  <a:schemeClr val="tx1"/>
                </a:solidFill>
                <a:latin typeface="+mn-lt"/>
              </a:rPr>
              <a:t>Tillval - Stöd inför och i efterarbetet</a:t>
            </a:r>
          </a:p>
          <a:p>
            <a:pPr marL="171450" indent="-171450">
              <a:buFont typeface="Arial" panose="020B0604020202020204" pitchFamily="34" charset="0"/>
              <a:buChar char="•"/>
            </a:pPr>
            <a:r>
              <a:rPr lang="sv-SE" sz="1000">
                <a:solidFill>
                  <a:schemeClr val="tx1"/>
                </a:solidFill>
                <a:latin typeface="+mn-lt"/>
              </a:rPr>
              <a:t>Tillval - </a:t>
            </a:r>
            <a:r>
              <a:rPr lang="sv-SE" sz="1000">
                <a:solidFill>
                  <a:srgbClr val="000000"/>
                </a:solidFill>
                <a:effectLst/>
                <a:latin typeface="+mn-lt"/>
              </a:rPr>
              <a:t>Action Manager &amp; Min åtgärdsplan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000">
                <a:solidFill>
                  <a:schemeClr val="tx1"/>
                </a:solidFill>
                <a:latin typeface="+mn-lt"/>
              </a:rPr>
              <a:t>Tillval - SSO</a:t>
            </a:r>
          </a:p>
        </p:txBody>
      </p:sp>
      <p:grpSp>
        <p:nvGrpSpPr>
          <p:cNvPr id="44" name="Grupp 43">
            <a:extLst>
              <a:ext uri="{FF2B5EF4-FFF2-40B4-BE49-F238E27FC236}">
                <a16:creationId xmlns:a16="http://schemas.microsoft.com/office/drawing/2014/main" id="{7320A4AD-DEEA-3AA7-0112-96A254FB21E7}"/>
              </a:ext>
            </a:extLst>
          </p:cNvPr>
          <p:cNvGrpSpPr/>
          <p:nvPr userDrawn="1"/>
        </p:nvGrpSpPr>
        <p:grpSpPr>
          <a:xfrm>
            <a:off x="623022" y="3062004"/>
            <a:ext cx="1592006" cy="916150"/>
            <a:chOff x="623022" y="3062004"/>
            <a:chExt cx="1592006" cy="916150"/>
          </a:xfrm>
        </p:grpSpPr>
        <p:sp>
          <p:nvSpPr>
            <p:cNvPr id="176" name="Pratbubbla till höger 175">
              <a:hlinkClick r:id="" action="ppaction://noaction"/>
              <a:extLst>
                <a:ext uri="{FF2B5EF4-FFF2-40B4-BE49-F238E27FC236}">
                  <a16:creationId xmlns:a16="http://schemas.microsoft.com/office/drawing/2014/main" id="{E1E49A3F-1B74-C69B-1EB1-749A7E44B56A}"/>
                </a:ext>
              </a:extLst>
            </p:cNvPr>
            <p:cNvSpPr/>
            <p:nvPr userDrawn="1"/>
          </p:nvSpPr>
          <p:spPr>
            <a:xfrm>
              <a:off x="623022"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Rekrytering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2" name="Rektangel 1">
              <a:extLst>
                <a:ext uri="{FF2B5EF4-FFF2-40B4-BE49-F238E27FC236}">
                  <a16:creationId xmlns:a16="http://schemas.microsoft.com/office/drawing/2014/main" id="{54F6D344-0C12-F16C-8937-043AF6379884}"/>
                </a:ext>
              </a:extLst>
            </p:cNvPr>
            <p:cNvSpPr/>
            <p:nvPr userDrawn="1"/>
          </p:nvSpPr>
          <p:spPr>
            <a:xfrm>
              <a:off x="623022"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5" name="Grupp 44">
            <a:extLst>
              <a:ext uri="{FF2B5EF4-FFF2-40B4-BE49-F238E27FC236}">
                <a16:creationId xmlns:a16="http://schemas.microsoft.com/office/drawing/2014/main" id="{E7D1CC64-DAAB-8B11-AF57-385474E3E7ED}"/>
              </a:ext>
            </a:extLst>
          </p:cNvPr>
          <p:cNvGrpSpPr/>
          <p:nvPr userDrawn="1"/>
        </p:nvGrpSpPr>
        <p:grpSpPr>
          <a:xfrm>
            <a:off x="2353323" y="3062004"/>
            <a:ext cx="1597372" cy="916150"/>
            <a:chOff x="2353323" y="3062004"/>
            <a:chExt cx="1597372" cy="916150"/>
          </a:xfrm>
        </p:grpSpPr>
        <p:sp>
          <p:nvSpPr>
            <p:cNvPr id="177" name="Pratbubbla till höger 176">
              <a:hlinkClick r:id="" action="ppaction://noaction"/>
              <a:extLst>
                <a:ext uri="{FF2B5EF4-FFF2-40B4-BE49-F238E27FC236}">
                  <a16:creationId xmlns:a16="http://schemas.microsoft.com/office/drawing/2014/main" id="{1A5ECEDD-65FF-5E86-0B02-948CAE3E04B5}"/>
                </a:ext>
              </a:extLst>
            </p:cNvPr>
            <p:cNvSpPr/>
            <p:nvPr userDrawn="1"/>
          </p:nvSpPr>
          <p:spPr>
            <a:xfrm>
              <a:off x="2358689"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err="1">
                  <a:ln>
                    <a:noFill/>
                  </a:ln>
                  <a:solidFill>
                    <a:schemeClr val="accent6"/>
                  </a:solidFill>
                  <a:effectLst/>
                  <a:uLnTx/>
                  <a:uFillTx/>
                  <a:latin typeface="+mn-lt"/>
                  <a:ea typeface="+mn-ea"/>
                  <a:cs typeface="+mn-cs"/>
                </a:rPr>
                <a:t>Onboarding</a:t>
              </a:r>
              <a:endParaRPr kumimoji="0" lang="sv-SE" sz="1000" b="0" i="0" u="none" strike="noStrike" kern="1200" cap="none" spc="0" normalizeH="0" baseline="0" noProof="0">
                <a:ln>
                  <a:noFill/>
                </a:ln>
                <a:solidFill>
                  <a:schemeClr val="accent6"/>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3" name="Rektangel 2">
              <a:extLst>
                <a:ext uri="{FF2B5EF4-FFF2-40B4-BE49-F238E27FC236}">
                  <a16:creationId xmlns:a16="http://schemas.microsoft.com/office/drawing/2014/main" id="{497F332D-7163-C251-3ADE-AB47AE76CA55}"/>
                </a:ext>
              </a:extLst>
            </p:cNvPr>
            <p:cNvSpPr/>
            <p:nvPr userDrawn="1"/>
          </p:nvSpPr>
          <p:spPr>
            <a:xfrm>
              <a:off x="2353323"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1" name="Grupp 50">
            <a:extLst>
              <a:ext uri="{FF2B5EF4-FFF2-40B4-BE49-F238E27FC236}">
                <a16:creationId xmlns:a16="http://schemas.microsoft.com/office/drawing/2014/main" id="{FCA33E8A-E02E-7CC9-76A7-F99B1D5C9A5D}"/>
              </a:ext>
            </a:extLst>
          </p:cNvPr>
          <p:cNvGrpSpPr/>
          <p:nvPr userDrawn="1"/>
        </p:nvGrpSpPr>
        <p:grpSpPr>
          <a:xfrm>
            <a:off x="10461682" y="3062004"/>
            <a:ext cx="1592221" cy="916150"/>
            <a:chOff x="10461682" y="3062004"/>
            <a:chExt cx="1592221" cy="916150"/>
          </a:xfrm>
        </p:grpSpPr>
        <p:sp>
          <p:nvSpPr>
            <p:cNvPr id="179" name="Pratbubbla till höger 178">
              <a:hlinkClick r:id="" action="ppaction://noaction"/>
              <a:extLst>
                <a:ext uri="{FF2B5EF4-FFF2-40B4-BE49-F238E27FC236}">
                  <a16:creationId xmlns:a16="http://schemas.microsoft.com/office/drawing/2014/main" id="{C006C934-61E4-614F-8702-EAAE2DB3E0D1}"/>
                </a:ext>
              </a:extLst>
            </p:cNvPr>
            <p:cNvSpPr/>
            <p:nvPr userDrawn="1"/>
          </p:nvSpPr>
          <p:spPr>
            <a:xfrm>
              <a:off x="10461897" y="3062004"/>
              <a:ext cx="1592006" cy="916150"/>
            </a:xfrm>
            <a:prstGeom prst="rightArrowCallout">
              <a:avLst>
                <a:gd name="adj1" fmla="val 0"/>
                <a:gd name="adj2" fmla="val 33318"/>
                <a:gd name="adj3" fmla="val 0"/>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Alumni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6" name="Rektangel 5">
              <a:extLst>
                <a:ext uri="{FF2B5EF4-FFF2-40B4-BE49-F238E27FC236}">
                  <a16:creationId xmlns:a16="http://schemas.microsoft.com/office/drawing/2014/main" id="{C6670475-AEE5-7B5E-2FAD-AA900A5537C0}"/>
                </a:ext>
              </a:extLst>
            </p:cNvPr>
            <p:cNvSpPr/>
            <p:nvPr userDrawn="1"/>
          </p:nvSpPr>
          <p:spPr>
            <a:xfrm>
              <a:off x="10461682"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7" name="Rektangel 6">
            <a:extLst>
              <a:ext uri="{FF2B5EF4-FFF2-40B4-BE49-F238E27FC236}">
                <a16:creationId xmlns:a16="http://schemas.microsoft.com/office/drawing/2014/main" id="{F4B09080-E954-4F3A-3A82-76D235EF9E8F}"/>
              </a:ext>
            </a:extLst>
          </p:cNvPr>
          <p:cNvSpPr/>
          <p:nvPr userDrawn="1"/>
        </p:nvSpPr>
        <p:spPr>
          <a:xfrm>
            <a:off x="650746" y="4442661"/>
            <a:ext cx="154171" cy="15417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6" name="Grupp 45">
            <a:extLst>
              <a:ext uri="{FF2B5EF4-FFF2-40B4-BE49-F238E27FC236}">
                <a16:creationId xmlns:a16="http://schemas.microsoft.com/office/drawing/2014/main" id="{3965B993-96DF-3763-95B6-CD2746187459}"/>
              </a:ext>
            </a:extLst>
          </p:cNvPr>
          <p:cNvGrpSpPr/>
          <p:nvPr userDrawn="1"/>
        </p:nvGrpSpPr>
        <p:grpSpPr>
          <a:xfrm>
            <a:off x="3649757" y="1942919"/>
            <a:ext cx="1873749" cy="391216"/>
            <a:chOff x="3649757" y="1942919"/>
            <a:chExt cx="1873749" cy="391216"/>
          </a:xfrm>
        </p:grpSpPr>
        <p:sp>
          <p:nvSpPr>
            <p:cNvPr id="203" name="Rektangel 202">
              <a:hlinkClick r:id="" action="ppaction://noaction"/>
              <a:extLst>
                <a:ext uri="{FF2B5EF4-FFF2-40B4-BE49-F238E27FC236}">
                  <a16:creationId xmlns:a16="http://schemas.microsoft.com/office/drawing/2014/main" id="{DE10E872-823F-CE82-129C-836F23E6F110}"/>
                </a:ext>
              </a:extLst>
            </p:cNvPr>
            <p:cNvSpPr/>
            <p:nvPr userDrawn="1"/>
          </p:nvSpPr>
          <p:spPr>
            <a:xfrm>
              <a:off x="3652231" y="1942919"/>
              <a:ext cx="1871275" cy="391216"/>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PAKET</a:t>
              </a:r>
              <a:endParaRPr kumimoji="0" lang="sv-SE" sz="1000" b="0" i="0" u="none" strike="noStrike" kern="1200" cap="none" spc="0" normalizeH="0" baseline="0" noProof="0">
                <a:ln>
                  <a:noFill/>
                </a:ln>
                <a:solidFill>
                  <a:srgbClr val="5E4C72"/>
                </a:solidFill>
                <a:effectLst/>
                <a:uLnTx/>
                <a:uFillTx/>
                <a:latin typeface="+mn-lt"/>
                <a:ea typeface="+mn-ea"/>
                <a:cs typeface="+mn-cs"/>
              </a:endParaRPr>
            </a:p>
          </p:txBody>
        </p:sp>
        <p:sp>
          <p:nvSpPr>
            <p:cNvPr id="8" name="Rektangel 7">
              <a:extLst>
                <a:ext uri="{FF2B5EF4-FFF2-40B4-BE49-F238E27FC236}">
                  <a16:creationId xmlns:a16="http://schemas.microsoft.com/office/drawing/2014/main" id="{2107DDA9-9F48-39A8-5351-120F91C69ACE}"/>
                </a:ext>
              </a:extLst>
            </p:cNvPr>
            <p:cNvSpPr/>
            <p:nvPr userDrawn="1"/>
          </p:nvSpPr>
          <p:spPr>
            <a:xfrm>
              <a:off x="3649757" y="1945292"/>
              <a:ext cx="45719" cy="38884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ektangel 8">
            <a:extLst>
              <a:ext uri="{FF2B5EF4-FFF2-40B4-BE49-F238E27FC236}">
                <a16:creationId xmlns:a16="http://schemas.microsoft.com/office/drawing/2014/main" id="{6BFB39FE-7C58-049D-EE09-047D6E7C0C21}"/>
              </a:ext>
            </a:extLst>
          </p:cNvPr>
          <p:cNvSpPr/>
          <p:nvPr userDrawn="1"/>
        </p:nvSpPr>
        <p:spPr>
          <a:xfrm>
            <a:off x="650746" y="4697842"/>
            <a:ext cx="154171" cy="154171"/>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46DC6C6A-F4B9-0B4C-2AFC-29D1C20C2C25}"/>
              </a:ext>
            </a:extLst>
          </p:cNvPr>
          <p:cNvSpPr/>
          <p:nvPr userDrawn="1"/>
        </p:nvSpPr>
        <p:spPr>
          <a:xfrm>
            <a:off x="650746" y="4967200"/>
            <a:ext cx="154171" cy="154171"/>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37FE0CA3-F8CC-45C9-8AA6-6CEBF0CF4993}"/>
              </a:ext>
            </a:extLst>
          </p:cNvPr>
          <p:cNvSpPr/>
          <p:nvPr userDrawn="1"/>
        </p:nvSpPr>
        <p:spPr>
          <a:xfrm>
            <a:off x="650746" y="5236558"/>
            <a:ext cx="154171" cy="15417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9" name="Grupp 48">
            <a:extLst>
              <a:ext uri="{FF2B5EF4-FFF2-40B4-BE49-F238E27FC236}">
                <a16:creationId xmlns:a16="http://schemas.microsoft.com/office/drawing/2014/main" id="{61A35D75-1E9A-162D-04B6-8C17CBFC4132}"/>
              </a:ext>
            </a:extLst>
          </p:cNvPr>
          <p:cNvGrpSpPr/>
          <p:nvPr userDrawn="1"/>
        </p:nvGrpSpPr>
        <p:grpSpPr>
          <a:xfrm>
            <a:off x="6513459" y="1444044"/>
            <a:ext cx="2647127" cy="397187"/>
            <a:chOff x="6513459" y="1444044"/>
            <a:chExt cx="2647127" cy="397187"/>
          </a:xfrm>
        </p:grpSpPr>
        <p:sp>
          <p:nvSpPr>
            <p:cNvPr id="208" name="Rektangel 207">
              <a:hlinkClick r:id="" action="ppaction://noaction"/>
              <a:extLst>
                <a:ext uri="{FF2B5EF4-FFF2-40B4-BE49-F238E27FC236}">
                  <a16:creationId xmlns:a16="http://schemas.microsoft.com/office/drawing/2014/main" id="{A20600B3-FA33-7C38-36B8-8F51E6E728C1}"/>
                </a:ext>
              </a:extLst>
            </p:cNvPr>
            <p:cNvSpPr/>
            <p:nvPr userDrawn="1"/>
          </p:nvSpPr>
          <p:spPr>
            <a:xfrm>
              <a:off x="6517715" y="1444044"/>
              <a:ext cx="2642871" cy="397187"/>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5E4C72"/>
                  </a:solidFill>
                  <a:effectLst/>
                  <a:uLnTx/>
                  <a:uFillTx/>
                  <a:latin typeface="+mn-lt"/>
                  <a:ea typeface="+mn-ea"/>
                  <a:cs typeface="+mn-cs"/>
                </a:rPr>
                <a:t>Inkluderingsmätning – mitt liv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PAKET</a:t>
              </a:r>
            </a:p>
          </p:txBody>
        </p:sp>
        <p:sp>
          <p:nvSpPr>
            <p:cNvPr id="12" name="Rektangel 11">
              <a:extLst>
                <a:ext uri="{FF2B5EF4-FFF2-40B4-BE49-F238E27FC236}">
                  <a16:creationId xmlns:a16="http://schemas.microsoft.com/office/drawing/2014/main" id="{D2921364-2E04-6087-A591-ED3E8BD1B6F6}"/>
                </a:ext>
              </a:extLst>
            </p:cNvPr>
            <p:cNvSpPr/>
            <p:nvPr userDrawn="1"/>
          </p:nvSpPr>
          <p:spPr>
            <a:xfrm>
              <a:off x="6513459" y="1444044"/>
              <a:ext cx="45719" cy="39155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2" name="Grupp 51">
            <a:extLst>
              <a:ext uri="{FF2B5EF4-FFF2-40B4-BE49-F238E27FC236}">
                <a16:creationId xmlns:a16="http://schemas.microsoft.com/office/drawing/2014/main" id="{8BBAD3DD-0E07-E6DB-6794-F91B77443836}"/>
              </a:ext>
            </a:extLst>
          </p:cNvPr>
          <p:cNvGrpSpPr/>
          <p:nvPr userDrawn="1"/>
        </p:nvGrpSpPr>
        <p:grpSpPr>
          <a:xfrm>
            <a:off x="7058911" y="5180124"/>
            <a:ext cx="1793117" cy="394899"/>
            <a:chOff x="7058911" y="5180124"/>
            <a:chExt cx="1793117" cy="394899"/>
          </a:xfrm>
        </p:grpSpPr>
        <p:sp>
          <p:nvSpPr>
            <p:cNvPr id="206" name="Rektangel 205">
              <a:hlinkClick r:id="" action="ppaction://noaction"/>
              <a:extLst>
                <a:ext uri="{FF2B5EF4-FFF2-40B4-BE49-F238E27FC236}">
                  <a16:creationId xmlns:a16="http://schemas.microsoft.com/office/drawing/2014/main" id="{FBF01695-9C52-FCC6-C6D1-437C83092146}"/>
                </a:ext>
              </a:extLst>
            </p:cNvPr>
            <p:cNvSpPr/>
            <p:nvPr userDrawn="1"/>
          </p:nvSpPr>
          <p:spPr>
            <a:xfrm>
              <a:off x="7059035" y="5180124"/>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PAKET</a:t>
              </a:r>
            </a:p>
          </p:txBody>
        </p:sp>
        <p:sp>
          <p:nvSpPr>
            <p:cNvPr id="13" name="Rektangel 12">
              <a:extLst>
                <a:ext uri="{FF2B5EF4-FFF2-40B4-BE49-F238E27FC236}">
                  <a16:creationId xmlns:a16="http://schemas.microsoft.com/office/drawing/2014/main" id="{2FA3F1C7-8F87-DBD3-F095-3C7273A07F93}"/>
                </a:ext>
              </a:extLst>
            </p:cNvPr>
            <p:cNvSpPr/>
            <p:nvPr userDrawn="1"/>
          </p:nvSpPr>
          <p:spPr>
            <a:xfrm>
              <a:off x="7058911" y="5182308"/>
              <a:ext cx="45719" cy="39271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7" name="Grupp 36">
            <a:extLst>
              <a:ext uri="{FF2B5EF4-FFF2-40B4-BE49-F238E27FC236}">
                <a16:creationId xmlns:a16="http://schemas.microsoft.com/office/drawing/2014/main" id="{DDD6EAA3-C819-2683-7C0E-BE77D5348598}"/>
              </a:ext>
            </a:extLst>
          </p:cNvPr>
          <p:cNvGrpSpPr/>
          <p:nvPr userDrawn="1"/>
        </p:nvGrpSpPr>
        <p:grpSpPr>
          <a:xfrm>
            <a:off x="3215703" y="4231473"/>
            <a:ext cx="1798728" cy="348152"/>
            <a:chOff x="3215703" y="4231473"/>
            <a:chExt cx="1798728" cy="348152"/>
          </a:xfrm>
        </p:grpSpPr>
        <p:sp>
          <p:nvSpPr>
            <p:cNvPr id="207" name="Rektangel 206">
              <a:extLst>
                <a:ext uri="{FF2B5EF4-FFF2-40B4-BE49-F238E27FC236}">
                  <a16:creationId xmlns:a16="http://schemas.microsoft.com/office/drawing/2014/main" id="{F6A22073-3394-EDC0-42F5-AB42DDB1B815}"/>
                </a:ext>
              </a:extLst>
            </p:cNvPr>
            <p:cNvSpPr/>
            <p:nvPr userDrawn="1"/>
          </p:nvSpPr>
          <p:spPr>
            <a:xfrm>
              <a:off x="3221438" y="4231473"/>
              <a:ext cx="1792993" cy="34815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INSIGHT PULS</a:t>
              </a:r>
              <a:endParaRPr kumimoji="0" lang="sv-SE" sz="1000" b="0" i="0" u="none" strike="noStrike" kern="1200" cap="none" spc="0" normalizeH="0" baseline="0" noProof="0">
                <a:ln>
                  <a:noFill/>
                </a:ln>
                <a:solidFill>
                  <a:srgbClr val="5E4C72"/>
                </a:solidFill>
                <a:effectLst/>
                <a:uLnTx/>
                <a:uFillTx/>
                <a:latin typeface="+mn-lt"/>
                <a:ea typeface="+mn-ea"/>
                <a:cs typeface="+mn-cs"/>
              </a:endParaRPr>
            </a:p>
          </p:txBody>
        </p:sp>
        <p:sp>
          <p:nvSpPr>
            <p:cNvPr id="14" name="Rektangel 13">
              <a:extLst>
                <a:ext uri="{FF2B5EF4-FFF2-40B4-BE49-F238E27FC236}">
                  <a16:creationId xmlns:a16="http://schemas.microsoft.com/office/drawing/2014/main" id="{9CB6CF0B-B396-7717-3AD5-FAA5B1CC5B83}"/>
                </a:ext>
              </a:extLst>
            </p:cNvPr>
            <p:cNvSpPr/>
            <p:nvPr userDrawn="1"/>
          </p:nvSpPr>
          <p:spPr>
            <a:xfrm>
              <a:off x="3215703" y="4231586"/>
              <a:ext cx="45719" cy="348039"/>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6" name="Grupp 35">
            <a:extLst>
              <a:ext uri="{FF2B5EF4-FFF2-40B4-BE49-F238E27FC236}">
                <a16:creationId xmlns:a16="http://schemas.microsoft.com/office/drawing/2014/main" id="{95A6C194-7824-20BC-88D2-6DD4FB431D20}"/>
              </a:ext>
            </a:extLst>
          </p:cNvPr>
          <p:cNvGrpSpPr/>
          <p:nvPr userDrawn="1"/>
        </p:nvGrpSpPr>
        <p:grpSpPr>
          <a:xfrm>
            <a:off x="3712966" y="5237254"/>
            <a:ext cx="2544376" cy="357302"/>
            <a:chOff x="3712966" y="5237254"/>
            <a:chExt cx="2544376" cy="357302"/>
          </a:xfrm>
        </p:grpSpPr>
        <p:sp>
          <p:nvSpPr>
            <p:cNvPr id="209" name="Rektangel 208">
              <a:hlinkClick r:id="" action="ppaction://noaction"/>
              <a:extLst>
                <a:ext uri="{FF2B5EF4-FFF2-40B4-BE49-F238E27FC236}">
                  <a16:creationId xmlns:a16="http://schemas.microsoft.com/office/drawing/2014/main" id="{C17BF92B-623F-5CD2-D65C-F765837B8131}"/>
                </a:ext>
              </a:extLst>
            </p:cNvPr>
            <p:cNvSpPr/>
            <p:nvPr userDrawn="1"/>
          </p:nvSpPr>
          <p:spPr>
            <a:xfrm>
              <a:off x="3712966" y="5237254"/>
              <a:ext cx="2544376" cy="357301"/>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INSIGHT MEDARBETARUNDERSÖKNING</a:t>
              </a:r>
              <a:endParaRPr kumimoji="0" lang="sv-SE" sz="1000" b="0" i="0" u="none" strike="noStrike" kern="1200" cap="none" spc="0" normalizeH="0" baseline="0" noProof="0">
                <a:ln>
                  <a:noFill/>
                </a:ln>
                <a:solidFill>
                  <a:srgbClr val="5E4C72"/>
                </a:solidFill>
                <a:effectLst/>
                <a:uLnTx/>
                <a:uFillTx/>
                <a:latin typeface="+mn-lt"/>
                <a:ea typeface="+mn-ea"/>
                <a:cs typeface="+mn-cs"/>
              </a:endParaRPr>
            </a:p>
          </p:txBody>
        </p:sp>
        <p:sp>
          <p:nvSpPr>
            <p:cNvPr id="16" name="Rektangel 15">
              <a:extLst>
                <a:ext uri="{FF2B5EF4-FFF2-40B4-BE49-F238E27FC236}">
                  <a16:creationId xmlns:a16="http://schemas.microsoft.com/office/drawing/2014/main" id="{A79D1470-23C6-9664-B8D7-0CD8C5D05EDE}"/>
                </a:ext>
              </a:extLst>
            </p:cNvPr>
            <p:cNvSpPr/>
            <p:nvPr userDrawn="1"/>
          </p:nvSpPr>
          <p:spPr>
            <a:xfrm>
              <a:off x="3713070" y="5238136"/>
              <a:ext cx="45719" cy="3564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0" name="Grupp 39">
            <a:extLst>
              <a:ext uri="{FF2B5EF4-FFF2-40B4-BE49-F238E27FC236}">
                <a16:creationId xmlns:a16="http://schemas.microsoft.com/office/drawing/2014/main" id="{02C3F988-D59F-0AE2-0BCF-DFA2DC6D6587}"/>
              </a:ext>
            </a:extLst>
          </p:cNvPr>
          <p:cNvGrpSpPr/>
          <p:nvPr userDrawn="1"/>
        </p:nvGrpSpPr>
        <p:grpSpPr>
          <a:xfrm>
            <a:off x="7621231" y="2422824"/>
            <a:ext cx="1794839" cy="351792"/>
            <a:chOff x="7621231" y="2422824"/>
            <a:chExt cx="1794839" cy="351792"/>
          </a:xfrm>
        </p:grpSpPr>
        <p:sp>
          <p:nvSpPr>
            <p:cNvPr id="204" name="Rektangel 203">
              <a:extLst>
                <a:ext uri="{FF2B5EF4-FFF2-40B4-BE49-F238E27FC236}">
                  <a16:creationId xmlns:a16="http://schemas.microsoft.com/office/drawing/2014/main" id="{780FFD48-1020-0EFA-3C04-0691E8BA2C5A}"/>
                </a:ext>
              </a:extLst>
            </p:cNvPr>
            <p:cNvSpPr/>
            <p:nvPr userDrawn="1"/>
          </p:nvSpPr>
          <p:spPr>
            <a:xfrm>
              <a:off x="7623077" y="2422824"/>
              <a:ext cx="1792993" cy="35179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INSIGHT PULS</a:t>
              </a:r>
              <a:endParaRPr kumimoji="0" lang="sv-SE" sz="1000" b="0" i="0" u="none" strike="noStrike" kern="1200" cap="none" spc="0" normalizeH="0" baseline="0" noProof="0">
                <a:ln>
                  <a:noFill/>
                </a:ln>
                <a:solidFill>
                  <a:srgbClr val="5E4C72"/>
                </a:solidFill>
                <a:effectLst/>
                <a:uLnTx/>
                <a:uFillTx/>
                <a:latin typeface="+mn-lt"/>
                <a:ea typeface="+mn-ea"/>
                <a:cs typeface="+mn-cs"/>
              </a:endParaRPr>
            </a:p>
          </p:txBody>
        </p:sp>
        <p:sp>
          <p:nvSpPr>
            <p:cNvPr id="17" name="Rektangel 16">
              <a:extLst>
                <a:ext uri="{FF2B5EF4-FFF2-40B4-BE49-F238E27FC236}">
                  <a16:creationId xmlns:a16="http://schemas.microsoft.com/office/drawing/2014/main" id="{7EFF216E-743E-01EE-9FDE-D7F868B7D271}"/>
                </a:ext>
              </a:extLst>
            </p:cNvPr>
            <p:cNvSpPr/>
            <p:nvPr userDrawn="1"/>
          </p:nvSpPr>
          <p:spPr>
            <a:xfrm>
              <a:off x="7621231" y="2423414"/>
              <a:ext cx="45719" cy="351202"/>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5" name="Rektangel 14">
            <a:hlinkClick r:id="" action="ppaction://noaction"/>
            <a:extLst>
              <a:ext uri="{FF2B5EF4-FFF2-40B4-BE49-F238E27FC236}">
                <a16:creationId xmlns:a16="http://schemas.microsoft.com/office/drawing/2014/main" id="{08ABEBE2-D368-557E-DA33-7B05758E9BE1}"/>
              </a:ext>
            </a:extLst>
          </p:cNvPr>
          <p:cNvSpPr/>
          <p:nvPr userDrawn="1"/>
        </p:nvSpPr>
        <p:spPr>
          <a:xfrm>
            <a:off x="598491" y="4417806"/>
            <a:ext cx="2354861" cy="20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hlinkClick r:id="" action="ppaction://noaction"/>
            <a:extLst>
              <a:ext uri="{FF2B5EF4-FFF2-40B4-BE49-F238E27FC236}">
                <a16:creationId xmlns:a16="http://schemas.microsoft.com/office/drawing/2014/main" id="{F0AB7461-342A-3A5F-56B0-BB355C347C86}"/>
              </a:ext>
            </a:extLst>
          </p:cNvPr>
          <p:cNvSpPr/>
          <p:nvPr userDrawn="1"/>
        </p:nvSpPr>
        <p:spPr>
          <a:xfrm>
            <a:off x="598492" y="4686162"/>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noaction"/>
            <a:extLst>
              <a:ext uri="{FF2B5EF4-FFF2-40B4-BE49-F238E27FC236}">
                <a16:creationId xmlns:a16="http://schemas.microsoft.com/office/drawing/2014/main" id="{72D7F665-E8B0-95EF-E1B6-03C832DC9692}"/>
              </a:ext>
            </a:extLst>
          </p:cNvPr>
          <p:cNvSpPr/>
          <p:nvPr userDrawn="1"/>
        </p:nvSpPr>
        <p:spPr>
          <a:xfrm>
            <a:off x="598492" y="4954519"/>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hlinkClick r:id="" action="ppaction://noaction"/>
            <a:extLst>
              <a:ext uri="{FF2B5EF4-FFF2-40B4-BE49-F238E27FC236}">
                <a16:creationId xmlns:a16="http://schemas.microsoft.com/office/drawing/2014/main" id="{DC5334BC-C64F-1D44-5553-40F927BB1D30}"/>
              </a:ext>
            </a:extLst>
          </p:cNvPr>
          <p:cNvSpPr/>
          <p:nvPr userDrawn="1"/>
        </p:nvSpPr>
        <p:spPr>
          <a:xfrm>
            <a:off x="623021" y="5472735"/>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hlinkClick r:id="" action="ppaction://noaction"/>
            <a:extLst>
              <a:ext uri="{FF2B5EF4-FFF2-40B4-BE49-F238E27FC236}">
                <a16:creationId xmlns:a16="http://schemas.microsoft.com/office/drawing/2014/main" id="{12524CE3-2F0E-A665-F69D-FC40D929D7DF}"/>
              </a:ext>
            </a:extLst>
          </p:cNvPr>
          <p:cNvSpPr/>
          <p:nvPr userDrawn="1"/>
        </p:nvSpPr>
        <p:spPr>
          <a:xfrm>
            <a:off x="623021" y="5739711"/>
            <a:ext cx="2528333"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hlinkClick r:id="" action="ppaction://noaction"/>
            <a:extLst>
              <a:ext uri="{FF2B5EF4-FFF2-40B4-BE49-F238E27FC236}">
                <a16:creationId xmlns:a16="http://schemas.microsoft.com/office/drawing/2014/main" id="{02644FDE-62BE-2880-912E-C7D056512527}"/>
              </a:ext>
            </a:extLst>
          </p:cNvPr>
          <p:cNvSpPr/>
          <p:nvPr userDrawn="1"/>
        </p:nvSpPr>
        <p:spPr>
          <a:xfrm>
            <a:off x="623022" y="6008066"/>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2" name="Grupp 41">
            <a:extLst>
              <a:ext uri="{FF2B5EF4-FFF2-40B4-BE49-F238E27FC236}">
                <a16:creationId xmlns:a16="http://schemas.microsoft.com/office/drawing/2014/main" id="{672ABE96-4866-5B42-CB5C-A4E4F5A3007F}"/>
              </a:ext>
            </a:extLst>
          </p:cNvPr>
          <p:cNvGrpSpPr/>
          <p:nvPr userDrawn="1"/>
        </p:nvGrpSpPr>
        <p:grpSpPr>
          <a:xfrm>
            <a:off x="7396457" y="4691176"/>
            <a:ext cx="1793117" cy="394899"/>
            <a:chOff x="7396457" y="4691176"/>
            <a:chExt cx="1793117" cy="394899"/>
          </a:xfrm>
        </p:grpSpPr>
        <p:sp>
          <p:nvSpPr>
            <p:cNvPr id="20" name="Rektangel 19">
              <a:hlinkClick r:id="" action="ppaction://noaction"/>
              <a:extLst>
                <a:ext uri="{FF2B5EF4-FFF2-40B4-BE49-F238E27FC236}">
                  <a16:creationId xmlns:a16="http://schemas.microsoft.com/office/drawing/2014/main" id="{305ADC3D-0044-CC62-3A59-0CBDDD4CEE27}"/>
                </a:ext>
              </a:extLst>
            </p:cNvPr>
            <p:cNvSpPr/>
            <p:nvPr userDrawn="1"/>
          </p:nvSpPr>
          <p:spPr>
            <a:xfrm>
              <a:off x="7396581" y="469117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Lönesamtal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25" name="Rektangel 24">
              <a:extLst>
                <a:ext uri="{FF2B5EF4-FFF2-40B4-BE49-F238E27FC236}">
                  <a16:creationId xmlns:a16="http://schemas.microsoft.com/office/drawing/2014/main" id="{81076DDD-1378-F4F6-89F6-5D1FACC0934F}"/>
                </a:ext>
              </a:extLst>
            </p:cNvPr>
            <p:cNvSpPr/>
            <p:nvPr userDrawn="1"/>
          </p:nvSpPr>
          <p:spPr>
            <a:xfrm>
              <a:off x="7396457" y="4693360"/>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3" name="Grupp 42">
            <a:extLst>
              <a:ext uri="{FF2B5EF4-FFF2-40B4-BE49-F238E27FC236}">
                <a16:creationId xmlns:a16="http://schemas.microsoft.com/office/drawing/2014/main" id="{B9AE66C5-E92E-2A4F-55A7-63B5FEC6D1CD}"/>
              </a:ext>
            </a:extLst>
          </p:cNvPr>
          <p:cNvGrpSpPr/>
          <p:nvPr userDrawn="1"/>
        </p:nvGrpSpPr>
        <p:grpSpPr>
          <a:xfrm>
            <a:off x="6499961" y="5666930"/>
            <a:ext cx="1793117" cy="394899"/>
            <a:chOff x="6499961" y="5666930"/>
            <a:chExt cx="1793117" cy="394899"/>
          </a:xfrm>
        </p:grpSpPr>
        <p:sp>
          <p:nvSpPr>
            <p:cNvPr id="26" name="Rektangel 25">
              <a:hlinkClick r:id="" action="ppaction://noaction"/>
              <a:extLst>
                <a:ext uri="{FF2B5EF4-FFF2-40B4-BE49-F238E27FC236}">
                  <a16:creationId xmlns:a16="http://schemas.microsoft.com/office/drawing/2014/main" id="{36526BE2-1213-88F7-A255-EC3591F2EC28}"/>
                </a:ext>
              </a:extLst>
            </p:cNvPr>
            <p:cNvSpPr/>
            <p:nvPr userDrawn="1"/>
          </p:nvSpPr>
          <p:spPr>
            <a:xfrm>
              <a:off x="6500085" y="5666930"/>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Stress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28" name="Rektangel 27">
              <a:extLst>
                <a:ext uri="{FF2B5EF4-FFF2-40B4-BE49-F238E27FC236}">
                  <a16:creationId xmlns:a16="http://schemas.microsoft.com/office/drawing/2014/main" id="{EB17C114-1FD6-A8BC-5BCB-2F7DEFF0C42A}"/>
                </a:ext>
              </a:extLst>
            </p:cNvPr>
            <p:cNvSpPr/>
            <p:nvPr userDrawn="1"/>
          </p:nvSpPr>
          <p:spPr>
            <a:xfrm>
              <a:off x="6499961" y="5669114"/>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1" name="Grupp 40">
            <a:extLst>
              <a:ext uri="{FF2B5EF4-FFF2-40B4-BE49-F238E27FC236}">
                <a16:creationId xmlns:a16="http://schemas.microsoft.com/office/drawing/2014/main" id="{72B991E3-B1CC-EA8E-96A0-C37F08304B3A}"/>
              </a:ext>
            </a:extLst>
          </p:cNvPr>
          <p:cNvGrpSpPr/>
          <p:nvPr userDrawn="1"/>
        </p:nvGrpSpPr>
        <p:grpSpPr>
          <a:xfrm>
            <a:off x="7770300" y="4201139"/>
            <a:ext cx="1793117" cy="394899"/>
            <a:chOff x="7770300" y="4201139"/>
            <a:chExt cx="1793117" cy="394899"/>
          </a:xfrm>
        </p:grpSpPr>
        <p:sp>
          <p:nvSpPr>
            <p:cNvPr id="30" name="Rektangel 29">
              <a:hlinkClick r:id="" action="ppaction://noaction"/>
              <a:extLst>
                <a:ext uri="{FF2B5EF4-FFF2-40B4-BE49-F238E27FC236}">
                  <a16:creationId xmlns:a16="http://schemas.microsoft.com/office/drawing/2014/main" id="{D5491173-2963-22B7-9499-BE1A4E38C31A}"/>
                </a:ext>
              </a:extLst>
            </p:cNvPr>
            <p:cNvSpPr/>
            <p:nvPr userDrawn="1"/>
          </p:nvSpPr>
          <p:spPr>
            <a:xfrm>
              <a:off x="7770424" y="4201139"/>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Kompetensutveckling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31" name="Rektangel 30">
              <a:extLst>
                <a:ext uri="{FF2B5EF4-FFF2-40B4-BE49-F238E27FC236}">
                  <a16:creationId xmlns:a16="http://schemas.microsoft.com/office/drawing/2014/main" id="{EFFB58C9-3B1C-BB48-4294-072F9A08AC89}"/>
                </a:ext>
              </a:extLst>
            </p:cNvPr>
            <p:cNvSpPr/>
            <p:nvPr userDrawn="1"/>
          </p:nvSpPr>
          <p:spPr>
            <a:xfrm>
              <a:off x="7770300" y="4203323"/>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8" name="Grupp 37">
            <a:extLst>
              <a:ext uri="{FF2B5EF4-FFF2-40B4-BE49-F238E27FC236}">
                <a16:creationId xmlns:a16="http://schemas.microsoft.com/office/drawing/2014/main" id="{BB03E610-120F-6EDD-6068-3E4E40BBBD18}"/>
              </a:ext>
            </a:extLst>
          </p:cNvPr>
          <p:cNvGrpSpPr/>
          <p:nvPr userDrawn="1"/>
        </p:nvGrpSpPr>
        <p:grpSpPr>
          <a:xfrm>
            <a:off x="3258670" y="2452248"/>
            <a:ext cx="1793117" cy="394899"/>
            <a:chOff x="3258670" y="2452248"/>
            <a:chExt cx="1793117" cy="394899"/>
          </a:xfrm>
        </p:grpSpPr>
        <p:sp>
          <p:nvSpPr>
            <p:cNvPr id="32" name="Rektangel 31">
              <a:hlinkClick r:id="" action="ppaction://noaction"/>
              <a:extLst>
                <a:ext uri="{FF2B5EF4-FFF2-40B4-BE49-F238E27FC236}">
                  <a16:creationId xmlns:a16="http://schemas.microsoft.com/office/drawing/2014/main" id="{6901AAD4-3E85-BF90-B8D2-045526608CD7}"/>
                </a:ext>
              </a:extLst>
            </p:cNvPr>
            <p:cNvSpPr/>
            <p:nvPr userDrawn="1"/>
          </p:nvSpPr>
          <p:spPr>
            <a:xfrm>
              <a:off x="3258794" y="2452248"/>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Engagemang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33" name="Rektangel 32">
              <a:extLst>
                <a:ext uri="{FF2B5EF4-FFF2-40B4-BE49-F238E27FC236}">
                  <a16:creationId xmlns:a16="http://schemas.microsoft.com/office/drawing/2014/main" id="{B4FC1C71-B1CF-1A91-4540-01AD07AEBC61}"/>
                </a:ext>
              </a:extLst>
            </p:cNvPr>
            <p:cNvSpPr/>
            <p:nvPr userDrawn="1"/>
          </p:nvSpPr>
          <p:spPr>
            <a:xfrm>
              <a:off x="3258670" y="2454432"/>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9" name="Grupp 38">
            <a:extLst>
              <a:ext uri="{FF2B5EF4-FFF2-40B4-BE49-F238E27FC236}">
                <a16:creationId xmlns:a16="http://schemas.microsoft.com/office/drawing/2014/main" id="{75BB595F-D759-B170-E963-757FBD0042B4}"/>
              </a:ext>
            </a:extLst>
          </p:cNvPr>
          <p:cNvGrpSpPr/>
          <p:nvPr userDrawn="1"/>
        </p:nvGrpSpPr>
        <p:grpSpPr>
          <a:xfrm>
            <a:off x="3924438" y="1445426"/>
            <a:ext cx="1793117" cy="394899"/>
            <a:chOff x="3924438" y="1445426"/>
            <a:chExt cx="1793117" cy="394899"/>
          </a:xfrm>
        </p:grpSpPr>
        <p:sp>
          <p:nvSpPr>
            <p:cNvPr id="34" name="Rektangel 33">
              <a:hlinkClick r:id="" action="ppaction://noaction"/>
              <a:extLst>
                <a:ext uri="{FF2B5EF4-FFF2-40B4-BE49-F238E27FC236}">
                  <a16:creationId xmlns:a16="http://schemas.microsoft.com/office/drawing/2014/main" id="{06007F4F-252B-3E5F-C949-DB00D47A8A6E}"/>
                </a:ext>
              </a:extLst>
            </p:cNvPr>
            <p:cNvSpPr/>
            <p:nvPr userDrawn="1"/>
          </p:nvSpPr>
          <p:spPr>
            <a:xfrm>
              <a:off x="3924562" y="144542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Utvecklingssamtal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35" name="Rektangel 34">
              <a:extLst>
                <a:ext uri="{FF2B5EF4-FFF2-40B4-BE49-F238E27FC236}">
                  <a16:creationId xmlns:a16="http://schemas.microsoft.com/office/drawing/2014/main" id="{69E2F8A4-78FD-FC58-5FB5-B508011C7EC9}"/>
                </a:ext>
              </a:extLst>
            </p:cNvPr>
            <p:cNvSpPr/>
            <p:nvPr userDrawn="1"/>
          </p:nvSpPr>
          <p:spPr>
            <a:xfrm>
              <a:off x="3924438" y="1447610"/>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4" name="Rektangel 53">
            <a:hlinkClick r:id="rId2" action="ppaction://hlinksldjump"/>
            <a:extLst>
              <a:ext uri="{FF2B5EF4-FFF2-40B4-BE49-F238E27FC236}">
                <a16:creationId xmlns:a16="http://schemas.microsoft.com/office/drawing/2014/main" id="{6594982B-01E3-3B86-71E2-EB1E70D419E7}"/>
              </a:ext>
            </a:extLst>
          </p:cNvPr>
          <p:cNvSpPr/>
          <p:nvPr userDrawn="1"/>
        </p:nvSpPr>
        <p:spPr>
          <a:xfrm>
            <a:off x="925230" y="2280499"/>
            <a:ext cx="1792993" cy="35179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4A4A4A"/>
                </a:solidFill>
                <a:effectLst/>
                <a:uLnTx/>
                <a:uFillTx/>
                <a:latin typeface="+mn-lt"/>
                <a:ea typeface="+mn-ea"/>
                <a:cs typeface="+mn-cs"/>
              </a:rPr>
              <a:t>Visa alla produkter igen</a:t>
            </a:r>
            <a:endParaRPr kumimoji="0" lang="sv-SE" sz="1000" b="0" i="0" u="none" strike="noStrike" kern="1200" cap="none" spc="0" normalizeH="0" baseline="0" noProof="0">
              <a:ln>
                <a:noFill/>
              </a:ln>
              <a:solidFill>
                <a:srgbClr val="4A4A4A"/>
              </a:solidFill>
              <a:effectLst/>
              <a:uLnTx/>
              <a:uFillTx/>
              <a:latin typeface="+mn-lt"/>
              <a:ea typeface="+mn-ea"/>
              <a:cs typeface="+mn-cs"/>
            </a:endParaRPr>
          </a:p>
        </p:txBody>
      </p:sp>
    </p:spTree>
    <p:extLst>
      <p:ext uri="{BB962C8B-B14F-4D97-AF65-F5344CB8AC3E}">
        <p14:creationId xmlns:p14="http://schemas.microsoft.com/office/powerpoint/2010/main" val="20014007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ppt_y</p:attrName>
                                        </p:attrNameLst>
                                      </p:cBhvr>
                                      <p:tavLst>
                                        <p:tav tm="0">
                                          <p:val>
                                            <p:strVal val="#ppt_y+#ppt_h*1.125000"/>
                                          </p:val>
                                        </p:tav>
                                        <p:tav tm="100000">
                                          <p:val>
                                            <p:strVal val="#ppt_y"/>
                                          </p:val>
                                        </p:tav>
                                      </p:tavLst>
                                    </p:anim>
                                    <p:animEffect transition="in" filter="wipe(up)">
                                      <p:cBhvr>
                                        <p:cTn id="8"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4"/>
                                        </p:tgtEl>
                                        <p:attrNameLst>
                                          <p:attrName>style.visibility</p:attrName>
                                        </p:attrNameLst>
                                      </p:cBhvr>
                                      <p:to>
                                        <p:strVal val="visible"/>
                                      </p:to>
                                    </p:set>
                                    <p:anim calcmode="lin" valueType="num">
                                      <p:cBhvr additive="base">
                                        <p:cTn id="13" dur="500"/>
                                        <p:tgtEl>
                                          <p:spTgt spid="114"/>
                                        </p:tgtEl>
                                        <p:attrNameLst>
                                          <p:attrName>ppt_y</p:attrName>
                                        </p:attrNameLst>
                                      </p:cBhvr>
                                      <p:tavLst>
                                        <p:tav tm="0">
                                          <p:val>
                                            <p:strVal val="#ppt_y+#ppt_h*1.125000"/>
                                          </p:val>
                                        </p:tav>
                                        <p:tav tm="100000">
                                          <p:val>
                                            <p:strVal val="#ppt_y"/>
                                          </p:val>
                                        </p:tav>
                                      </p:tavLst>
                                    </p:anim>
                                    <p:animEffect transition="in" filter="wipe(up)">
                                      <p:cBhvr>
                                        <p:cTn id="14" dur="500"/>
                                        <p:tgtEl>
                                          <p:spTgt spid="114"/>
                                        </p:tgtEl>
                                      </p:cBhvr>
                                    </p:animEffect>
                                  </p:childTnLst>
                                  <p:subTnLst>
                                    <p:set>
                                      <p:cBhvr override="childStyle">
                                        <p:cTn dur="1" fill="hold" display="0" masterRel="nextClick" afterEffect="1"/>
                                        <p:tgtEl>
                                          <p:spTgt spid="114"/>
                                        </p:tgtEl>
                                        <p:attrNameLst>
                                          <p:attrName>style.visibility</p:attrName>
                                        </p:attrNameLst>
                                      </p:cBhvr>
                                      <p:to>
                                        <p:strVal val="hidden"/>
                                      </p:to>
                                    </p:set>
                                  </p:subTnLst>
                                </p:cTn>
                              </p:par>
                              <p:par>
                                <p:cTn id="15" presetID="12" presetClass="entr" presetSubtype="4"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p:tgtEl>
                                          <p:spTgt spid="37"/>
                                        </p:tgtEl>
                                        <p:attrNameLst>
                                          <p:attrName>ppt_y</p:attrName>
                                        </p:attrNameLst>
                                      </p:cBhvr>
                                      <p:tavLst>
                                        <p:tav tm="0">
                                          <p:val>
                                            <p:strVal val="#ppt_y+#ppt_h*1.125000"/>
                                          </p:val>
                                        </p:tav>
                                        <p:tav tm="100000">
                                          <p:val>
                                            <p:strVal val="#ppt_y"/>
                                          </p:val>
                                        </p:tav>
                                      </p:tavLst>
                                    </p:anim>
                                    <p:animEffect transition="in" filter="wipe(up)">
                                      <p:cBhvr>
                                        <p:cTn id="18"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par>
                                <p:cTn id="19" presetID="12" presetClass="entr" presetSubtype="4"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p:tgtEl>
                                          <p:spTgt spid="38"/>
                                        </p:tgtEl>
                                        <p:attrNameLst>
                                          <p:attrName>ppt_y</p:attrName>
                                        </p:attrNameLst>
                                      </p:cBhvr>
                                      <p:tavLst>
                                        <p:tav tm="0">
                                          <p:val>
                                            <p:strVal val="#ppt_y+#ppt_h*1.125000"/>
                                          </p:val>
                                        </p:tav>
                                        <p:tav tm="100000">
                                          <p:val>
                                            <p:strVal val="#ppt_y"/>
                                          </p:val>
                                        </p:tav>
                                      </p:tavLst>
                                    </p:anim>
                                    <p:animEffect transition="in" filter="wipe(up)">
                                      <p:cBhvr>
                                        <p:cTn id="22"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par>
                                <p:cTn id="23" presetID="12" presetClass="entr" presetSubtype="4"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p:tgtEl>
                                          <p:spTgt spid="39"/>
                                        </p:tgtEl>
                                        <p:attrNameLst>
                                          <p:attrName>ppt_y</p:attrName>
                                        </p:attrNameLst>
                                      </p:cBhvr>
                                      <p:tavLst>
                                        <p:tav tm="0">
                                          <p:val>
                                            <p:strVal val="#ppt_y+#ppt_h*1.125000"/>
                                          </p:val>
                                        </p:tav>
                                        <p:tav tm="100000">
                                          <p:val>
                                            <p:strVal val="#ppt_y"/>
                                          </p:val>
                                        </p:tav>
                                      </p:tavLst>
                                    </p:anim>
                                    <p:animEffect transition="in" filter="wipe(up)">
                                      <p:cBhvr>
                                        <p:cTn id="26"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par>
                                <p:cTn id="27" presetID="12" presetClass="entr" presetSubtype="4" fill="hold" grpId="0" nodeType="withEffect">
                                  <p:stCondLst>
                                    <p:cond delay="0"/>
                                  </p:stCondLst>
                                  <p:childTnLst>
                                    <p:set>
                                      <p:cBhvr>
                                        <p:cTn id="28" dur="1" fill="hold">
                                          <p:stCondLst>
                                            <p:cond delay="0"/>
                                          </p:stCondLst>
                                        </p:cTn>
                                        <p:tgtEl>
                                          <p:spTgt spid="107"/>
                                        </p:tgtEl>
                                        <p:attrNameLst>
                                          <p:attrName>style.visibility</p:attrName>
                                        </p:attrNameLst>
                                      </p:cBhvr>
                                      <p:to>
                                        <p:strVal val="visible"/>
                                      </p:to>
                                    </p:set>
                                    <p:anim calcmode="lin" valueType="num">
                                      <p:cBhvr additive="base">
                                        <p:cTn id="29" dur="500"/>
                                        <p:tgtEl>
                                          <p:spTgt spid="107"/>
                                        </p:tgtEl>
                                        <p:attrNameLst>
                                          <p:attrName>ppt_y</p:attrName>
                                        </p:attrNameLst>
                                      </p:cBhvr>
                                      <p:tavLst>
                                        <p:tav tm="0">
                                          <p:val>
                                            <p:strVal val="#ppt_y+#ppt_h*1.125000"/>
                                          </p:val>
                                        </p:tav>
                                        <p:tav tm="100000">
                                          <p:val>
                                            <p:strVal val="#ppt_y"/>
                                          </p:val>
                                        </p:tav>
                                      </p:tavLst>
                                    </p:anim>
                                    <p:animEffect transition="in" filter="wipe(up)">
                                      <p:cBhvr>
                                        <p:cTn id="30" dur="500"/>
                                        <p:tgtEl>
                                          <p:spTgt spid="107"/>
                                        </p:tgtEl>
                                      </p:cBhvr>
                                    </p:animEffect>
                                  </p:childTnLst>
                                  <p:subTnLst>
                                    <p:set>
                                      <p:cBhvr override="childStyle">
                                        <p:cTn dur="1" fill="hold" display="0" masterRel="nextClick" afterEffect="1"/>
                                        <p:tgtEl>
                                          <p:spTgt spid="107"/>
                                        </p:tgtEl>
                                        <p:attrNameLst>
                                          <p:attrName>style.visibility</p:attrName>
                                        </p:attrNameLst>
                                      </p:cBhvr>
                                      <p:to>
                                        <p:strVal val="hidden"/>
                                      </p:to>
                                    </p:set>
                                  </p:subTnLst>
                                </p:cTn>
                              </p:par>
                              <p:par>
                                <p:cTn id="31" presetID="12" presetClass="entr" presetSubtype="4"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p:tgtEl>
                                          <p:spTgt spid="40"/>
                                        </p:tgtEl>
                                        <p:attrNameLst>
                                          <p:attrName>ppt_y</p:attrName>
                                        </p:attrNameLst>
                                      </p:cBhvr>
                                      <p:tavLst>
                                        <p:tav tm="0">
                                          <p:val>
                                            <p:strVal val="#ppt_y+#ppt_h*1.125000"/>
                                          </p:val>
                                        </p:tav>
                                        <p:tav tm="100000">
                                          <p:val>
                                            <p:strVal val="#ppt_y"/>
                                          </p:val>
                                        </p:tav>
                                      </p:tavLst>
                                    </p:anim>
                                    <p:animEffect transition="in" filter="wipe(up)">
                                      <p:cBhvr>
                                        <p:cTn id="34" dur="500"/>
                                        <p:tgtEl>
                                          <p:spTgt spid="40"/>
                                        </p:tgtEl>
                                      </p:cBhvr>
                                    </p:animEffect>
                                  </p:childTnLst>
                                  <p:subTnLst>
                                    <p:set>
                                      <p:cBhvr override="childStyle">
                                        <p:cTn dur="1" fill="hold" display="0" masterRel="nextClick" afterEffect="1"/>
                                        <p:tgtEl>
                                          <p:spTgt spid="40"/>
                                        </p:tgtEl>
                                        <p:attrNameLst>
                                          <p:attrName>style.visibility</p:attrName>
                                        </p:attrNameLst>
                                      </p:cBhvr>
                                      <p:to>
                                        <p:strVal val="hidden"/>
                                      </p:to>
                                    </p:set>
                                  </p:subTnLst>
                                </p:cTn>
                              </p:par>
                              <p:par>
                                <p:cTn id="35" presetID="12" presetClass="entr" presetSubtype="4"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p:tgtEl>
                                          <p:spTgt spid="41"/>
                                        </p:tgtEl>
                                        <p:attrNameLst>
                                          <p:attrName>ppt_y</p:attrName>
                                        </p:attrNameLst>
                                      </p:cBhvr>
                                      <p:tavLst>
                                        <p:tav tm="0">
                                          <p:val>
                                            <p:strVal val="#ppt_y+#ppt_h*1.125000"/>
                                          </p:val>
                                        </p:tav>
                                        <p:tav tm="100000">
                                          <p:val>
                                            <p:strVal val="#ppt_y"/>
                                          </p:val>
                                        </p:tav>
                                      </p:tavLst>
                                    </p:anim>
                                    <p:animEffect transition="in" filter="wipe(up)">
                                      <p:cBhvr>
                                        <p:cTn id="38" dur="500"/>
                                        <p:tgtEl>
                                          <p:spTgt spid="41"/>
                                        </p:tgtEl>
                                      </p:cBhvr>
                                    </p:animEffect>
                                  </p:childTnLst>
                                  <p:subTnLst>
                                    <p:set>
                                      <p:cBhvr override="childStyle">
                                        <p:cTn dur="1" fill="hold" display="0" masterRel="nextClick" afterEffect="1"/>
                                        <p:tgtEl>
                                          <p:spTgt spid="41"/>
                                        </p:tgtEl>
                                        <p:attrNameLst>
                                          <p:attrName>style.visibility</p:attrName>
                                        </p:attrNameLst>
                                      </p:cBhvr>
                                      <p:to>
                                        <p:strVal val="hidden"/>
                                      </p:to>
                                    </p:set>
                                  </p:subTnLst>
                                </p:cTn>
                              </p:par>
                              <p:par>
                                <p:cTn id="39" presetID="12" presetClass="entr" presetSubtype="4"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p:tgtEl>
                                          <p:spTgt spid="42"/>
                                        </p:tgtEl>
                                        <p:attrNameLst>
                                          <p:attrName>ppt_y</p:attrName>
                                        </p:attrNameLst>
                                      </p:cBhvr>
                                      <p:tavLst>
                                        <p:tav tm="0">
                                          <p:val>
                                            <p:strVal val="#ppt_y+#ppt_h*1.125000"/>
                                          </p:val>
                                        </p:tav>
                                        <p:tav tm="100000">
                                          <p:val>
                                            <p:strVal val="#ppt_y"/>
                                          </p:val>
                                        </p:tav>
                                      </p:tavLst>
                                    </p:anim>
                                    <p:animEffect transition="in" filter="wipe(up)">
                                      <p:cBhvr>
                                        <p:cTn id="42" dur="500"/>
                                        <p:tgtEl>
                                          <p:spTgt spid="42"/>
                                        </p:tgtEl>
                                      </p:cBhvr>
                                    </p:animEffect>
                                  </p:childTnLst>
                                  <p:subTnLst>
                                    <p:set>
                                      <p:cBhvr override="childStyle">
                                        <p:cTn dur="1" fill="hold" display="0" masterRel="nextClick" afterEffect="1"/>
                                        <p:tgtEl>
                                          <p:spTgt spid="42"/>
                                        </p:tgtEl>
                                        <p:attrNameLst>
                                          <p:attrName>style.visibility</p:attrName>
                                        </p:attrNameLst>
                                      </p:cBhvr>
                                      <p:to>
                                        <p:strVal val="hidden"/>
                                      </p:to>
                                    </p:set>
                                  </p:subTnLst>
                                </p:cTn>
                              </p:par>
                              <p:par>
                                <p:cTn id="43" presetID="12" presetClass="entr" presetSubtype="4"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500"/>
                                        <p:tgtEl>
                                          <p:spTgt spid="43"/>
                                        </p:tgtEl>
                                        <p:attrNameLst>
                                          <p:attrName>ppt_y</p:attrName>
                                        </p:attrNameLst>
                                      </p:cBhvr>
                                      <p:tavLst>
                                        <p:tav tm="0">
                                          <p:val>
                                            <p:strVal val="#ppt_y+#ppt_h*1.125000"/>
                                          </p:val>
                                        </p:tav>
                                        <p:tav tm="100000">
                                          <p:val>
                                            <p:strVal val="#ppt_y"/>
                                          </p:val>
                                        </p:tav>
                                      </p:tavLst>
                                    </p:anim>
                                    <p:animEffect transition="in" filter="wipe(up)">
                                      <p:cBhvr>
                                        <p:cTn id="46" dur="500"/>
                                        <p:tgtEl>
                                          <p:spTgt spid="43"/>
                                        </p:tgtEl>
                                      </p:cBhvr>
                                    </p:animEffec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p:tgtEl>
                                          <p:spTgt spid="44"/>
                                        </p:tgtEl>
                                        <p:attrNameLst>
                                          <p:attrName>ppt_x</p:attrName>
                                        </p:attrNameLst>
                                      </p:cBhvr>
                                      <p:tavLst>
                                        <p:tav tm="0">
                                          <p:val>
                                            <p:strVal val="#ppt_x-#ppt_w*1.125000"/>
                                          </p:val>
                                        </p:tav>
                                        <p:tav tm="100000">
                                          <p:val>
                                            <p:strVal val="#ppt_x"/>
                                          </p:val>
                                        </p:tav>
                                      </p:tavLst>
                                    </p:anim>
                                    <p:animEffect transition="in" filter="wipe(right)">
                                      <p:cBhvr>
                                        <p:cTn id="52" dur="5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par>
                                <p:cTn id="53" presetID="12" presetClass="entr" presetSubtype="8"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p:tgtEl>
                                          <p:spTgt spid="45"/>
                                        </p:tgtEl>
                                        <p:attrNameLst>
                                          <p:attrName>ppt_x</p:attrName>
                                        </p:attrNameLst>
                                      </p:cBhvr>
                                      <p:tavLst>
                                        <p:tav tm="0">
                                          <p:val>
                                            <p:strVal val="#ppt_x-#ppt_w*1.125000"/>
                                          </p:val>
                                        </p:tav>
                                        <p:tav tm="100000">
                                          <p:val>
                                            <p:strVal val="#ppt_x"/>
                                          </p:val>
                                        </p:tav>
                                      </p:tavLst>
                                    </p:anim>
                                    <p:animEffect transition="in" filter="wipe(right)">
                                      <p:cBhvr>
                                        <p:cTn id="56" dur="500"/>
                                        <p:tgtEl>
                                          <p:spTgt spid="45"/>
                                        </p:tgtEl>
                                      </p:cBhvr>
                                    </p:animEffect>
                                  </p:childTnLst>
                                  <p:subTnLst>
                                    <p:set>
                                      <p:cBhvr override="childStyle">
                                        <p:cTn dur="1" fill="hold" display="0" masterRel="nextClick" afterEffect="1"/>
                                        <p:tgtEl>
                                          <p:spTgt spid="45"/>
                                        </p:tgtEl>
                                        <p:attrNameLst>
                                          <p:attrName>style.visibility</p:attrName>
                                        </p:attrNameLst>
                                      </p:cBhvr>
                                      <p:to>
                                        <p:strVal val="hidden"/>
                                      </p:to>
                                    </p:set>
                                  </p:subTnLst>
                                </p:cTn>
                              </p:par>
                              <p:par>
                                <p:cTn id="57" presetID="12" presetClass="entr" presetSubtype="8"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p:tgtEl>
                                          <p:spTgt spid="50"/>
                                        </p:tgtEl>
                                        <p:attrNameLst>
                                          <p:attrName>ppt_x</p:attrName>
                                        </p:attrNameLst>
                                      </p:cBhvr>
                                      <p:tavLst>
                                        <p:tav tm="0">
                                          <p:val>
                                            <p:strVal val="#ppt_x-#ppt_w*1.125000"/>
                                          </p:val>
                                        </p:tav>
                                        <p:tav tm="100000">
                                          <p:val>
                                            <p:strVal val="#ppt_x"/>
                                          </p:val>
                                        </p:tav>
                                      </p:tavLst>
                                    </p:anim>
                                    <p:animEffect transition="in" filter="wipe(right)">
                                      <p:cBhvr>
                                        <p:cTn id="60" dur="500"/>
                                        <p:tgtEl>
                                          <p:spTgt spid="50"/>
                                        </p:tgtEl>
                                      </p:cBhvr>
                                    </p:animEffect>
                                  </p:childTnLst>
                                  <p:subTnLst>
                                    <p:set>
                                      <p:cBhvr override="childStyle">
                                        <p:cTn dur="1" fill="hold" display="0" masterRel="nextClick" afterEffect="1"/>
                                        <p:tgtEl>
                                          <p:spTgt spid="50"/>
                                        </p:tgtEl>
                                        <p:attrNameLst>
                                          <p:attrName>style.visibility</p:attrName>
                                        </p:attrNameLst>
                                      </p:cBhvr>
                                      <p:to>
                                        <p:strVal val="hidden"/>
                                      </p:to>
                                    </p:set>
                                  </p:subTnLst>
                                </p:cTn>
                              </p:par>
                              <p:par>
                                <p:cTn id="61" presetID="12" presetClass="entr" presetSubtype="8" fill="hold" nodeType="with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p:tgtEl>
                                          <p:spTgt spid="51"/>
                                        </p:tgtEl>
                                        <p:attrNameLst>
                                          <p:attrName>ppt_x</p:attrName>
                                        </p:attrNameLst>
                                      </p:cBhvr>
                                      <p:tavLst>
                                        <p:tav tm="0">
                                          <p:val>
                                            <p:strVal val="#ppt_x-#ppt_w*1.125000"/>
                                          </p:val>
                                        </p:tav>
                                        <p:tav tm="100000">
                                          <p:val>
                                            <p:strVal val="#ppt_x"/>
                                          </p:val>
                                        </p:tav>
                                      </p:tavLst>
                                    </p:anim>
                                    <p:animEffect transition="in" filter="wipe(right)">
                                      <p:cBhvr>
                                        <p:cTn id="64" dur="500"/>
                                        <p:tgtEl>
                                          <p:spTgt spid="51"/>
                                        </p:tgtEl>
                                      </p:cBhvr>
                                    </p:animEffec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2" presetClass="entr" presetSubtype="4" fill="hold" nodeType="click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p:tgtEl>
                                          <p:spTgt spid="46"/>
                                        </p:tgtEl>
                                        <p:attrNameLst>
                                          <p:attrName>ppt_y</p:attrName>
                                        </p:attrNameLst>
                                      </p:cBhvr>
                                      <p:tavLst>
                                        <p:tav tm="0">
                                          <p:val>
                                            <p:strVal val="#ppt_y+#ppt_h*1.125000"/>
                                          </p:val>
                                        </p:tav>
                                        <p:tav tm="100000">
                                          <p:val>
                                            <p:strVal val="#ppt_y"/>
                                          </p:val>
                                        </p:tav>
                                      </p:tavLst>
                                    </p:anim>
                                    <p:animEffect transition="in" filter="wipe(up)">
                                      <p:cBhvr>
                                        <p:cTn id="70" dur="500"/>
                                        <p:tgtEl>
                                          <p:spTgt spid="46"/>
                                        </p:tgtEl>
                                      </p:cBhvr>
                                    </p:animEffect>
                                  </p:childTnLst>
                                </p:cTn>
                              </p:par>
                              <p:par>
                                <p:cTn id="71" presetID="12" presetClass="entr" presetSubtype="4"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500"/>
                                        <p:tgtEl>
                                          <p:spTgt spid="49"/>
                                        </p:tgtEl>
                                        <p:attrNameLst>
                                          <p:attrName>ppt_y</p:attrName>
                                        </p:attrNameLst>
                                      </p:cBhvr>
                                      <p:tavLst>
                                        <p:tav tm="0">
                                          <p:val>
                                            <p:strVal val="#ppt_y+#ppt_h*1.125000"/>
                                          </p:val>
                                        </p:tav>
                                        <p:tav tm="100000">
                                          <p:val>
                                            <p:strVal val="#ppt_y"/>
                                          </p:val>
                                        </p:tav>
                                      </p:tavLst>
                                    </p:anim>
                                    <p:animEffect transition="in" filter="wipe(up)">
                                      <p:cBhvr>
                                        <p:cTn id="74" dur="500"/>
                                        <p:tgtEl>
                                          <p:spTgt spid="49"/>
                                        </p:tgtEl>
                                      </p:cBhvr>
                                    </p:animEffect>
                                  </p:childTnLst>
                                </p:cTn>
                              </p:par>
                              <p:par>
                                <p:cTn id="75" presetID="12" presetClass="entr" presetSubtype="4" fill="hold" nodeType="with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additive="base">
                                        <p:cTn id="77" dur="500"/>
                                        <p:tgtEl>
                                          <p:spTgt spid="52"/>
                                        </p:tgtEl>
                                        <p:attrNameLst>
                                          <p:attrName>ppt_y</p:attrName>
                                        </p:attrNameLst>
                                      </p:cBhvr>
                                      <p:tavLst>
                                        <p:tav tm="0">
                                          <p:val>
                                            <p:strVal val="#ppt_y+#ppt_h*1.125000"/>
                                          </p:val>
                                        </p:tav>
                                        <p:tav tm="100000">
                                          <p:val>
                                            <p:strVal val="#ppt_y"/>
                                          </p:val>
                                        </p:tav>
                                      </p:tavLst>
                                    </p:anim>
                                    <p:animEffect transition="in" filter="wipe(up)">
                                      <p:cBhvr>
                                        <p:cTn id="78" dur="500"/>
                                        <p:tgtEl>
                                          <p:spTgt spid="52"/>
                                        </p:tgtEl>
                                      </p:cBhvr>
                                    </p:animEffect>
                                  </p:childTnLst>
                                </p:cTn>
                              </p:par>
                              <p:par>
                                <p:cTn id="79" presetID="12" presetClass="entr" presetSubtype="4" fill="hold" grpId="0" nodeType="withEffect">
                                  <p:stCondLst>
                                    <p:cond delay="2000"/>
                                  </p:stCondLst>
                                  <p:childTnLst>
                                    <p:set>
                                      <p:cBhvr>
                                        <p:cTn id="80" dur="1" fill="hold">
                                          <p:stCondLst>
                                            <p:cond delay="0"/>
                                          </p:stCondLst>
                                        </p:cTn>
                                        <p:tgtEl>
                                          <p:spTgt spid="54"/>
                                        </p:tgtEl>
                                        <p:attrNameLst>
                                          <p:attrName>style.visibility</p:attrName>
                                        </p:attrNameLst>
                                      </p:cBhvr>
                                      <p:to>
                                        <p:strVal val="visible"/>
                                      </p:to>
                                    </p:set>
                                    <p:anim calcmode="lin" valueType="num">
                                      <p:cBhvr additive="base">
                                        <p:cTn id="81" dur="500"/>
                                        <p:tgtEl>
                                          <p:spTgt spid="54"/>
                                        </p:tgtEl>
                                        <p:attrNameLst>
                                          <p:attrName>ppt_y</p:attrName>
                                        </p:attrNameLst>
                                      </p:cBhvr>
                                      <p:tavLst>
                                        <p:tav tm="0">
                                          <p:val>
                                            <p:strVal val="#ppt_y+#ppt_h*1.125000"/>
                                          </p:val>
                                        </p:tav>
                                        <p:tav tm="100000">
                                          <p:val>
                                            <p:strVal val="#ppt_y"/>
                                          </p:val>
                                        </p:tav>
                                      </p:tavLst>
                                    </p:anim>
                                    <p:animEffect transition="in" filter="wipe(up)">
                                      <p:cBhvr>
                                        <p:cTn id="8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14" grpId="0" animBg="1"/>
      <p:bldP spid="54"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Årshjul Medarbetarundersökning">
    <p:spTree>
      <p:nvGrpSpPr>
        <p:cNvPr id="1" name=""/>
        <p:cNvGrpSpPr/>
        <p:nvPr/>
      </p:nvGrpSpPr>
      <p:grpSpPr>
        <a:xfrm>
          <a:off x="0" y="0"/>
          <a:ext cx="0" cy="0"/>
          <a:chOff x="0" y="0"/>
          <a:chExt cx="0" cy="0"/>
        </a:xfrm>
      </p:grpSpPr>
      <p:sp>
        <p:nvSpPr>
          <p:cNvPr id="27" name="Pil: cirkelformad 8">
            <a:extLst>
              <a:ext uri="{FF2B5EF4-FFF2-40B4-BE49-F238E27FC236}">
                <a16:creationId xmlns:a16="http://schemas.microsoft.com/office/drawing/2014/main" id="{BC2FB206-E0B6-0871-AB1C-6EB65C77E7F8}"/>
              </a:ext>
            </a:extLst>
          </p:cNvPr>
          <p:cNvSpPr/>
          <p:nvPr/>
        </p:nvSpPr>
        <p:spPr>
          <a:xfrm rot="1245520">
            <a:off x="3739301" y="1165973"/>
            <a:ext cx="4991666" cy="4991667"/>
          </a:xfrm>
          <a:prstGeom prst="circularArrow">
            <a:avLst>
              <a:gd name="adj1" fmla="val 5274"/>
              <a:gd name="adj2" fmla="val 455051"/>
              <a:gd name="adj3" fmla="val 14309516"/>
              <a:gd name="adj4" fmla="val 15029388"/>
              <a:gd name="adj5" fmla="val 5477"/>
            </a:avLst>
          </a:prstGeom>
          <a:solidFill>
            <a:schemeClr val="bg1">
              <a:lumMod val="65000"/>
              <a:alpha val="30002"/>
            </a:schemeClr>
          </a:solidFill>
          <a:ln w="6350">
            <a:solidFill>
              <a:schemeClr val="accent4">
                <a:alpha val="0"/>
              </a:schemeClr>
            </a:solidFill>
            <a:extLst>
              <a:ext uri="{C807C97D-BFC1-408E-A445-0C87EB9F89A2}">
                <ask:lineSketchStyleProps xmlns:ask="http://schemas.microsoft.com/office/drawing/2018/sketchyshapes" sd="1219033472">
                  <a:custGeom>
                    <a:avLst/>
                    <a:gdLst>
                      <a:gd name="connsiteX0" fmla="*/ 1845122 w 4991666"/>
                      <a:gd name="connsiteY0" fmla="*/ 233485 h 4991667"/>
                      <a:gd name="connsiteX1" fmla="*/ 4710657 w 4991666"/>
                      <a:gd name="connsiteY1" fmla="*/ 1698212 h 4991667"/>
                      <a:gd name="connsiteX2" fmla="*/ 3436933 w 4991666"/>
                      <a:gd name="connsiteY2" fmla="*/ 4653605 h 4991667"/>
                      <a:gd name="connsiteX3" fmla="*/ 404398 w 4991666"/>
                      <a:gd name="connsiteY3" fmla="*/ 3576364 h 4991667"/>
                      <a:gd name="connsiteX4" fmla="*/ 1280521 w 4991666"/>
                      <a:gd name="connsiteY4" fmla="*/ 479733 h 4991667"/>
                      <a:gd name="connsiteX5" fmla="*/ 1223477 w 4991666"/>
                      <a:gd name="connsiteY5" fmla="*/ 351151 h 4991667"/>
                      <a:gd name="connsiteX6" fmla="*/ 1594583 w 4991666"/>
                      <a:gd name="connsiteY6" fmla="*/ 464335 h 4991667"/>
                      <a:gd name="connsiteX7" fmla="*/ 1445212 w 4991666"/>
                      <a:gd name="connsiteY7" fmla="*/ 850960 h 4991667"/>
                      <a:gd name="connsiteX8" fmla="*/ 1388225 w 4991666"/>
                      <a:gd name="connsiteY8" fmla="*/ 722506 h 4991667"/>
                      <a:gd name="connsiteX9" fmla="*/ 649811 w 4991666"/>
                      <a:gd name="connsiteY9" fmla="*/ 3477509 h 4991667"/>
                      <a:gd name="connsiteX10" fmla="*/ 3346829 w 4991666"/>
                      <a:gd name="connsiteY10" fmla="*/ 4405621 h 4991667"/>
                      <a:gd name="connsiteX11" fmla="*/ 4460149 w 4991666"/>
                      <a:gd name="connsiteY11" fmla="*/ 1779632 h 4991667"/>
                      <a:gd name="connsiteX12" fmla="*/ 1917892 w 4991666"/>
                      <a:gd name="connsiteY12" fmla="*/ 486487 h 4991667"/>
                      <a:gd name="connsiteX13" fmla="*/ 1845122 w 4991666"/>
                      <a:gd name="connsiteY13" fmla="*/ 233485 h 49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1666" h="4991667" fill="none" extrusionOk="0">
                        <a:moveTo>
                          <a:pt x="1845122" y="233485"/>
                        </a:moveTo>
                        <a:cubicBezTo>
                          <a:pt x="2980399" y="-279627"/>
                          <a:pt x="4399703" y="509166"/>
                          <a:pt x="4710657" y="1698212"/>
                        </a:cubicBezTo>
                        <a:cubicBezTo>
                          <a:pt x="5428647" y="2913437"/>
                          <a:pt x="4375763" y="4165949"/>
                          <a:pt x="3436933" y="4653605"/>
                        </a:cubicBezTo>
                        <a:cubicBezTo>
                          <a:pt x="2374405" y="5015538"/>
                          <a:pt x="774096" y="4780826"/>
                          <a:pt x="404398" y="3576364"/>
                        </a:cubicBezTo>
                        <a:cubicBezTo>
                          <a:pt x="132540" y="2411591"/>
                          <a:pt x="232031" y="1249756"/>
                          <a:pt x="1280521" y="479733"/>
                        </a:cubicBezTo>
                        <a:cubicBezTo>
                          <a:pt x="1263403" y="438964"/>
                          <a:pt x="1252669" y="403930"/>
                          <a:pt x="1223477" y="351151"/>
                        </a:cubicBezTo>
                        <a:cubicBezTo>
                          <a:pt x="1404187" y="403125"/>
                          <a:pt x="1520329" y="440670"/>
                          <a:pt x="1594583" y="464335"/>
                        </a:cubicBezTo>
                        <a:cubicBezTo>
                          <a:pt x="1559977" y="585105"/>
                          <a:pt x="1505129" y="750568"/>
                          <a:pt x="1445212" y="850960"/>
                        </a:cubicBezTo>
                        <a:cubicBezTo>
                          <a:pt x="1436758" y="819365"/>
                          <a:pt x="1411316" y="769637"/>
                          <a:pt x="1388225" y="722506"/>
                        </a:cubicBezTo>
                        <a:cubicBezTo>
                          <a:pt x="634404" y="1265361"/>
                          <a:pt x="236104" y="2591788"/>
                          <a:pt x="649811" y="3477509"/>
                        </a:cubicBezTo>
                        <a:cubicBezTo>
                          <a:pt x="1100263" y="4424903"/>
                          <a:pt x="2269071" y="4928097"/>
                          <a:pt x="3346829" y="4405621"/>
                        </a:cubicBezTo>
                        <a:cubicBezTo>
                          <a:pt x="4319496" y="4023995"/>
                          <a:pt x="4869544" y="2771902"/>
                          <a:pt x="4460149" y="1779632"/>
                        </a:cubicBezTo>
                        <a:cubicBezTo>
                          <a:pt x="4215498" y="869763"/>
                          <a:pt x="3020088" y="154987"/>
                          <a:pt x="1917892" y="486487"/>
                        </a:cubicBezTo>
                        <a:cubicBezTo>
                          <a:pt x="1893536" y="367775"/>
                          <a:pt x="1863709" y="323914"/>
                          <a:pt x="1845122" y="233485"/>
                        </a:cubicBezTo>
                        <a:close/>
                      </a:path>
                      <a:path w="4991666" h="4991667" stroke="0" extrusionOk="0">
                        <a:moveTo>
                          <a:pt x="1845122" y="233485"/>
                        </a:moveTo>
                        <a:cubicBezTo>
                          <a:pt x="2958623" y="-157683"/>
                          <a:pt x="4142921" y="586730"/>
                          <a:pt x="4710657" y="1698212"/>
                        </a:cubicBezTo>
                        <a:cubicBezTo>
                          <a:pt x="5165176" y="2872283"/>
                          <a:pt x="4373443" y="4164167"/>
                          <a:pt x="3436933" y="4653605"/>
                        </a:cubicBezTo>
                        <a:cubicBezTo>
                          <a:pt x="2109934" y="5335158"/>
                          <a:pt x="941731" y="4854688"/>
                          <a:pt x="404398" y="3576364"/>
                        </a:cubicBezTo>
                        <a:cubicBezTo>
                          <a:pt x="-288459" y="2406899"/>
                          <a:pt x="436810" y="1224376"/>
                          <a:pt x="1280521" y="479733"/>
                        </a:cubicBezTo>
                        <a:cubicBezTo>
                          <a:pt x="1258913" y="435677"/>
                          <a:pt x="1249519" y="403362"/>
                          <a:pt x="1223477" y="351151"/>
                        </a:cubicBezTo>
                        <a:cubicBezTo>
                          <a:pt x="1364886" y="411297"/>
                          <a:pt x="1428304" y="426720"/>
                          <a:pt x="1594583" y="464335"/>
                        </a:cubicBezTo>
                        <a:cubicBezTo>
                          <a:pt x="1541461" y="652315"/>
                          <a:pt x="1469044" y="735497"/>
                          <a:pt x="1445212" y="850960"/>
                        </a:cubicBezTo>
                        <a:cubicBezTo>
                          <a:pt x="1430200" y="822500"/>
                          <a:pt x="1402805" y="761821"/>
                          <a:pt x="1388225" y="722506"/>
                        </a:cubicBezTo>
                        <a:cubicBezTo>
                          <a:pt x="476530" y="1333898"/>
                          <a:pt x="145281" y="2623306"/>
                          <a:pt x="649811" y="3477509"/>
                        </a:cubicBezTo>
                        <a:cubicBezTo>
                          <a:pt x="1189558" y="4484310"/>
                          <a:pt x="2389665" y="4909093"/>
                          <a:pt x="3346829" y="4405621"/>
                        </a:cubicBezTo>
                        <a:cubicBezTo>
                          <a:pt x="4429131" y="3889354"/>
                          <a:pt x="4846142" y="2765580"/>
                          <a:pt x="4460149" y="1779632"/>
                        </a:cubicBezTo>
                        <a:cubicBezTo>
                          <a:pt x="3971009" y="766294"/>
                          <a:pt x="2927218" y="151006"/>
                          <a:pt x="1917892" y="486487"/>
                        </a:cubicBezTo>
                        <a:cubicBezTo>
                          <a:pt x="1892192" y="379688"/>
                          <a:pt x="1878593" y="324360"/>
                          <a:pt x="1845122" y="233485"/>
                        </a:cubicBezTo>
                        <a:close/>
                      </a:path>
                    </a:pathLst>
                  </a:custGeom>
                  <ask:type>
                    <ask:lineSketchNone/>
                  </ask:type>
                </ask:lineSketchStyleProps>
              </a:ext>
            </a:extLst>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a:latin typeface="+mj-lt"/>
            </a:endParaRPr>
          </a:p>
        </p:txBody>
      </p:sp>
      <p:sp>
        <p:nvSpPr>
          <p:cNvPr id="5" name="Platshållare för innehåll 4">
            <a:extLst>
              <a:ext uri="{FF2B5EF4-FFF2-40B4-BE49-F238E27FC236}">
                <a16:creationId xmlns:a16="http://schemas.microsoft.com/office/drawing/2014/main" id="{3A7207C2-6867-D740-9B00-FF6E319662F1}"/>
              </a:ext>
            </a:extLst>
          </p:cNvPr>
          <p:cNvSpPr txBox="1">
            <a:spLocks/>
          </p:cNvSpPr>
          <p:nvPr userDrawn="1"/>
        </p:nvSpPr>
        <p:spPr>
          <a:xfrm>
            <a:off x="838201" y="1348155"/>
            <a:ext cx="2447789" cy="655785"/>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latin typeface="+mj-lt"/>
              </a:rPr>
              <a:t>Alla behöver inte mäta allt HELA tiden. Mät istället NÄR det behövs och DÄR det behövs.</a:t>
            </a:r>
          </a:p>
        </p:txBody>
      </p:sp>
      <p:sp>
        <p:nvSpPr>
          <p:cNvPr id="24" name="Pil: höger 491">
            <a:extLst>
              <a:ext uri="{FF2B5EF4-FFF2-40B4-BE49-F238E27FC236}">
                <a16:creationId xmlns:a16="http://schemas.microsoft.com/office/drawing/2014/main" id="{18E13EFD-63B7-ADEB-1D7E-617F83A8CE14}"/>
              </a:ext>
            </a:extLst>
          </p:cNvPr>
          <p:cNvSpPr/>
          <p:nvPr/>
        </p:nvSpPr>
        <p:spPr>
          <a:xfrm rot="21540000">
            <a:off x="8733726" y="3202534"/>
            <a:ext cx="380291" cy="315822"/>
          </a:xfrm>
          <a:prstGeom prst="rightArrow">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mj-lt"/>
              <a:ea typeface="+mn-ea"/>
              <a:cs typeface="+mn-cs"/>
            </a:endParaRPr>
          </a:p>
        </p:txBody>
      </p:sp>
      <p:sp>
        <p:nvSpPr>
          <p:cNvPr id="107" name="Rektangel: rundade hörn 11">
            <a:extLst>
              <a:ext uri="{FF2B5EF4-FFF2-40B4-BE49-F238E27FC236}">
                <a16:creationId xmlns:a16="http://schemas.microsoft.com/office/drawing/2014/main" id="{373A3FF5-AAA1-F37C-1086-0C1D89E1D9DA}"/>
              </a:ext>
            </a:extLst>
          </p:cNvPr>
          <p:cNvSpPr/>
          <p:nvPr/>
        </p:nvSpPr>
        <p:spPr>
          <a:xfrm>
            <a:off x="7124131" y="2030821"/>
            <a:ext cx="2149063" cy="28154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Organisationsförändring</a:t>
            </a:r>
          </a:p>
        </p:txBody>
      </p:sp>
      <p:sp>
        <p:nvSpPr>
          <p:cNvPr id="173" name="Rubrik 1">
            <a:extLst>
              <a:ext uri="{FF2B5EF4-FFF2-40B4-BE49-F238E27FC236}">
                <a16:creationId xmlns:a16="http://schemas.microsoft.com/office/drawing/2014/main" id="{9C1FEBF5-F576-751E-DD2B-1BCFBE576687}"/>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rgbClr val="4A4A4A"/>
                </a:solidFill>
                <a:latin typeface="Poppins" pitchFamily="2" charset="77"/>
                <a:cs typeface="Poppins" pitchFamily="2" charset="77"/>
              </a:defRPr>
            </a:lvl1pPr>
          </a:lstStyle>
          <a:p>
            <a:r>
              <a:rPr lang="sv-SE"/>
              <a:t>Rubrik typsnitt Poppins </a:t>
            </a:r>
            <a:r>
              <a:rPr lang="sv-SE" err="1"/>
              <a:t>stl</a:t>
            </a:r>
            <a:r>
              <a:rPr lang="sv-SE"/>
              <a:t> 36</a:t>
            </a:r>
          </a:p>
        </p:txBody>
      </p:sp>
      <p:sp>
        <p:nvSpPr>
          <p:cNvPr id="176" name="Pratbubbla till höger 175">
            <a:hlinkClick r:id="" action="ppaction://noaction"/>
            <a:extLst>
              <a:ext uri="{FF2B5EF4-FFF2-40B4-BE49-F238E27FC236}">
                <a16:creationId xmlns:a16="http://schemas.microsoft.com/office/drawing/2014/main" id="{E1E49A3F-1B74-C69B-1EB1-749A7E44B56A}"/>
              </a:ext>
            </a:extLst>
          </p:cNvPr>
          <p:cNvSpPr/>
          <p:nvPr userDrawn="1"/>
        </p:nvSpPr>
        <p:spPr>
          <a:xfrm>
            <a:off x="623022"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Rekrytering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177" name="Pratbubbla till höger 176">
            <a:hlinkClick r:id="" action="ppaction://noaction"/>
            <a:extLst>
              <a:ext uri="{FF2B5EF4-FFF2-40B4-BE49-F238E27FC236}">
                <a16:creationId xmlns:a16="http://schemas.microsoft.com/office/drawing/2014/main" id="{1A5ECEDD-65FF-5E86-0B02-948CAE3E04B5}"/>
              </a:ext>
            </a:extLst>
          </p:cNvPr>
          <p:cNvSpPr/>
          <p:nvPr userDrawn="1"/>
        </p:nvSpPr>
        <p:spPr>
          <a:xfrm>
            <a:off x="2358689"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err="1">
                <a:ln>
                  <a:noFill/>
                </a:ln>
                <a:solidFill>
                  <a:schemeClr val="bg1">
                    <a:lumMod val="85000"/>
                  </a:schemeClr>
                </a:solidFill>
                <a:effectLst/>
                <a:uLnTx/>
                <a:uFillTx/>
                <a:latin typeface="+mn-lt"/>
                <a:ea typeface="+mn-ea"/>
                <a:cs typeface="+mn-cs"/>
              </a:rPr>
              <a:t>Onboarding</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179" name="Pratbubbla till höger 178">
            <a:hlinkClick r:id="" action="ppaction://noaction"/>
            <a:extLst>
              <a:ext uri="{FF2B5EF4-FFF2-40B4-BE49-F238E27FC236}">
                <a16:creationId xmlns:a16="http://schemas.microsoft.com/office/drawing/2014/main" id="{C006C934-61E4-614F-8702-EAAE2DB3E0D1}"/>
              </a:ext>
            </a:extLst>
          </p:cNvPr>
          <p:cNvSpPr/>
          <p:nvPr userDrawn="1"/>
        </p:nvSpPr>
        <p:spPr>
          <a:xfrm>
            <a:off x="10461897" y="3062004"/>
            <a:ext cx="1592006" cy="916150"/>
          </a:xfrm>
          <a:prstGeom prst="rightArrowCallout">
            <a:avLst>
              <a:gd name="adj1" fmla="val 0"/>
              <a:gd name="adj2" fmla="val 33318"/>
              <a:gd name="adj3" fmla="val 0"/>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Alumni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185" name="Ellips 184">
            <a:extLst>
              <a:ext uri="{FF2B5EF4-FFF2-40B4-BE49-F238E27FC236}">
                <a16:creationId xmlns:a16="http://schemas.microsoft.com/office/drawing/2014/main" id="{631B997E-928E-8CB2-D863-C22BF1A73C93}"/>
              </a:ext>
            </a:extLst>
          </p:cNvPr>
          <p:cNvSpPr/>
          <p:nvPr userDrawn="1"/>
        </p:nvSpPr>
        <p:spPr>
          <a:xfrm>
            <a:off x="4808605" y="2163557"/>
            <a:ext cx="2853059" cy="2853059"/>
          </a:xfrm>
          <a:prstGeom prst="ellipse">
            <a:avLst/>
          </a:prstGeom>
          <a:solidFill>
            <a:schemeClr val="bg1"/>
          </a:solidFill>
          <a:ln w="38100">
            <a:noFill/>
          </a:ln>
          <a:effectLst>
            <a:outerShdw blurRad="244774" sx="120000" sy="120000" algn="ctr" rotWithShape="0">
              <a:prstClr val="black">
                <a:alpha val="3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sv-SE" sz="1200" b="1" i="0" u="none" strike="noStrike" cap="none" spc="0" normalizeH="0" baseline="0">
                <a:ln>
                  <a:noFill/>
                </a:ln>
                <a:solidFill>
                  <a:schemeClr val="tx1">
                    <a:lumMod val="50000"/>
                    <a:lumOff val="50000"/>
                  </a:schemeClr>
                </a:solidFill>
                <a:effectLst/>
                <a:uLnTx/>
                <a:uFillTx/>
              </a:rPr>
              <a:t>ÅRSHJUL</a:t>
            </a:r>
          </a:p>
        </p:txBody>
      </p:sp>
      <p:sp>
        <p:nvSpPr>
          <p:cNvPr id="114" name="Rektangel: rundade hörn 12">
            <a:extLst>
              <a:ext uri="{FF2B5EF4-FFF2-40B4-BE49-F238E27FC236}">
                <a16:creationId xmlns:a16="http://schemas.microsoft.com/office/drawing/2014/main" id="{D6E3BD1E-9B2A-D898-4779-3E475BE23BD9}"/>
              </a:ext>
            </a:extLst>
          </p:cNvPr>
          <p:cNvSpPr/>
          <p:nvPr/>
        </p:nvSpPr>
        <p:spPr>
          <a:xfrm>
            <a:off x="3396057" y="4686162"/>
            <a:ext cx="1893400" cy="300898"/>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Incident / utmaning</a:t>
            </a:r>
          </a:p>
        </p:txBody>
      </p:sp>
      <p:sp>
        <p:nvSpPr>
          <p:cNvPr id="203" name="Rektangel 202">
            <a:hlinkClick r:id="" action="ppaction://noaction"/>
            <a:extLst>
              <a:ext uri="{FF2B5EF4-FFF2-40B4-BE49-F238E27FC236}">
                <a16:creationId xmlns:a16="http://schemas.microsoft.com/office/drawing/2014/main" id="{DE10E872-823F-CE82-129C-836F23E6F110}"/>
              </a:ext>
            </a:extLst>
          </p:cNvPr>
          <p:cNvSpPr/>
          <p:nvPr userDrawn="1"/>
        </p:nvSpPr>
        <p:spPr>
          <a:xfrm>
            <a:off x="3652231" y="1942919"/>
            <a:ext cx="1871275" cy="391216"/>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204" name="Rektangel 203">
            <a:extLst>
              <a:ext uri="{FF2B5EF4-FFF2-40B4-BE49-F238E27FC236}">
                <a16:creationId xmlns:a16="http://schemas.microsoft.com/office/drawing/2014/main" id="{780FFD48-1020-0EFA-3C04-0691E8BA2C5A}"/>
              </a:ext>
            </a:extLst>
          </p:cNvPr>
          <p:cNvSpPr/>
          <p:nvPr userDrawn="1"/>
        </p:nvSpPr>
        <p:spPr>
          <a:xfrm>
            <a:off x="7623077" y="2422824"/>
            <a:ext cx="1792993" cy="35179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178" name="Pratbubbla till höger 177">
            <a:hlinkClick r:id="" action="ppaction://noaction"/>
            <a:extLst>
              <a:ext uri="{FF2B5EF4-FFF2-40B4-BE49-F238E27FC236}">
                <a16:creationId xmlns:a16="http://schemas.microsoft.com/office/drawing/2014/main" id="{42CA2065-EB3F-8EAB-545E-A572AB36A0BD}"/>
              </a:ext>
            </a:extLst>
          </p:cNvPr>
          <p:cNvSpPr/>
          <p:nvPr userDrawn="1"/>
        </p:nvSpPr>
        <p:spPr>
          <a:xfrm>
            <a:off x="8726230"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Exit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206" name="Rektangel 205">
            <a:hlinkClick r:id="" action="ppaction://noaction"/>
            <a:extLst>
              <a:ext uri="{FF2B5EF4-FFF2-40B4-BE49-F238E27FC236}">
                <a16:creationId xmlns:a16="http://schemas.microsoft.com/office/drawing/2014/main" id="{FBF01695-9C52-FCC6-C6D1-437C83092146}"/>
              </a:ext>
            </a:extLst>
          </p:cNvPr>
          <p:cNvSpPr/>
          <p:nvPr userDrawn="1"/>
        </p:nvSpPr>
        <p:spPr>
          <a:xfrm>
            <a:off x="7059035" y="5180124"/>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p>
        </p:txBody>
      </p:sp>
      <p:sp>
        <p:nvSpPr>
          <p:cNvPr id="207" name="Rektangel 206">
            <a:extLst>
              <a:ext uri="{FF2B5EF4-FFF2-40B4-BE49-F238E27FC236}">
                <a16:creationId xmlns:a16="http://schemas.microsoft.com/office/drawing/2014/main" id="{F6A22073-3394-EDC0-42F5-AB42DDB1B815}"/>
              </a:ext>
            </a:extLst>
          </p:cNvPr>
          <p:cNvSpPr/>
          <p:nvPr userDrawn="1"/>
        </p:nvSpPr>
        <p:spPr>
          <a:xfrm>
            <a:off x="3221438" y="4231473"/>
            <a:ext cx="1792993" cy="34815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208" name="Rektangel 207">
            <a:hlinkClick r:id="" action="ppaction://noaction"/>
            <a:extLst>
              <a:ext uri="{FF2B5EF4-FFF2-40B4-BE49-F238E27FC236}">
                <a16:creationId xmlns:a16="http://schemas.microsoft.com/office/drawing/2014/main" id="{A20600B3-FA33-7C38-36B8-8F51E6E728C1}"/>
              </a:ext>
            </a:extLst>
          </p:cNvPr>
          <p:cNvSpPr/>
          <p:nvPr userDrawn="1"/>
        </p:nvSpPr>
        <p:spPr>
          <a:xfrm>
            <a:off x="6517715" y="1444044"/>
            <a:ext cx="2642871" cy="397187"/>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Inkluderingsmätning – mitt liv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p>
        </p:txBody>
      </p:sp>
      <p:sp>
        <p:nvSpPr>
          <p:cNvPr id="210" name="Platshållare för innehåll 4">
            <a:extLst>
              <a:ext uri="{FF2B5EF4-FFF2-40B4-BE49-F238E27FC236}">
                <a16:creationId xmlns:a16="http://schemas.microsoft.com/office/drawing/2014/main" id="{43861BF8-BD7C-96D0-893A-77D18D1139BA}"/>
              </a:ext>
            </a:extLst>
          </p:cNvPr>
          <p:cNvSpPr txBox="1">
            <a:spLocks/>
          </p:cNvSpPr>
          <p:nvPr userDrawn="1"/>
        </p:nvSpPr>
        <p:spPr>
          <a:xfrm>
            <a:off x="629482" y="4407867"/>
            <a:ext cx="2680200" cy="1923361"/>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sv-SE" sz="1000">
                <a:solidFill>
                  <a:schemeClr val="tx1"/>
                </a:solidFill>
                <a:latin typeface="+mj-lt"/>
              </a:rPr>
              <a:t>INSIGHT MEDARBETARUNDERSÖKNING</a:t>
            </a:r>
          </a:p>
          <a:p>
            <a:pPr marL="171450" indent="-171450">
              <a:buFont typeface="Arial" panose="020B0604020202020204" pitchFamily="34" charset="0"/>
              <a:buChar char="•"/>
            </a:pPr>
            <a:r>
              <a:rPr lang="sv-SE" sz="1000">
                <a:solidFill>
                  <a:schemeClr val="bg1">
                    <a:lumMod val="85000"/>
                  </a:schemeClr>
                </a:solidFill>
                <a:latin typeface="+mj-lt"/>
              </a:rPr>
              <a:t>INSIGHT PULS</a:t>
            </a:r>
          </a:p>
          <a:p>
            <a:pPr marL="171450" indent="-171450">
              <a:buFont typeface="Arial" panose="020B0604020202020204" pitchFamily="34" charset="0"/>
              <a:buChar char="•"/>
            </a:pPr>
            <a:r>
              <a:rPr lang="sv-SE" sz="1000">
                <a:solidFill>
                  <a:schemeClr val="bg1">
                    <a:lumMod val="85000"/>
                  </a:schemeClr>
                </a:solidFill>
                <a:latin typeface="+mj-lt"/>
              </a:rPr>
              <a:t>INSIGHT PROCESS</a:t>
            </a:r>
          </a:p>
          <a:p>
            <a:pPr marL="171450" indent="-171450">
              <a:buFont typeface="Arial" panose="020B0604020202020204" pitchFamily="34" charset="0"/>
              <a:buChar char="•"/>
            </a:pPr>
            <a:r>
              <a:rPr lang="sv-SE" sz="1000">
                <a:solidFill>
                  <a:schemeClr val="bg1">
                    <a:lumMod val="85000"/>
                  </a:schemeClr>
                </a:solidFill>
                <a:latin typeface="+mj-lt"/>
              </a:rPr>
              <a:t>INSIGHT PAKET</a:t>
            </a:r>
          </a:p>
          <a:p>
            <a:pPr marL="171450" indent="-171450">
              <a:buFont typeface="Arial" panose="020B0604020202020204" pitchFamily="34" charset="0"/>
              <a:buChar char="•"/>
            </a:pPr>
            <a:r>
              <a:rPr lang="sv-SE" sz="1000">
                <a:solidFill>
                  <a:schemeClr val="bg1">
                    <a:lumMod val="85000"/>
                  </a:schemeClr>
                </a:solidFill>
                <a:latin typeface="+mn-lt"/>
              </a:rPr>
              <a:t>Tillval - Stöd inför och i efterarbetet</a:t>
            </a:r>
          </a:p>
          <a:p>
            <a:pPr marL="171450" indent="-171450">
              <a:buFont typeface="Arial" panose="020B0604020202020204" pitchFamily="34" charset="0"/>
              <a:buChar char="•"/>
            </a:pPr>
            <a:r>
              <a:rPr lang="sv-SE" sz="1000">
                <a:solidFill>
                  <a:schemeClr val="bg1">
                    <a:lumMod val="85000"/>
                  </a:schemeClr>
                </a:solidFill>
                <a:latin typeface="+mn-lt"/>
              </a:rPr>
              <a:t>Tillval - </a:t>
            </a:r>
            <a:r>
              <a:rPr lang="sv-SE" sz="1000">
                <a:solidFill>
                  <a:schemeClr val="bg1">
                    <a:lumMod val="85000"/>
                  </a:schemeClr>
                </a:solidFill>
                <a:effectLst/>
                <a:latin typeface="+mn-lt"/>
              </a:rPr>
              <a:t>Action Manager &amp; Min åtgärdsplan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000">
                <a:solidFill>
                  <a:schemeClr val="bg1">
                    <a:lumMod val="85000"/>
                  </a:schemeClr>
                </a:solidFill>
                <a:latin typeface="+mn-lt"/>
              </a:rPr>
              <a:t>Tillval - SSO</a:t>
            </a:r>
          </a:p>
        </p:txBody>
      </p:sp>
      <p:sp>
        <p:nvSpPr>
          <p:cNvPr id="2" name="Rektangel 1">
            <a:extLst>
              <a:ext uri="{FF2B5EF4-FFF2-40B4-BE49-F238E27FC236}">
                <a16:creationId xmlns:a16="http://schemas.microsoft.com/office/drawing/2014/main" id="{54F6D344-0C12-F16C-8937-043AF6379884}"/>
              </a:ext>
            </a:extLst>
          </p:cNvPr>
          <p:cNvSpPr/>
          <p:nvPr userDrawn="1"/>
        </p:nvSpPr>
        <p:spPr>
          <a:xfrm>
            <a:off x="623022"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497F332D-7163-C251-3ADE-AB47AE76CA55}"/>
              </a:ext>
            </a:extLst>
          </p:cNvPr>
          <p:cNvSpPr/>
          <p:nvPr userDrawn="1"/>
        </p:nvSpPr>
        <p:spPr>
          <a:xfrm>
            <a:off x="2353323"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B6FA93B9-46DF-C1CA-509E-C0CF73A9A48F}"/>
              </a:ext>
            </a:extLst>
          </p:cNvPr>
          <p:cNvSpPr/>
          <p:nvPr userDrawn="1"/>
        </p:nvSpPr>
        <p:spPr>
          <a:xfrm>
            <a:off x="8725031"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C6670475-AEE5-7B5E-2FAD-AA900A5537C0}"/>
              </a:ext>
            </a:extLst>
          </p:cNvPr>
          <p:cNvSpPr/>
          <p:nvPr userDrawn="1"/>
        </p:nvSpPr>
        <p:spPr>
          <a:xfrm>
            <a:off x="10461682"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F4B09080-E954-4F3A-3A82-76D235EF9E8F}"/>
              </a:ext>
            </a:extLst>
          </p:cNvPr>
          <p:cNvSpPr/>
          <p:nvPr userDrawn="1"/>
        </p:nvSpPr>
        <p:spPr>
          <a:xfrm>
            <a:off x="650746" y="4442661"/>
            <a:ext cx="154171" cy="15417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2107DDA9-9F48-39A8-5351-120F91C69ACE}"/>
              </a:ext>
            </a:extLst>
          </p:cNvPr>
          <p:cNvSpPr/>
          <p:nvPr userDrawn="1"/>
        </p:nvSpPr>
        <p:spPr>
          <a:xfrm>
            <a:off x="3649757" y="1945292"/>
            <a:ext cx="45719" cy="3888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BFB39FE-7C58-049D-EE09-047D6E7C0C21}"/>
              </a:ext>
            </a:extLst>
          </p:cNvPr>
          <p:cNvSpPr/>
          <p:nvPr userDrawn="1"/>
        </p:nvSpPr>
        <p:spPr>
          <a:xfrm>
            <a:off x="650746" y="4697842"/>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46DC6C6A-F4B9-0B4C-2AFC-29D1C20C2C25}"/>
              </a:ext>
            </a:extLst>
          </p:cNvPr>
          <p:cNvSpPr/>
          <p:nvPr userDrawn="1"/>
        </p:nvSpPr>
        <p:spPr>
          <a:xfrm>
            <a:off x="650746" y="4967200"/>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37FE0CA3-F8CC-45C9-8AA6-6CEBF0CF4993}"/>
              </a:ext>
            </a:extLst>
          </p:cNvPr>
          <p:cNvSpPr/>
          <p:nvPr userDrawn="1"/>
        </p:nvSpPr>
        <p:spPr>
          <a:xfrm>
            <a:off x="650746" y="5236558"/>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D2921364-2E04-6087-A591-ED3E8BD1B6F6}"/>
              </a:ext>
            </a:extLst>
          </p:cNvPr>
          <p:cNvSpPr/>
          <p:nvPr userDrawn="1"/>
        </p:nvSpPr>
        <p:spPr>
          <a:xfrm>
            <a:off x="6513459" y="1444044"/>
            <a:ext cx="45719" cy="3915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2FA3F1C7-8F87-DBD3-F095-3C7273A07F93}"/>
              </a:ext>
            </a:extLst>
          </p:cNvPr>
          <p:cNvSpPr/>
          <p:nvPr userDrawn="1"/>
        </p:nvSpPr>
        <p:spPr>
          <a:xfrm>
            <a:off x="7058911" y="5182308"/>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9CB6CF0B-B396-7717-3AD5-FAA5B1CC5B83}"/>
              </a:ext>
            </a:extLst>
          </p:cNvPr>
          <p:cNvSpPr/>
          <p:nvPr userDrawn="1"/>
        </p:nvSpPr>
        <p:spPr>
          <a:xfrm>
            <a:off x="3215703" y="4231586"/>
            <a:ext cx="45719" cy="3480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9" name="Grupp 28">
            <a:extLst>
              <a:ext uri="{FF2B5EF4-FFF2-40B4-BE49-F238E27FC236}">
                <a16:creationId xmlns:a16="http://schemas.microsoft.com/office/drawing/2014/main" id="{2FF2BB26-2FF8-392B-FB92-3AA19CE0ACD7}"/>
              </a:ext>
            </a:extLst>
          </p:cNvPr>
          <p:cNvGrpSpPr/>
          <p:nvPr userDrawn="1"/>
        </p:nvGrpSpPr>
        <p:grpSpPr>
          <a:xfrm>
            <a:off x="3712966" y="5237254"/>
            <a:ext cx="2544376" cy="357302"/>
            <a:chOff x="3712966" y="5237254"/>
            <a:chExt cx="2544376" cy="357302"/>
          </a:xfrm>
        </p:grpSpPr>
        <p:sp>
          <p:nvSpPr>
            <p:cNvPr id="209" name="Rektangel 208">
              <a:hlinkClick r:id="" action="ppaction://noaction"/>
              <a:extLst>
                <a:ext uri="{FF2B5EF4-FFF2-40B4-BE49-F238E27FC236}">
                  <a16:creationId xmlns:a16="http://schemas.microsoft.com/office/drawing/2014/main" id="{C17BF92B-623F-5CD2-D65C-F765837B8131}"/>
                </a:ext>
              </a:extLst>
            </p:cNvPr>
            <p:cNvSpPr/>
            <p:nvPr userDrawn="1"/>
          </p:nvSpPr>
          <p:spPr>
            <a:xfrm>
              <a:off x="3712966" y="5237254"/>
              <a:ext cx="2544376" cy="357301"/>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INSIGHT MEDARBETARUNDERSÖKNING</a:t>
              </a:r>
              <a:endParaRPr kumimoji="0" lang="sv-SE" sz="1000" b="0" i="0" u="none" strike="noStrike" kern="1200" cap="none" spc="0" normalizeH="0" baseline="0" noProof="0">
                <a:ln>
                  <a:noFill/>
                </a:ln>
                <a:solidFill>
                  <a:srgbClr val="5E4C72"/>
                </a:solidFill>
                <a:effectLst/>
                <a:uLnTx/>
                <a:uFillTx/>
                <a:latin typeface="+mn-lt"/>
                <a:ea typeface="+mn-ea"/>
                <a:cs typeface="+mn-cs"/>
              </a:endParaRPr>
            </a:p>
          </p:txBody>
        </p:sp>
        <p:sp>
          <p:nvSpPr>
            <p:cNvPr id="16" name="Rektangel 15">
              <a:extLst>
                <a:ext uri="{FF2B5EF4-FFF2-40B4-BE49-F238E27FC236}">
                  <a16:creationId xmlns:a16="http://schemas.microsoft.com/office/drawing/2014/main" id="{A79D1470-23C6-9664-B8D7-0CD8C5D05EDE}"/>
                </a:ext>
              </a:extLst>
            </p:cNvPr>
            <p:cNvSpPr/>
            <p:nvPr userDrawn="1"/>
          </p:nvSpPr>
          <p:spPr>
            <a:xfrm>
              <a:off x="3713070" y="5238136"/>
              <a:ext cx="45719" cy="3564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7" name="Rektangel 16">
            <a:extLst>
              <a:ext uri="{FF2B5EF4-FFF2-40B4-BE49-F238E27FC236}">
                <a16:creationId xmlns:a16="http://schemas.microsoft.com/office/drawing/2014/main" id="{7EFF216E-743E-01EE-9FDE-D7F868B7D271}"/>
              </a:ext>
            </a:extLst>
          </p:cNvPr>
          <p:cNvSpPr/>
          <p:nvPr userDrawn="1"/>
        </p:nvSpPr>
        <p:spPr>
          <a:xfrm>
            <a:off x="7621231" y="2423414"/>
            <a:ext cx="45719" cy="3512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hlinkClick r:id="" action="ppaction://noaction"/>
            <a:extLst>
              <a:ext uri="{FF2B5EF4-FFF2-40B4-BE49-F238E27FC236}">
                <a16:creationId xmlns:a16="http://schemas.microsoft.com/office/drawing/2014/main" id="{08ABEBE2-D368-557E-DA33-7B05758E9BE1}"/>
              </a:ext>
            </a:extLst>
          </p:cNvPr>
          <p:cNvSpPr/>
          <p:nvPr userDrawn="1"/>
        </p:nvSpPr>
        <p:spPr>
          <a:xfrm>
            <a:off x="598491" y="4417806"/>
            <a:ext cx="2354861" cy="20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hlinkClick r:id="" action="ppaction://noaction"/>
            <a:extLst>
              <a:ext uri="{FF2B5EF4-FFF2-40B4-BE49-F238E27FC236}">
                <a16:creationId xmlns:a16="http://schemas.microsoft.com/office/drawing/2014/main" id="{F0AB7461-342A-3A5F-56B0-BB355C347C86}"/>
              </a:ext>
            </a:extLst>
          </p:cNvPr>
          <p:cNvSpPr/>
          <p:nvPr userDrawn="1"/>
        </p:nvSpPr>
        <p:spPr>
          <a:xfrm>
            <a:off x="578631" y="4686162"/>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noaction"/>
            <a:extLst>
              <a:ext uri="{FF2B5EF4-FFF2-40B4-BE49-F238E27FC236}">
                <a16:creationId xmlns:a16="http://schemas.microsoft.com/office/drawing/2014/main" id="{72D7F665-E8B0-95EF-E1B6-03C832DC9692}"/>
              </a:ext>
            </a:extLst>
          </p:cNvPr>
          <p:cNvSpPr/>
          <p:nvPr userDrawn="1"/>
        </p:nvSpPr>
        <p:spPr>
          <a:xfrm>
            <a:off x="578631" y="4954519"/>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hlinkClick r:id="" action="ppaction://noaction"/>
            <a:extLst>
              <a:ext uri="{FF2B5EF4-FFF2-40B4-BE49-F238E27FC236}">
                <a16:creationId xmlns:a16="http://schemas.microsoft.com/office/drawing/2014/main" id="{DC5334BC-C64F-1D44-5553-40F927BB1D30}"/>
              </a:ext>
            </a:extLst>
          </p:cNvPr>
          <p:cNvSpPr/>
          <p:nvPr userDrawn="1"/>
        </p:nvSpPr>
        <p:spPr>
          <a:xfrm>
            <a:off x="623021" y="5472735"/>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hlinkClick r:id="" action="ppaction://noaction"/>
            <a:extLst>
              <a:ext uri="{FF2B5EF4-FFF2-40B4-BE49-F238E27FC236}">
                <a16:creationId xmlns:a16="http://schemas.microsoft.com/office/drawing/2014/main" id="{12524CE3-2F0E-A665-F69D-FC40D929D7DF}"/>
              </a:ext>
            </a:extLst>
          </p:cNvPr>
          <p:cNvSpPr/>
          <p:nvPr userDrawn="1"/>
        </p:nvSpPr>
        <p:spPr>
          <a:xfrm>
            <a:off x="623021" y="5739711"/>
            <a:ext cx="2528333"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hlinkClick r:id="" action="ppaction://noaction"/>
            <a:extLst>
              <a:ext uri="{FF2B5EF4-FFF2-40B4-BE49-F238E27FC236}">
                <a16:creationId xmlns:a16="http://schemas.microsoft.com/office/drawing/2014/main" id="{02644FDE-62BE-2880-912E-C7D056512527}"/>
              </a:ext>
            </a:extLst>
          </p:cNvPr>
          <p:cNvSpPr/>
          <p:nvPr userDrawn="1"/>
        </p:nvSpPr>
        <p:spPr>
          <a:xfrm>
            <a:off x="623022" y="6008066"/>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hlinkClick r:id="" action="ppaction://noaction"/>
            <a:extLst>
              <a:ext uri="{FF2B5EF4-FFF2-40B4-BE49-F238E27FC236}">
                <a16:creationId xmlns:a16="http://schemas.microsoft.com/office/drawing/2014/main" id="{305ADC3D-0044-CC62-3A59-0CBDDD4CEE27}"/>
              </a:ext>
            </a:extLst>
          </p:cNvPr>
          <p:cNvSpPr/>
          <p:nvPr userDrawn="1"/>
        </p:nvSpPr>
        <p:spPr>
          <a:xfrm>
            <a:off x="7396581" y="469117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Lönesamtal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25" name="Rektangel 24">
            <a:extLst>
              <a:ext uri="{FF2B5EF4-FFF2-40B4-BE49-F238E27FC236}">
                <a16:creationId xmlns:a16="http://schemas.microsoft.com/office/drawing/2014/main" id="{81076DDD-1378-F4F6-89F6-5D1FACC0934F}"/>
              </a:ext>
            </a:extLst>
          </p:cNvPr>
          <p:cNvSpPr/>
          <p:nvPr userDrawn="1"/>
        </p:nvSpPr>
        <p:spPr>
          <a:xfrm>
            <a:off x="7396457" y="4693360"/>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hlinkClick r:id="" action="ppaction://noaction"/>
            <a:extLst>
              <a:ext uri="{FF2B5EF4-FFF2-40B4-BE49-F238E27FC236}">
                <a16:creationId xmlns:a16="http://schemas.microsoft.com/office/drawing/2014/main" id="{36526BE2-1213-88F7-A255-EC3591F2EC28}"/>
              </a:ext>
            </a:extLst>
          </p:cNvPr>
          <p:cNvSpPr/>
          <p:nvPr userDrawn="1"/>
        </p:nvSpPr>
        <p:spPr>
          <a:xfrm>
            <a:off x="6500085" y="5666930"/>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Stress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28" name="Rektangel 27">
            <a:extLst>
              <a:ext uri="{FF2B5EF4-FFF2-40B4-BE49-F238E27FC236}">
                <a16:creationId xmlns:a16="http://schemas.microsoft.com/office/drawing/2014/main" id="{EB17C114-1FD6-A8BC-5BCB-2F7DEFF0C42A}"/>
              </a:ext>
            </a:extLst>
          </p:cNvPr>
          <p:cNvSpPr/>
          <p:nvPr userDrawn="1"/>
        </p:nvSpPr>
        <p:spPr>
          <a:xfrm>
            <a:off x="6499961" y="5669114"/>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hlinkClick r:id="" action="ppaction://noaction"/>
            <a:extLst>
              <a:ext uri="{FF2B5EF4-FFF2-40B4-BE49-F238E27FC236}">
                <a16:creationId xmlns:a16="http://schemas.microsoft.com/office/drawing/2014/main" id="{D5491173-2963-22B7-9499-BE1A4E38C31A}"/>
              </a:ext>
            </a:extLst>
          </p:cNvPr>
          <p:cNvSpPr/>
          <p:nvPr userDrawn="1"/>
        </p:nvSpPr>
        <p:spPr>
          <a:xfrm>
            <a:off x="7770424" y="4201139"/>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Kompetensutveckling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1" name="Rektangel 30">
            <a:extLst>
              <a:ext uri="{FF2B5EF4-FFF2-40B4-BE49-F238E27FC236}">
                <a16:creationId xmlns:a16="http://schemas.microsoft.com/office/drawing/2014/main" id="{EFFB58C9-3B1C-BB48-4294-072F9A08AC89}"/>
              </a:ext>
            </a:extLst>
          </p:cNvPr>
          <p:cNvSpPr/>
          <p:nvPr userDrawn="1"/>
        </p:nvSpPr>
        <p:spPr>
          <a:xfrm>
            <a:off x="7770300" y="4203323"/>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hlinkClick r:id="" action="ppaction://noaction"/>
            <a:extLst>
              <a:ext uri="{FF2B5EF4-FFF2-40B4-BE49-F238E27FC236}">
                <a16:creationId xmlns:a16="http://schemas.microsoft.com/office/drawing/2014/main" id="{6901AAD4-3E85-BF90-B8D2-045526608CD7}"/>
              </a:ext>
            </a:extLst>
          </p:cNvPr>
          <p:cNvSpPr/>
          <p:nvPr userDrawn="1"/>
        </p:nvSpPr>
        <p:spPr>
          <a:xfrm>
            <a:off x="3258794" y="2452248"/>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Engagemang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3" name="Rektangel 32">
            <a:extLst>
              <a:ext uri="{FF2B5EF4-FFF2-40B4-BE49-F238E27FC236}">
                <a16:creationId xmlns:a16="http://schemas.microsoft.com/office/drawing/2014/main" id="{B4FC1C71-B1CF-1A91-4540-01AD07AEBC61}"/>
              </a:ext>
            </a:extLst>
          </p:cNvPr>
          <p:cNvSpPr/>
          <p:nvPr userDrawn="1"/>
        </p:nvSpPr>
        <p:spPr>
          <a:xfrm>
            <a:off x="3258670" y="2454432"/>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hlinkClick r:id="" action="ppaction://noaction"/>
            <a:extLst>
              <a:ext uri="{FF2B5EF4-FFF2-40B4-BE49-F238E27FC236}">
                <a16:creationId xmlns:a16="http://schemas.microsoft.com/office/drawing/2014/main" id="{06007F4F-252B-3E5F-C949-DB00D47A8A6E}"/>
              </a:ext>
            </a:extLst>
          </p:cNvPr>
          <p:cNvSpPr/>
          <p:nvPr userDrawn="1"/>
        </p:nvSpPr>
        <p:spPr>
          <a:xfrm>
            <a:off x="3924562" y="144542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Utvecklingssamtal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5" name="Rektangel 34">
            <a:extLst>
              <a:ext uri="{FF2B5EF4-FFF2-40B4-BE49-F238E27FC236}">
                <a16:creationId xmlns:a16="http://schemas.microsoft.com/office/drawing/2014/main" id="{69E2F8A4-78FD-FC58-5FB5-B508011C7EC9}"/>
              </a:ext>
            </a:extLst>
          </p:cNvPr>
          <p:cNvSpPr/>
          <p:nvPr userDrawn="1"/>
        </p:nvSpPr>
        <p:spPr>
          <a:xfrm>
            <a:off x="3924438" y="1447610"/>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848439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Årshjul Puls">
    <p:spTree>
      <p:nvGrpSpPr>
        <p:cNvPr id="1" name=""/>
        <p:cNvGrpSpPr/>
        <p:nvPr/>
      </p:nvGrpSpPr>
      <p:grpSpPr>
        <a:xfrm>
          <a:off x="0" y="0"/>
          <a:ext cx="0" cy="0"/>
          <a:chOff x="0" y="0"/>
          <a:chExt cx="0" cy="0"/>
        </a:xfrm>
      </p:grpSpPr>
      <p:sp>
        <p:nvSpPr>
          <p:cNvPr id="24" name="Pil: cirkelformad 8">
            <a:extLst>
              <a:ext uri="{FF2B5EF4-FFF2-40B4-BE49-F238E27FC236}">
                <a16:creationId xmlns:a16="http://schemas.microsoft.com/office/drawing/2014/main" id="{930CFAB7-144B-8F0A-61C9-30A2EC48FEF4}"/>
              </a:ext>
            </a:extLst>
          </p:cNvPr>
          <p:cNvSpPr/>
          <p:nvPr userDrawn="1"/>
        </p:nvSpPr>
        <p:spPr>
          <a:xfrm rot="1245520">
            <a:off x="3739301" y="1165973"/>
            <a:ext cx="4991666" cy="4991667"/>
          </a:xfrm>
          <a:prstGeom prst="circularArrow">
            <a:avLst>
              <a:gd name="adj1" fmla="val 5274"/>
              <a:gd name="adj2" fmla="val 455051"/>
              <a:gd name="adj3" fmla="val 14309516"/>
              <a:gd name="adj4" fmla="val 15029388"/>
              <a:gd name="adj5" fmla="val 5477"/>
            </a:avLst>
          </a:prstGeom>
          <a:solidFill>
            <a:schemeClr val="bg1">
              <a:lumMod val="65000"/>
              <a:alpha val="30002"/>
            </a:schemeClr>
          </a:solidFill>
          <a:ln w="6350">
            <a:solidFill>
              <a:schemeClr val="accent4">
                <a:alpha val="0"/>
              </a:schemeClr>
            </a:solidFill>
            <a:extLst>
              <a:ext uri="{C807C97D-BFC1-408E-A445-0C87EB9F89A2}">
                <ask:lineSketchStyleProps xmlns:ask="http://schemas.microsoft.com/office/drawing/2018/sketchyshapes" sd="1219033472">
                  <a:custGeom>
                    <a:avLst/>
                    <a:gdLst>
                      <a:gd name="connsiteX0" fmla="*/ 1845122 w 4991666"/>
                      <a:gd name="connsiteY0" fmla="*/ 233485 h 4991667"/>
                      <a:gd name="connsiteX1" fmla="*/ 4710657 w 4991666"/>
                      <a:gd name="connsiteY1" fmla="*/ 1698212 h 4991667"/>
                      <a:gd name="connsiteX2" fmla="*/ 3436933 w 4991666"/>
                      <a:gd name="connsiteY2" fmla="*/ 4653605 h 4991667"/>
                      <a:gd name="connsiteX3" fmla="*/ 404398 w 4991666"/>
                      <a:gd name="connsiteY3" fmla="*/ 3576364 h 4991667"/>
                      <a:gd name="connsiteX4" fmla="*/ 1280521 w 4991666"/>
                      <a:gd name="connsiteY4" fmla="*/ 479733 h 4991667"/>
                      <a:gd name="connsiteX5" fmla="*/ 1223477 w 4991666"/>
                      <a:gd name="connsiteY5" fmla="*/ 351151 h 4991667"/>
                      <a:gd name="connsiteX6" fmla="*/ 1594583 w 4991666"/>
                      <a:gd name="connsiteY6" fmla="*/ 464335 h 4991667"/>
                      <a:gd name="connsiteX7" fmla="*/ 1445212 w 4991666"/>
                      <a:gd name="connsiteY7" fmla="*/ 850960 h 4991667"/>
                      <a:gd name="connsiteX8" fmla="*/ 1388225 w 4991666"/>
                      <a:gd name="connsiteY8" fmla="*/ 722506 h 4991667"/>
                      <a:gd name="connsiteX9" fmla="*/ 649811 w 4991666"/>
                      <a:gd name="connsiteY9" fmla="*/ 3477509 h 4991667"/>
                      <a:gd name="connsiteX10" fmla="*/ 3346829 w 4991666"/>
                      <a:gd name="connsiteY10" fmla="*/ 4405621 h 4991667"/>
                      <a:gd name="connsiteX11" fmla="*/ 4460149 w 4991666"/>
                      <a:gd name="connsiteY11" fmla="*/ 1779632 h 4991667"/>
                      <a:gd name="connsiteX12" fmla="*/ 1917892 w 4991666"/>
                      <a:gd name="connsiteY12" fmla="*/ 486487 h 4991667"/>
                      <a:gd name="connsiteX13" fmla="*/ 1845122 w 4991666"/>
                      <a:gd name="connsiteY13" fmla="*/ 233485 h 49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1666" h="4991667" fill="none" extrusionOk="0">
                        <a:moveTo>
                          <a:pt x="1845122" y="233485"/>
                        </a:moveTo>
                        <a:cubicBezTo>
                          <a:pt x="2980399" y="-279627"/>
                          <a:pt x="4399703" y="509166"/>
                          <a:pt x="4710657" y="1698212"/>
                        </a:cubicBezTo>
                        <a:cubicBezTo>
                          <a:pt x="5428647" y="2913437"/>
                          <a:pt x="4375763" y="4165949"/>
                          <a:pt x="3436933" y="4653605"/>
                        </a:cubicBezTo>
                        <a:cubicBezTo>
                          <a:pt x="2374405" y="5015538"/>
                          <a:pt x="774096" y="4780826"/>
                          <a:pt x="404398" y="3576364"/>
                        </a:cubicBezTo>
                        <a:cubicBezTo>
                          <a:pt x="132540" y="2411591"/>
                          <a:pt x="232031" y="1249756"/>
                          <a:pt x="1280521" y="479733"/>
                        </a:cubicBezTo>
                        <a:cubicBezTo>
                          <a:pt x="1263403" y="438964"/>
                          <a:pt x="1252669" y="403930"/>
                          <a:pt x="1223477" y="351151"/>
                        </a:cubicBezTo>
                        <a:cubicBezTo>
                          <a:pt x="1404187" y="403125"/>
                          <a:pt x="1520329" y="440670"/>
                          <a:pt x="1594583" y="464335"/>
                        </a:cubicBezTo>
                        <a:cubicBezTo>
                          <a:pt x="1559977" y="585105"/>
                          <a:pt x="1505129" y="750568"/>
                          <a:pt x="1445212" y="850960"/>
                        </a:cubicBezTo>
                        <a:cubicBezTo>
                          <a:pt x="1436758" y="819365"/>
                          <a:pt x="1411316" y="769637"/>
                          <a:pt x="1388225" y="722506"/>
                        </a:cubicBezTo>
                        <a:cubicBezTo>
                          <a:pt x="634404" y="1265361"/>
                          <a:pt x="236104" y="2591788"/>
                          <a:pt x="649811" y="3477509"/>
                        </a:cubicBezTo>
                        <a:cubicBezTo>
                          <a:pt x="1100263" y="4424903"/>
                          <a:pt x="2269071" y="4928097"/>
                          <a:pt x="3346829" y="4405621"/>
                        </a:cubicBezTo>
                        <a:cubicBezTo>
                          <a:pt x="4319496" y="4023995"/>
                          <a:pt x="4869544" y="2771902"/>
                          <a:pt x="4460149" y="1779632"/>
                        </a:cubicBezTo>
                        <a:cubicBezTo>
                          <a:pt x="4215498" y="869763"/>
                          <a:pt x="3020088" y="154987"/>
                          <a:pt x="1917892" y="486487"/>
                        </a:cubicBezTo>
                        <a:cubicBezTo>
                          <a:pt x="1893536" y="367775"/>
                          <a:pt x="1863709" y="323914"/>
                          <a:pt x="1845122" y="233485"/>
                        </a:cubicBezTo>
                        <a:close/>
                      </a:path>
                      <a:path w="4991666" h="4991667" stroke="0" extrusionOk="0">
                        <a:moveTo>
                          <a:pt x="1845122" y="233485"/>
                        </a:moveTo>
                        <a:cubicBezTo>
                          <a:pt x="2958623" y="-157683"/>
                          <a:pt x="4142921" y="586730"/>
                          <a:pt x="4710657" y="1698212"/>
                        </a:cubicBezTo>
                        <a:cubicBezTo>
                          <a:pt x="5165176" y="2872283"/>
                          <a:pt x="4373443" y="4164167"/>
                          <a:pt x="3436933" y="4653605"/>
                        </a:cubicBezTo>
                        <a:cubicBezTo>
                          <a:pt x="2109934" y="5335158"/>
                          <a:pt x="941731" y="4854688"/>
                          <a:pt x="404398" y="3576364"/>
                        </a:cubicBezTo>
                        <a:cubicBezTo>
                          <a:pt x="-288459" y="2406899"/>
                          <a:pt x="436810" y="1224376"/>
                          <a:pt x="1280521" y="479733"/>
                        </a:cubicBezTo>
                        <a:cubicBezTo>
                          <a:pt x="1258913" y="435677"/>
                          <a:pt x="1249519" y="403362"/>
                          <a:pt x="1223477" y="351151"/>
                        </a:cubicBezTo>
                        <a:cubicBezTo>
                          <a:pt x="1364886" y="411297"/>
                          <a:pt x="1428304" y="426720"/>
                          <a:pt x="1594583" y="464335"/>
                        </a:cubicBezTo>
                        <a:cubicBezTo>
                          <a:pt x="1541461" y="652315"/>
                          <a:pt x="1469044" y="735497"/>
                          <a:pt x="1445212" y="850960"/>
                        </a:cubicBezTo>
                        <a:cubicBezTo>
                          <a:pt x="1430200" y="822500"/>
                          <a:pt x="1402805" y="761821"/>
                          <a:pt x="1388225" y="722506"/>
                        </a:cubicBezTo>
                        <a:cubicBezTo>
                          <a:pt x="476530" y="1333898"/>
                          <a:pt x="145281" y="2623306"/>
                          <a:pt x="649811" y="3477509"/>
                        </a:cubicBezTo>
                        <a:cubicBezTo>
                          <a:pt x="1189558" y="4484310"/>
                          <a:pt x="2389665" y="4909093"/>
                          <a:pt x="3346829" y="4405621"/>
                        </a:cubicBezTo>
                        <a:cubicBezTo>
                          <a:pt x="4429131" y="3889354"/>
                          <a:pt x="4846142" y="2765580"/>
                          <a:pt x="4460149" y="1779632"/>
                        </a:cubicBezTo>
                        <a:cubicBezTo>
                          <a:pt x="3971009" y="766294"/>
                          <a:pt x="2927218" y="151006"/>
                          <a:pt x="1917892" y="486487"/>
                        </a:cubicBezTo>
                        <a:cubicBezTo>
                          <a:pt x="1892192" y="379688"/>
                          <a:pt x="1878593" y="324360"/>
                          <a:pt x="1845122" y="233485"/>
                        </a:cubicBezTo>
                        <a:close/>
                      </a:path>
                    </a:pathLst>
                  </a:custGeom>
                  <ask:type>
                    <ask:lineSketchNone/>
                  </ask:type>
                </ask:lineSketchStyleProps>
              </a:ext>
            </a:extLst>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a:latin typeface="+mj-lt"/>
            </a:endParaRPr>
          </a:p>
        </p:txBody>
      </p:sp>
      <p:sp>
        <p:nvSpPr>
          <p:cNvPr id="29" name="Platshållare för innehåll 4">
            <a:extLst>
              <a:ext uri="{FF2B5EF4-FFF2-40B4-BE49-F238E27FC236}">
                <a16:creationId xmlns:a16="http://schemas.microsoft.com/office/drawing/2014/main" id="{D58C050C-E8A5-45E6-1627-A32CF304C99C}"/>
              </a:ext>
            </a:extLst>
          </p:cNvPr>
          <p:cNvSpPr txBox="1">
            <a:spLocks/>
          </p:cNvSpPr>
          <p:nvPr userDrawn="1"/>
        </p:nvSpPr>
        <p:spPr>
          <a:xfrm>
            <a:off x="838201" y="1348155"/>
            <a:ext cx="2447789" cy="655785"/>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latin typeface="+mj-lt"/>
              </a:rPr>
              <a:t>Alla behöver inte mäta allt HELA tiden. Mät istället NÄR det behövs och DÄR det behövs.</a:t>
            </a:r>
          </a:p>
        </p:txBody>
      </p:sp>
      <p:sp>
        <p:nvSpPr>
          <p:cNvPr id="47" name="Pil: höger 491">
            <a:extLst>
              <a:ext uri="{FF2B5EF4-FFF2-40B4-BE49-F238E27FC236}">
                <a16:creationId xmlns:a16="http://schemas.microsoft.com/office/drawing/2014/main" id="{E3752794-7C59-4D04-30F6-7FA9B7E0616C}"/>
              </a:ext>
            </a:extLst>
          </p:cNvPr>
          <p:cNvSpPr/>
          <p:nvPr userDrawn="1"/>
        </p:nvSpPr>
        <p:spPr>
          <a:xfrm rot="21540000">
            <a:off x="8733726" y="3202534"/>
            <a:ext cx="380291" cy="315822"/>
          </a:xfrm>
          <a:prstGeom prst="rightArrow">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mj-lt"/>
              <a:ea typeface="+mn-ea"/>
              <a:cs typeface="+mn-cs"/>
            </a:endParaRPr>
          </a:p>
        </p:txBody>
      </p:sp>
      <p:sp>
        <p:nvSpPr>
          <p:cNvPr id="48" name="Rektangel: rundade hörn 11">
            <a:extLst>
              <a:ext uri="{FF2B5EF4-FFF2-40B4-BE49-F238E27FC236}">
                <a16:creationId xmlns:a16="http://schemas.microsoft.com/office/drawing/2014/main" id="{1E56FA89-E654-926C-231C-791F1FC52143}"/>
              </a:ext>
            </a:extLst>
          </p:cNvPr>
          <p:cNvSpPr/>
          <p:nvPr userDrawn="1"/>
        </p:nvSpPr>
        <p:spPr>
          <a:xfrm>
            <a:off x="7124131" y="2030821"/>
            <a:ext cx="2149063" cy="281545"/>
          </a:xfrm>
          <a:prstGeom prst="roundRect">
            <a:avLst>
              <a:gd name="adj" fmla="val 50000"/>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Organisationsförändring</a:t>
            </a:r>
          </a:p>
        </p:txBody>
      </p:sp>
      <p:sp>
        <p:nvSpPr>
          <p:cNvPr id="53" name="Rubrik 1">
            <a:extLst>
              <a:ext uri="{FF2B5EF4-FFF2-40B4-BE49-F238E27FC236}">
                <a16:creationId xmlns:a16="http://schemas.microsoft.com/office/drawing/2014/main" id="{5333D1D3-94E3-AF33-150F-CA8FBA0E609C}"/>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rgbClr val="4A4A4A"/>
                </a:solidFill>
                <a:latin typeface="Poppins" pitchFamily="2" charset="77"/>
                <a:cs typeface="Poppins" pitchFamily="2" charset="77"/>
              </a:defRPr>
            </a:lvl1pPr>
          </a:lstStyle>
          <a:p>
            <a:r>
              <a:rPr lang="sv-SE"/>
              <a:t>Rubrik typsnitt Poppins </a:t>
            </a:r>
            <a:r>
              <a:rPr lang="sv-SE" err="1"/>
              <a:t>stl</a:t>
            </a:r>
            <a:r>
              <a:rPr lang="sv-SE"/>
              <a:t> 36</a:t>
            </a:r>
          </a:p>
        </p:txBody>
      </p:sp>
      <p:sp>
        <p:nvSpPr>
          <p:cNvPr id="55" name="Pratbubbla till höger 54">
            <a:hlinkClick r:id="" action="ppaction://noaction"/>
            <a:extLst>
              <a:ext uri="{FF2B5EF4-FFF2-40B4-BE49-F238E27FC236}">
                <a16:creationId xmlns:a16="http://schemas.microsoft.com/office/drawing/2014/main" id="{DC919849-5C9C-729C-A78B-63EE0D890C3A}"/>
              </a:ext>
            </a:extLst>
          </p:cNvPr>
          <p:cNvSpPr/>
          <p:nvPr userDrawn="1"/>
        </p:nvSpPr>
        <p:spPr>
          <a:xfrm>
            <a:off x="623022"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Rekrytering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56" name="Pratbubbla till höger 55">
            <a:hlinkClick r:id="" action="ppaction://noaction"/>
            <a:extLst>
              <a:ext uri="{FF2B5EF4-FFF2-40B4-BE49-F238E27FC236}">
                <a16:creationId xmlns:a16="http://schemas.microsoft.com/office/drawing/2014/main" id="{D708338A-E59F-8349-2DD4-F767055A8421}"/>
              </a:ext>
            </a:extLst>
          </p:cNvPr>
          <p:cNvSpPr/>
          <p:nvPr userDrawn="1"/>
        </p:nvSpPr>
        <p:spPr>
          <a:xfrm>
            <a:off x="2358689"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err="1">
                <a:ln>
                  <a:noFill/>
                </a:ln>
                <a:solidFill>
                  <a:schemeClr val="bg1">
                    <a:lumMod val="85000"/>
                  </a:schemeClr>
                </a:solidFill>
                <a:effectLst/>
                <a:uLnTx/>
                <a:uFillTx/>
                <a:latin typeface="+mn-lt"/>
                <a:ea typeface="+mn-ea"/>
                <a:cs typeface="+mn-cs"/>
              </a:rPr>
              <a:t>Onboarding</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57" name="Pratbubbla till höger 56">
            <a:hlinkClick r:id="" action="ppaction://noaction"/>
            <a:extLst>
              <a:ext uri="{FF2B5EF4-FFF2-40B4-BE49-F238E27FC236}">
                <a16:creationId xmlns:a16="http://schemas.microsoft.com/office/drawing/2014/main" id="{D78F55A2-DE09-AB43-F061-1EF1025FF01D}"/>
              </a:ext>
            </a:extLst>
          </p:cNvPr>
          <p:cNvSpPr/>
          <p:nvPr userDrawn="1"/>
        </p:nvSpPr>
        <p:spPr>
          <a:xfrm>
            <a:off x="10461897" y="3062004"/>
            <a:ext cx="1592006" cy="916150"/>
          </a:xfrm>
          <a:prstGeom prst="rightArrowCallout">
            <a:avLst>
              <a:gd name="adj1" fmla="val 0"/>
              <a:gd name="adj2" fmla="val 33318"/>
              <a:gd name="adj3" fmla="val 0"/>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Alumni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58" name="Ellips 57">
            <a:extLst>
              <a:ext uri="{FF2B5EF4-FFF2-40B4-BE49-F238E27FC236}">
                <a16:creationId xmlns:a16="http://schemas.microsoft.com/office/drawing/2014/main" id="{126F967D-61DA-D5DF-A431-C0591363AAFD}"/>
              </a:ext>
            </a:extLst>
          </p:cNvPr>
          <p:cNvSpPr/>
          <p:nvPr userDrawn="1"/>
        </p:nvSpPr>
        <p:spPr>
          <a:xfrm>
            <a:off x="4808605" y="2163557"/>
            <a:ext cx="2853059" cy="2853059"/>
          </a:xfrm>
          <a:prstGeom prst="ellipse">
            <a:avLst/>
          </a:prstGeom>
          <a:solidFill>
            <a:schemeClr val="bg1"/>
          </a:solidFill>
          <a:ln w="38100">
            <a:noFill/>
          </a:ln>
          <a:effectLst>
            <a:outerShdw blurRad="244774" sx="120000" sy="120000" algn="ctr" rotWithShape="0">
              <a:prstClr val="black">
                <a:alpha val="3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sv-SE" sz="1200" b="1" i="0" u="none" strike="noStrike" cap="none" spc="0" normalizeH="0" baseline="0">
                <a:ln>
                  <a:noFill/>
                </a:ln>
                <a:solidFill>
                  <a:schemeClr val="tx1">
                    <a:lumMod val="50000"/>
                    <a:lumOff val="50000"/>
                  </a:schemeClr>
                </a:solidFill>
                <a:effectLst/>
                <a:uLnTx/>
                <a:uFillTx/>
              </a:rPr>
              <a:t>ÅRSHJUL</a:t>
            </a:r>
          </a:p>
        </p:txBody>
      </p:sp>
      <p:sp>
        <p:nvSpPr>
          <p:cNvPr id="59" name="Rektangel: rundade hörn 12">
            <a:extLst>
              <a:ext uri="{FF2B5EF4-FFF2-40B4-BE49-F238E27FC236}">
                <a16:creationId xmlns:a16="http://schemas.microsoft.com/office/drawing/2014/main" id="{887E8F1A-4C2A-DC54-3C2C-EE2E154E7D6D}"/>
              </a:ext>
            </a:extLst>
          </p:cNvPr>
          <p:cNvSpPr/>
          <p:nvPr userDrawn="1"/>
        </p:nvSpPr>
        <p:spPr>
          <a:xfrm>
            <a:off x="3396057" y="4686162"/>
            <a:ext cx="1893400" cy="300898"/>
          </a:xfrm>
          <a:prstGeom prst="roundRect">
            <a:avLst>
              <a:gd name="adj" fmla="val 50000"/>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Incident / utmaning</a:t>
            </a:r>
          </a:p>
        </p:txBody>
      </p:sp>
      <p:sp>
        <p:nvSpPr>
          <p:cNvPr id="60" name="Rektangel 59">
            <a:hlinkClick r:id="" action="ppaction://noaction"/>
            <a:extLst>
              <a:ext uri="{FF2B5EF4-FFF2-40B4-BE49-F238E27FC236}">
                <a16:creationId xmlns:a16="http://schemas.microsoft.com/office/drawing/2014/main" id="{0727E8C7-A02A-3414-C3B9-91AE825FB29E}"/>
              </a:ext>
            </a:extLst>
          </p:cNvPr>
          <p:cNvSpPr/>
          <p:nvPr userDrawn="1"/>
        </p:nvSpPr>
        <p:spPr>
          <a:xfrm>
            <a:off x="3652231" y="1942919"/>
            <a:ext cx="1871275" cy="391216"/>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62" name="Pratbubbla till höger 61">
            <a:hlinkClick r:id="" action="ppaction://noaction"/>
            <a:extLst>
              <a:ext uri="{FF2B5EF4-FFF2-40B4-BE49-F238E27FC236}">
                <a16:creationId xmlns:a16="http://schemas.microsoft.com/office/drawing/2014/main" id="{702D69F4-C190-73A7-19A5-6EDA78083B73}"/>
              </a:ext>
            </a:extLst>
          </p:cNvPr>
          <p:cNvSpPr/>
          <p:nvPr userDrawn="1"/>
        </p:nvSpPr>
        <p:spPr>
          <a:xfrm>
            <a:off x="8726230"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Exit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63" name="Rektangel 62">
            <a:hlinkClick r:id="" action="ppaction://noaction"/>
            <a:extLst>
              <a:ext uri="{FF2B5EF4-FFF2-40B4-BE49-F238E27FC236}">
                <a16:creationId xmlns:a16="http://schemas.microsoft.com/office/drawing/2014/main" id="{223A8B3E-AA0B-FBF8-7E32-799717DF03FB}"/>
              </a:ext>
            </a:extLst>
          </p:cNvPr>
          <p:cNvSpPr/>
          <p:nvPr userDrawn="1"/>
        </p:nvSpPr>
        <p:spPr>
          <a:xfrm>
            <a:off x="7059035" y="5180124"/>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p>
        </p:txBody>
      </p:sp>
      <p:sp>
        <p:nvSpPr>
          <p:cNvPr id="65" name="Rektangel 64">
            <a:hlinkClick r:id="" action="ppaction://noaction"/>
            <a:extLst>
              <a:ext uri="{FF2B5EF4-FFF2-40B4-BE49-F238E27FC236}">
                <a16:creationId xmlns:a16="http://schemas.microsoft.com/office/drawing/2014/main" id="{7450E796-23E7-EFF0-F580-A31A79A0AF21}"/>
              </a:ext>
            </a:extLst>
          </p:cNvPr>
          <p:cNvSpPr/>
          <p:nvPr userDrawn="1"/>
        </p:nvSpPr>
        <p:spPr>
          <a:xfrm>
            <a:off x="6517715" y="1444044"/>
            <a:ext cx="2642871" cy="397187"/>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Inkluderingsmätning – mitt liv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p>
        </p:txBody>
      </p:sp>
      <p:sp>
        <p:nvSpPr>
          <p:cNvPr id="66" name="Rektangel 65">
            <a:hlinkClick r:id="" action="ppaction://noaction"/>
            <a:extLst>
              <a:ext uri="{FF2B5EF4-FFF2-40B4-BE49-F238E27FC236}">
                <a16:creationId xmlns:a16="http://schemas.microsoft.com/office/drawing/2014/main" id="{E8E5257C-6FA8-34FC-2327-82F576250F70}"/>
              </a:ext>
            </a:extLst>
          </p:cNvPr>
          <p:cNvSpPr/>
          <p:nvPr userDrawn="1"/>
        </p:nvSpPr>
        <p:spPr>
          <a:xfrm>
            <a:off x="3712966" y="5237254"/>
            <a:ext cx="2544376" cy="357301"/>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MEDARBETARUNDERSÖKNING</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67" name="Platshållare för innehåll 4">
            <a:extLst>
              <a:ext uri="{FF2B5EF4-FFF2-40B4-BE49-F238E27FC236}">
                <a16:creationId xmlns:a16="http://schemas.microsoft.com/office/drawing/2014/main" id="{298097EF-05CA-4C3E-ED4D-862BB358A1E3}"/>
              </a:ext>
            </a:extLst>
          </p:cNvPr>
          <p:cNvSpPr txBox="1">
            <a:spLocks/>
          </p:cNvSpPr>
          <p:nvPr userDrawn="1"/>
        </p:nvSpPr>
        <p:spPr>
          <a:xfrm>
            <a:off x="629482" y="4407867"/>
            <a:ext cx="2680200" cy="1923361"/>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sv-SE" sz="1000">
                <a:solidFill>
                  <a:schemeClr val="bg1">
                    <a:lumMod val="85000"/>
                  </a:schemeClr>
                </a:solidFill>
                <a:latin typeface="+mj-lt"/>
              </a:rPr>
              <a:t>INSIGHT MEDARBETARUNDERSÖKNING</a:t>
            </a:r>
          </a:p>
          <a:p>
            <a:pPr marL="171450" indent="-171450">
              <a:buFont typeface="Arial" panose="020B0604020202020204" pitchFamily="34" charset="0"/>
              <a:buChar char="•"/>
            </a:pPr>
            <a:r>
              <a:rPr lang="sv-SE" sz="1000">
                <a:solidFill>
                  <a:schemeClr val="tx1"/>
                </a:solidFill>
                <a:latin typeface="+mj-lt"/>
              </a:rPr>
              <a:t>INSIGHT PULS</a:t>
            </a:r>
          </a:p>
          <a:p>
            <a:pPr marL="171450" indent="-171450">
              <a:buFont typeface="Arial" panose="020B0604020202020204" pitchFamily="34" charset="0"/>
              <a:buChar char="•"/>
            </a:pPr>
            <a:r>
              <a:rPr lang="sv-SE" sz="1000">
                <a:solidFill>
                  <a:schemeClr val="bg1">
                    <a:lumMod val="85000"/>
                  </a:schemeClr>
                </a:solidFill>
                <a:latin typeface="+mj-lt"/>
              </a:rPr>
              <a:t>INSIGHT PROCESS</a:t>
            </a:r>
          </a:p>
          <a:p>
            <a:pPr marL="171450" indent="-171450">
              <a:buFont typeface="Arial" panose="020B0604020202020204" pitchFamily="34" charset="0"/>
              <a:buChar char="•"/>
            </a:pPr>
            <a:r>
              <a:rPr lang="sv-SE" sz="1000">
                <a:solidFill>
                  <a:schemeClr val="bg1">
                    <a:lumMod val="85000"/>
                  </a:schemeClr>
                </a:solidFill>
                <a:latin typeface="+mj-lt"/>
              </a:rPr>
              <a:t>INSIGHT PAKET</a:t>
            </a:r>
          </a:p>
          <a:p>
            <a:pPr marL="171450" indent="-171450">
              <a:buFont typeface="Arial" panose="020B0604020202020204" pitchFamily="34" charset="0"/>
              <a:buChar char="•"/>
            </a:pPr>
            <a:r>
              <a:rPr lang="sv-SE" sz="1000">
                <a:solidFill>
                  <a:schemeClr val="bg1">
                    <a:lumMod val="85000"/>
                  </a:schemeClr>
                </a:solidFill>
                <a:latin typeface="+mn-lt"/>
              </a:rPr>
              <a:t>Tillval - Stöd inför och i efterarbetet</a:t>
            </a:r>
          </a:p>
          <a:p>
            <a:pPr marL="171450" indent="-171450">
              <a:buFont typeface="Arial" panose="020B0604020202020204" pitchFamily="34" charset="0"/>
              <a:buChar char="•"/>
            </a:pPr>
            <a:r>
              <a:rPr lang="sv-SE" sz="1000">
                <a:solidFill>
                  <a:schemeClr val="bg1">
                    <a:lumMod val="85000"/>
                  </a:schemeClr>
                </a:solidFill>
                <a:latin typeface="+mn-lt"/>
              </a:rPr>
              <a:t>Tillval - </a:t>
            </a:r>
            <a:r>
              <a:rPr lang="sv-SE" sz="1000">
                <a:solidFill>
                  <a:schemeClr val="bg1">
                    <a:lumMod val="85000"/>
                  </a:schemeClr>
                </a:solidFill>
                <a:effectLst/>
                <a:latin typeface="+mn-lt"/>
              </a:rPr>
              <a:t>Action Manager &amp; Min åtgärdsplan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000">
                <a:solidFill>
                  <a:schemeClr val="bg1">
                    <a:lumMod val="85000"/>
                  </a:schemeClr>
                </a:solidFill>
                <a:latin typeface="+mn-lt"/>
              </a:rPr>
              <a:t>Tillval - SSO</a:t>
            </a:r>
          </a:p>
        </p:txBody>
      </p:sp>
      <p:sp>
        <p:nvSpPr>
          <p:cNvPr id="68" name="Rektangel 67">
            <a:extLst>
              <a:ext uri="{FF2B5EF4-FFF2-40B4-BE49-F238E27FC236}">
                <a16:creationId xmlns:a16="http://schemas.microsoft.com/office/drawing/2014/main" id="{FC0EEC2C-4AEC-2BC9-AFD2-F76B336B164A}"/>
              </a:ext>
            </a:extLst>
          </p:cNvPr>
          <p:cNvSpPr/>
          <p:nvPr userDrawn="1"/>
        </p:nvSpPr>
        <p:spPr>
          <a:xfrm>
            <a:off x="623022"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Rektangel 68">
            <a:extLst>
              <a:ext uri="{FF2B5EF4-FFF2-40B4-BE49-F238E27FC236}">
                <a16:creationId xmlns:a16="http://schemas.microsoft.com/office/drawing/2014/main" id="{5D93FEF7-CF39-7D02-6C17-7BC187DA3A05}"/>
              </a:ext>
            </a:extLst>
          </p:cNvPr>
          <p:cNvSpPr/>
          <p:nvPr userDrawn="1"/>
        </p:nvSpPr>
        <p:spPr>
          <a:xfrm>
            <a:off x="2353323"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0" name="Rektangel 69">
            <a:extLst>
              <a:ext uri="{FF2B5EF4-FFF2-40B4-BE49-F238E27FC236}">
                <a16:creationId xmlns:a16="http://schemas.microsoft.com/office/drawing/2014/main" id="{ACDAA474-0997-CC9A-8224-3DE0C1040050}"/>
              </a:ext>
            </a:extLst>
          </p:cNvPr>
          <p:cNvSpPr/>
          <p:nvPr userDrawn="1"/>
        </p:nvSpPr>
        <p:spPr>
          <a:xfrm>
            <a:off x="8725031"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Rektangel 70">
            <a:extLst>
              <a:ext uri="{FF2B5EF4-FFF2-40B4-BE49-F238E27FC236}">
                <a16:creationId xmlns:a16="http://schemas.microsoft.com/office/drawing/2014/main" id="{8B86EE52-5D4F-AAB1-F4EC-1DEA9F80072D}"/>
              </a:ext>
            </a:extLst>
          </p:cNvPr>
          <p:cNvSpPr/>
          <p:nvPr userDrawn="1"/>
        </p:nvSpPr>
        <p:spPr>
          <a:xfrm>
            <a:off x="10461682"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Rektangel 71">
            <a:extLst>
              <a:ext uri="{FF2B5EF4-FFF2-40B4-BE49-F238E27FC236}">
                <a16:creationId xmlns:a16="http://schemas.microsoft.com/office/drawing/2014/main" id="{AFF1A472-5A5D-EF86-83F1-34871AFF926B}"/>
              </a:ext>
            </a:extLst>
          </p:cNvPr>
          <p:cNvSpPr/>
          <p:nvPr userDrawn="1"/>
        </p:nvSpPr>
        <p:spPr>
          <a:xfrm>
            <a:off x="650746" y="4442661"/>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Rektangel 72">
            <a:extLst>
              <a:ext uri="{FF2B5EF4-FFF2-40B4-BE49-F238E27FC236}">
                <a16:creationId xmlns:a16="http://schemas.microsoft.com/office/drawing/2014/main" id="{6D8098AF-5788-F7BB-BAF1-D3755F5C5734}"/>
              </a:ext>
            </a:extLst>
          </p:cNvPr>
          <p:cNvSpPr/>
          <p:nvPr userDrawn="1"/>
        </p:nvSpPr>
        <p:spPr>
          <a:xfrm>
            <a:off x="3649757" y="1945292"/>
            <a:ext cx="45719" cy="3888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Rektangel 73">
            <a:extLst>
              <a:ext uri="{FF2B5EF4-FFF2-40B4-BE49-F238E27FC236}">
                <a16:creationId xmlns:a16="http://schemas.microsoft.com/office/drawing/2014/main" id="{DC490C8B-2855-A971-4A08-C7506C33BB69}"/>
              </a:ext>
            </a:extLst>
          </p:cNvPr>
          <p:cNvSpPr/>
          <p:nvPr userDrawn="1"/>
        </p:nvSpPr>
        <p:spPr>
          <a:xfrm>
            <a:off x="650746" y="4697842"/>
            <a:ext cx="154171" cy="154171"/>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5" name="Rektangel 74">
            <a:extLst>
              <a:ext uri="{FF2B5EF4-FFF2-40B4-BE49-F238E27FC236}">
                <a16:creationId xmlns:a16="http://schemas.microsoft.com/office/drawing/2014/main" id="{CF6B8DCE-7064-AA38-0B9C-8B9D059A626A}"/>
              </a:ext>
            </a:extLst>
          </p:cNvPr>
          <p:cNvSpPr/>
          <p:nvPr userDrawn="1"/>
        </p:nvSpPr>
        <p:spPr>
          <a:xfrm>
            <a:off x="650746" y="4967200"/>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6" name="Rektangel 75">
            <a:extLst>
              <a:ext uri="{FF2B5EF4-FFF2-40B4-BE49-F238E27FC236}">
                <a16:creationId xmlns:a16="http://schemas.microsoft.com/office/drawing/2014/main" id="{FDA0509E-C839-6FA6-02EC-5966C198F318}"/>
              </a:ext>
            </a:extLst>
          </p:cNvPr>
          <p:cNvSpPr/>
          <p:nvPr userDrawn="1"/>
        </p:nvSpPr>
        <p:spPr>
          <a:xfrm>
            <a:off x="650746" y="5236558"/>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7" name="Rektangel 76">
            <a:extLst>
              <a:ext uri="{FF2B5EF4-FFF2-40B4-BE49-F238E27FC236}">
                <a16:creationId xmlns:a16="http://schemas.microsoft.com/office/drawing/2014/main" id="{7A77C364-D5CE-BB32-BB0E-1D89A94DCE16}"/>
              </a:ext>
            </a:extLst>
          </p:cNvPr>
          <p:cNvSpPr/>
          <p:nvPr userDrawn="1"/>
        </p:nvSpPr>
        <p:spPr>
          <a:xfrm>
            <a:off x="6513459" y="1444044"/>
            <a:ext cx="45719" cy="3915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Rektangel 77">
            <a:extLst>
              <a:ext uri="{FF2B5EF4-FFF2-40B4-BE49-F238E27FC236}">
                <a16:creationId xmlns:a16="http://schemas.microsoft.com/office/drawing/2014/main" id="{7A44B5C1-B5C5-8B45-838A-62D10D2AFE98}"/>
              </a:ext>
            </a:extLst>
          </p:cNvPr>
          <p:cNvSpPr/>
          <p:nvPr userDrawn="1"/>
        </p:nvSpPr>
        <p:spPr>
          <a:xfrm>
            <a:off x="7058911" y="5182308"/>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98" name="Grupp 97">
            <a:extLst>
              <a:ext uri="{FF2B5EF4-FFF2-40B4-BE49-F238E27FC236}">
                <a16:creationId xmlns:a16="http://schemas.microsoft.com/office/drawing/2014/main" id="{99A72540-01DE-010E-5C16-E4199C968855}"/>
              </a:ext>
            </a:extLst>
          </p:cNvPr>
          <p:cNvGrpSpPr/>
          <p:nvPr userDrawn="1"/>
        </p:nvGrpSpPr>
        <p:grpSpPr>
          <a:xfrm>
            <a:off x="3215703" y="4231473"/>
            <a:ext cx="1798728" cy="348152"/>
            <a:chOff x="3215703" y="4231473"/>
            <a:chExt cx="1798728" cy="348152"/>
          </a:xfrm>
        </p:grpSpPr>
        <p:sp>
          <p:nvSpPr>
            <p:cNvPr id="64" name="Rektangel 63">
              <a:extLst>
                <a:ext uri="{FF2B5EF4-FFF2-40B4-BE49-F238E27FC236}">
                  <a16:creationId xmlns:a16="http://schemas.microsoft.com/office/drawing/2014/main" id="{E4906D56-8182-3ECA-630F-4FAE53BE80C9}"/>
                </a:ext>
              </a:extLst>
            </p:cNvPr>
            <p:cNvSpPr/>
            <p:nvPr userDrawn="1"/>
          </p:nvSpPr>
          <p:spPr>
            <a:xfrm>
              <a:off x="3221438" y="4231473"/>
              <a:ext cx="1792993" cy="34815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INSIGHT PULS</a:t>
              </a:r>
              <a:endParaRPr kumimoji="0" lang="sv-SE" sz="1000" b="0" i="0" u="none" strike="noStrike" kern="1200" cap="none" spc="0" normalizeH="0" baseline="0" noProof="0">
                <a:ln>
                  <a:noFill/>
                </a:ln>
                <a:solidFill>
                  <a:srgbClr val="5E4C72"/>
                </a:solidFill>
                <a:effectLst/>
                <a:uLnTx/>
                <a:uFillTx/>
                <a:latin typeface="+mn-lt"/>
                <a:ea typeface="+mn-ea"/>
                <a:cs typeface="+mn-cs"/>
              </a:endParaRPr>
            </a:p>
          </p:txBody>
        </p:sp>
        <p:sp>
          <p:nvSpPr>
            <p:cNvPr id="79" name="Rektangel 78">
              <a:extLst>
                <a:ext uri="{FF2B5EF4-FFF2-40B4-BE49-F238E27FC236}">
                  <a16:creationId xmlns:a16="http://schemas.microsoft.com/office/drawing/2014/main" id="{A3F6FBF3-5A0C-9580-4ACE-86AC263AF30B}"/>
                </a:ext>
              </a:extLst>
            </p:cNvPr>
            <p:cNvSpPr/>
            <p:nvPr userDrawn="1"/>
          </p:nvSpPr>
          <p:spPr>
            <a:xfrm>
              <a:off x="3215703" y="4231586"/>
              <a:ext cx="45719" cy="348039"/>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80" name="Rektangel 79">
            <a:extLst>
              <a:ext uri="{FF2B5EF4-FFF2-40B4-BE49-F238E27FC236}">
                <a16:creationId xmlns:a16="http://schemas.microsoft.com/office/drawing/2014/main" id="{BD5F748B-CAA2-4122-A15D-D41628BD2592}"/>
              </a:ext>
            </a:extLst>
          </p:cNvPr>
          <p:cNvSpPr/>
          <p:nvPr userDrawn="1"/>
        </p:nvSpPr>
        <p:spPr>
          <a:xfrm>
            <a:off x="3713070" y="5238136"/>
            <a:ext cx="45719" cy="356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1" name="Grupp 100">
            <a:extLst>
              <a:ext uri="{FF2B5EF4-FFF2-40B4-BE49-F238E27FC236}">
                <a16:creationId xmlns:a16="http://schemas.microsoft.com/office/drawing/2014/main" id="{4B4D17A2-74D6-2D4A-86CD-0322E5938658}"/>
              </a:ext>
            </a:extLst>
          </p:cNvPr>
          <p:cNvGrpSpPr/>
          <p:nvPr userDrawn="1"/>
        </p:nvGrpSpPr>
        <p:grpSpPr>
          <a:xfrm>
            <a:off x="7621231" y="2422824"/>
            <a:ext cx="1794839" cy="351792"/>
            <a:chOff x="7621231" y="2422824"/>
            <a:chExt cx="1794839" cy="351792"/>
          </a:xfrm>
        </p:grpSpPr>
        <p:sp>
          <p:nvSpPr>
            <p:cNvPr id="61" name="Rektangel 60">
              <a:extLst>
                <a:ext uri="{FF2B5EF4-FFF2-40B4-BE49-F238E27FC236}">
                  <a16:creationId xmlns:a16="http://schemas.microsoft.com/office/drawing/2014/main" id="{5A1330ED-D940-8B3F-D671-E1DFD38BD29A}"/>
                </a:ext>
              </a:extLst>
            </p:cNvPr>
            <p:cNvSpPr/>
            <p:nvPr userDrawn="1"/>
          </p:nvSpPr>
          <p:spPr>
            <a:xfrm>
              <a:off x="7623077" y="2422824"/>
              <a:ext cx="1792993" cy="35179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INSIGHT PULS</a:t>
              </a:r>
              <a:endParaRPr kumimoji="0" lang="sv-SE" sz="1000" b="0" i="0" u="none" strike="noStrike" kern="1200" cap="none" spc="0" normalizeH="0" baseline="0" noProof="0">
                <a:ln>
                  <a:noFill/>
                </a:ln>
                <a:solidFill>
                  <a:srgbClr val="5E4C72"/>
                </a:solidFill>
                <a:effectLst/>
                <a:uLnTx/>
                <a:uFillTx/>
                <a:latin typeface="+mn-lt"/>
                <a:ea typeface="+mn-ea"/>
                <a:cs typeface="+mn-cs"/>
              </a:endParaRPr>
            </a:p>
          </p:txBody>
        </p:sp>
        <p:sp>
          <p:nvSpPr>
            <p:cNvPr id="81" name="Rektangel 80">
              <a:extLst>
                <a:ext uri="{FF2B5EF4-FFF2-40B4-BE49-F238E27FC236}">
                  <a16:creationId xmlns:a16="http://schemas.microsoft.com/office/drawing/2014/main" id="{A9EB475B-3FC8-BA05-59C4-86A45804EA16}"/>
                </a:ext>
              </a:extLst>
            </p:cNvPr>
            <p:cNvSpPr/>
            <p:nvPr userDrawn="1"/>
          </p:nvSpPr>
          <p:spPr>
            <a:xfrm>
              <a:off x="7621231" y="2423414"/>
              <a:ext cx="45719" cy="351202"/>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82" name="Rektangel 81">
            <a:hlinkClick r:id="" action="ppaction://noaction"/>
            <a:extLst>
              <a:ext uri="{FF2B5EF4-FFF2-40B4-BE49-F238E27FC236}">
                <a16:creationId xmlns:a16="http://schemas.microsoft.com/office/drawing/2014/main" id="{FB26080D-5DB8-1A00-A08E-C11AF292CF6E}"/>
              </a:ext>
            </a:extLst>
          </p:cNvPr>
          <p:cNvSpPr/>
          <p:nvPr userDrawn="1"/>
        </p:nvSpPr>
        <p:spPr>
          <a:xfrm>
            <a:off x="625244" y="4417806"/>
            <a:ext cx="2354861" cy="20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3" name="Rektangel 82">
            <a:hlinkClick r:id="" action="ppaction://noaction"/>
            <a:extLst>
              <a:ext uri="{FF2B5EF4-FFF2-40B4-BE49-F238E27FC236}">
                <a16:creationId xmlns:a16="http://schemas.microsoft.com/office/drawing/2014/main" id="{3754D841-F0E2-E239-6F34-FFEE1DB7A599}"/>
              </a:ext>
            </a:extLst>
          </p:cNvPr>
          <p:cNvSpPr/>
          <p:nvPr userDrawn="1"/>
        </p:nvSpPr>
        <p:spPr>
          <a:xfrm>
            <a:off x="598492" y="4686162"/>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Rektangel 83">
            <a:hlinkClick r:id="" action="ppaction://noaction"/>
            <a:extLst>
              <a:ext uri="{FF2B5EF4-FFF2-40B4-BE49-F238E27FC236}">
                <a16:creationId xmlns:a16="http://schemas.microsoft.com/office/drawing/2014/main" id="{90ECEA83-2FD5-612F-E9B9-4B30B6C6FF73}"/>
              </a:ext>
            </a:extLst>
          </p:cNvPr>
          <p:cNvSpPr/>
          <p:nvPr userDrawn="1"/>
        </p:nvSpPr>
        <p:spPr>
          <a:xfrm>
            <a:off x="625245" y="4954519"/>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5" name="Rektangel 84">
            <a:hlinkClick r:id="" action="ppaction://noaction"/>
            <a:extLst>
              <a:ext uri="{FF2B5EF4-FFF2-40B4-BE49-F238E27FC236}">
                <a16:creationId xmlns:a16="http://schemas.microsoft.com/office/drawing/2014/main" id="{11112DFB-03BB-F9EE-2512-2CDD972C43D5}"/>
              </a:ext>
            </a:extLst>
          </p:cNvPr>
          <p:cNvSpPr/>
          <p:nvPr userDrawn="1"/>
        </p:nvSpPr>
        <p:spPr>
          <a:xfrm>
            <a:off x="623021" y="5472735"/>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6" name="Rektangel 85">
            <a:hlinkClick r:id="" action="ppaction://noaction"/>
            <a:extLst>
              <a:ext uri="{FF2B5EF4-FFF2-40B4-BE49-F238E27FC236}">
                <a16:creationId xmlns:a16="http://schemas.microsoft.com/office/drawing/2014/main" id="{8C16E4DC-9975-50D6-147A-E2EBEE8541B1}"/>
              </a:ext>
            </a:extLst>
          </p:cNvPr>
          <p:cNvSpPr/>
          <p:nvPr userDrawn="1"/>
        </p:nvSpPr>
        <p:spPr>
          <a:xfrm>
            <a:off x="623021" y="5739711"/>
            <a:ext cx="2528333"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7" name="Rektangel 86">
            <a:hlinkClick r:id="" action="ppaction://noaction"/>
            <a:extLst>
              <a:ext uri="{FF2B5EF4-FFF2-40B4-BE49-F238E27FC236}">
                <a16:creationId xmlns:a16="http://schemas.microsoft.com/office/drawing/2014/main" id="{5C8F19F1-81D6-8237-AB15-76DBC8C5E409}"/>
              </a:ext>
            </a:extLst>
          </p:cNvPr>
          <p:cNvSpPr/>
          <p:nvPr userDrawn="1"/>
        </p:nvSpPr>
        <p:spPr>
          <a:xfrm>
            <a:off x="623022" y="6008066"/>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3" name="Grupp 102">
            <a:extLst>
              <a:ext uri="{FF2B5EF4-FFF2-40B4-BE49-F238E27FC236}">
                <a16:creationId xmlns:a16="http://schemas.microsoft.com/office/drawing/2014/main" id="{7DBA43D3-20C0-970C-3946-61BFF0A68825}"/>
              </a:ext>
            </a:extLst>
          </p:cNvPr>
          <p:cNvGrpSpPr/>
          <p:nvPr userDrawn="1"/>
        </p:nvGrpSpPr>
        <p:grpSpPr>
          <a:xfrm>
            <a:off x="7396457" y="4691176"/>
            <a:ext cx="1793117" cy="394899"/>
            <a:chOff x="7396457" y="4691176"/>
            <a:chExt cx="1793117" cy="394899"/>
          </a:xfrm>
        </p:grpSpPr>
        <p:sp>
          <p:nvSpPr>
            <p:cNvPr id="88" name="Rektangel 87">
              <a:hlinkClick r:id="" action="ppaction://noaction"/>
              <a:extLst>
                <a:ext uri="{FF2B5EF4-FFF2-40B4-BE49-F238E27FC236}">
                  <a16:creationId xmlns:a16="http://schemas.microsoft.com/office/drawing/2014/main" id="{EEB26CB8-9750-676E-D15C-ED659487978F}"/>
                </a:ext>
              </a:extLst>
            </p:cNvPr>
            <p:cNvSpPr/>
            <p:nvPr userDrawn="1"/>
          </p:nvSpPr>
          <p:spPr>
            <a:xfrm>
              <a:off x="7396581" y="469117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Lönesamtal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89" name="Rektangel 88">
              <a:extLst>
                <a:ext uri="{FF2B5EF4-FFF2-40B4-BE49-F238E27FC236}">
                  <a16:creationId xmlns:a16="http://schemas.microsoft.com/office/drawing/2014/main" id="{845073B5-9735-8B15-65C9-32BA0055583B}"/>
                </a:ext>
              </a:extLst>
            </p:cNvPr>
            <p:cNvSpPr/>
            <p:nvPr userDrawn="1"/>
          </p:nvSpPr>
          <p:spPr>
            <a:xfrm>
              <a:off x="7396457" y="4693360"/>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04" name="Grupp 103">
            <a:extLst>
              <a:ext uri="{FF2B5EF4-FFF2-40B4-BE49-F238E27FC236}">
                <a16:creationId xmlns:a16="http://schemas.microsoft.com/office/drawing/2014/main" id="{074F7159-B2B0-BF5A-DCAC-475631155441}"/>
              </a:ext>
            </a:extLst>
          </p:cNvPr>
          <p:cNvGrpSpPr/>
          <p:nvPr userDrawn="1"/>
        </p:nvGrpSpPr>
        <p:grpSpPr>
          <a:xfrm>
            <a:off x="6499961" y="5666930"/>
            <a:ext cx="1793117" cy="394899"/>
            <a:chOff x="6499961" y="5666930"/>
            <a:chExt cx="1793117" cy="394899"/>
          </a:xfrm>
        </p:grpSpPr>
        <p:sp>
          <p:nvSpPr>
            <p:cNvPr id="90" name="Rektangel 89">
              <a:hlinkClick r:id="" action="ppaction://noaction"/>
              <a:extLst>
                <a:ext uri="{FF2B5EF4-FFF2-40B4-BE49-F238E27FC236}">
                  <a16:creationId xmlns:a16="http://schemas.microsoft.com/office/drawing/2014/main" id="{2610A8D2-2E16-539E-4A7C-D435781B19A7}"/>
                </a:ext>
              </a:extLst>
            </p:cNvPr>
            <p:cNvSpPr/>
            <p:nvPr userDrawn="1"/>
          </p:nvSpPr>
          <p:spPr>
            <a:xfrm>
              <a:off x="6500085" y="5666930"/>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Stress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91" name="Rektangel 90">
              <a:extLst>
                <a:ext uri="{FF2B5EF4-FFF2-40B4-BE49-F238E27FC236}">
                  <a16:creationId xmlns:a16="http://schemas.microsoft.com/office/drawing/2014/main" id="{555D18C8-4B44-FF5A-13FC-66F67ADC1F00}"/>
                </a:ext>
              </a:extLst>
            </p:cNvPr>
            <p:cNvSpPr/>
            <p:nvPr userDrawn="1"/>
          </p:nvSpPr>
          <p:spPr>
            <a:xfrm>
              <a:off x="6499961" y="5669114"/>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02" name="Grupp 101">
            <a:extLst>
              <a:ext uri="{FF2B5EF4-FFF2-40B4-BE49-F238E27FC236}">
                <a16:creationId xmlns:a16="http://schemas.microsoft.com/office/drawing/2014/main" id="{FD37FDFC-1938-EC4D-6CA4-74F5CB2B250D}"/>
              </a:ext>
            </a:extLst>
          </p:cNvPr>
          <p:cNvGrpSpPr/>
          <p:nvPr userDrawn="1"/>
        </p:nvGrpSpPr>
        <p:grpSpPr>
          <a:xfrm>
            <a:off x="7770300" y="4201139"/>
            <a:ext cx="1793117" cy="394899"/>
            <a:chOff x="7770300" y="4201139"/>
            <a:chExt cx="1793117" cy="394899"/>
          </a:xfrm>
        </p:grpSpPr>
        <p:sp>
          <p:nvSpPr>
            <p:cNvPr id="92" name="Rektangel 91">
              <a:hlinkClick r:id="" action="ppaction://noaction"/>
              <a:extLst>
                <a:ext uri="{FF2B5EF4-FFF2-40B4-BE49-F238E27FC236}">
                  <a16:creationId xmlns:a16="http://schemas.microsoft.com/office/drawing/2014/main" id="{E80CE3DF-8FF3-0EDC-3A8B-34F878A6DD41}"/>
                </a:ext>
              </a:extLst>
            </p:cNvPr>
            <p:cNvSpPr/>
            <p:nvPr userDrawn="1"/>
          </p:nvSpPr>
          <p:spPr>
            <a:xfrm>
              <a:off x="7770424" y="4201139"/>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Kompetensutveckling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93" name="Rektangel 92">
              <a:extLst>
                <a:ext uri="{FF2B5EF4-FFF2-40B4-BE49-F238E27FC236}">
                  <a16:creationId xmlns:a16="http://schemas.microsoft.com/office/drawing/2014/main" id="{A03067AD-A43C-60BC-05C5-FF868CD8772A}"/>
                </a:ext>
              </a:extLst>
            </p:cNvPr>
            <p:cNvSpPr/>
            <p:nvPr userDrawn="1"/>
          </p:nvSpPr>
          <p:spPr>
            <a:xfrm>
              <a:off x="7770300" y="4203323"/>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99" name="Grupp 98">
            <a:extLst>
              <a:ext uri="{FF2B5EF4-FFF2-40B4-BE49-F238E27FC236}">
                <a16:creationId xmlns:a16="http://schemas.microsoft.com/office/drawing/2014/main" id="{189790BD-3B06-B83D-6D96-164CE7B2BC85}"/>
              </a:ext>
            </a:extLst>
          </p:cNvPr>
          <p:cNvGrpSpPr/>
          <p:nvPr userDrawn="1"/>
        </p:nvGrpSpPr>
        <p:grpSpPr>
          <a:xfrm>
            <a:off x="3258670" y="2452248"/>
            <a:ext cx="1793117" cy="394899"/>
            <a:chOff x="3258670" y="2452248"/>
            <a:chExt cx="1793117" cy="394899"/>
          </a:xfrm>
        </p:grpSpPr>
        <p:sp>
          <p:nvSpPr>
            <p:cNvPr id="94" name="Rektangel 93">
              <a:hlinkClick r:id="" action="ppaction://noaction"/>
              <a:extLst>
                <a:ext uri="{FF2B5EF4-FFF2-40B4-BE49-F238E27FC236}">
                  <a16:creationId xmlns:a16="http://schemas.microsoft.com/office/drawing/2014/main" id="{FAC26CD0-61B2-47FF-7061-7405AEBA6869}"/>
                </a:ext>
              </a:extLst>
            </p:cNvPr>
            <p:cNvSpPr/>
            <p:nvPr userDrawn="1"/>
          </p:nvSpPr>
          <p:spPr>
            <a:xfrm>
              <a:off x="3258794" y="2452248"/>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Engagemang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95" name="Rektangel 94">
              <a:extLst>
                <a:ext uri="{FF2B5EF4-FFF2-40B4-BE49-F238E27FC236}">
                  <a16:creationId xmlns:a16="http://schemas.microsoft.com/office/drawing/2014/main" id="{2D0133B6-C384-4940-1AFC-72B185AEA3F9}"/>
                </a:ext>
              </a:extLst>
            </p:cNvPr>
            <p:cNvSpPr/>
            <p:nvPr userDrawn="1"/>
          </p:nvSpPr>
          <p:spPr>
            <a:xfrm>
              <a:off x="3258670" y="2454432"/>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00" name="Grupp 99">
            <a:extLst>
              <a:ext uri="{FF2B5EF4-FFF2-40B4-BE49-F238E27FC236}">
                <a16:creationId xmlns:a16="http://schemas.microsoft.com/office/drawing/2014/main" id="{06684E25-33DD-A9D7-B2BC-D421F53F75DB}"/>
              </a:ext>
            </a:extLst>
          </p:cNvPr>
          <p:cNvGrpSpPr/>
          <p:nvPr userDrawn="1"/>
        </p:nvGrpSpPr>
        <p:grpSpPr>
          <a:xfrm>
            <a:off x="3924438" y="1445426"/>
            <a:ext cx="1793117" cy="394899"/>
            <a:chOff x="3924438" y="1445426"/>
            <a:chExt cx="1793117" cy="394899"/>
          </a:xfrm>
        </p:grpSpPr>
        <p:sp>
          <p:nvSpPr>
            <p:cNvPr id="96" name="Rektangel 95">
              <a:hlinkClick r:id="" action="ppaction://noaction"/>
              <a:extLst>
                <a:ext uri="{FF2B5EF4-FFF2-40B4-BE49-F238E27FC236}">
                  <a16:creationId xmlns:a16="http://schemas.microsoft.com/office/drawing/2014/main" id="{635C7AD1-7A1C-D0AA-871A-C0B84D7857A6}"/>
                </a:ext>
              </a:extLst>
            </p:cNvPr>
            <p:cNvSpPr/>
            <p:nvPr userDrawn="1"/>
          </p:nvSpPr>
          <p:spPr>
            <a:xfrm>
              <a:off x="3924562" y="144542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Utvecklingssamtal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97" name="Rektangel 96">
              <a:extLst>
                <a:ext uri="{FF2B5EF4-FFF2-40B4-BE49-F238E27FC236}">
                  <a16:creationId xmlns:a16="http://schemas.microsoft.com/office/drawing/2014/main" id="{D9E57CF4-1D50-29C0-D61E-FE70D31EC178}"/>
                </a:ext>
              </a:extLst>
            </p:cNvPr>
            <p:cNvSpPr/>
            <p:nvPr userDrawn="1"/>
          </p:nvSpPr>
          <p:spPr>
            <a:xfrm>
              <a:off x="3924438" y="1447610"/>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0269036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p:tgtEl>
                                          <p:spTgt spid="59"/>
                                        </p:tgtEl>
                                        <p:attrNameLst>
                                          <p:attrName>ppt_y</p:attrName>
                                        </p:attrNameLst>
                                      </p:cBhvr>
                                      <p:tavLst>
                                        <p:tav tm="0">
                                          <p:val>
                                            <p:strVal val="#ppt_y+#ppt_h*1.125000"/>
                                          </p:val>
                                        </p:tav>
                                        <p:tav tm="100000">
                                          <p:val>
                                            <p:strVal val="#ppt_y"/>
                                          </p:val>
                                        </p:tav>
                                      </p:tavLst>
                                    </p:anim>
                                    <p:animEffect transition="in" filter="wipe(up)">
                                      <p:cBhvr>
                                        <p:cTn id="8" dur="500"/>
                                        <p:tgtEl>
                                          <p:spTgt spid="59"/>
                                        </p:tgtEl>
                                      </p:cBhvr>
                                    </p:animEffect>
                                  </p:childTnLst>
                                </p:cTn>
                              </p:par>
                              <p:par>
                                <p:cTn id="9" presetID="12" presetClass="entr" presetSubtype="4" fill="hold"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500"/>
                                        <p:tgtEl>
                                          <p:spTgt spid="98"/>
                                        </p:tgtEl>
                                        <p:attrNameLst>
                                          <p:attrName>ppt_y</p:attrName>
                                        </p:attrNameLst>
                                      </p:cBhvr>
                                      <p:tavLst>
                                        <p:tav tm="0">
                                          <p:val>
                                            <p:strVal val="#ppt_y+#ppt_h*1.125000"/>
                                          </p:val>
                                        </p:tav>
                                        <p:tav tm="100000">
                                          <p:val>
                                            <p:strVal val="#ppt_y"/>
                                          </p:val>
                                        </p:tav>
                                      </p:tavLst>
                                    </p:anim>
                                    <p:animEffect transition="in" filter="wipe(up)">
                                      <p:cBhvr>
                                        <p:cTn id="12" dur="500"/>
                                        <p:tgtEl>
                                          <p:spTgt spid="98"/>
                                        </p:tgtEl>
                                      </p:cBhvr>
                                    </p:animEffect>
                                  </p:childTnLst>
                                </p:cTn>
                              </p:par>
                              <p:par>
                                <p:cTn id="13" presetID="12" presetClass="entr" presetSubtype="4"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500"/>
                                        <p:tgtEl>
                                          <p:spTgt spid="99"/>
                                        </p:tgtEl>
                                        <p:attrNameLst>
                                          <p:attrName>ppt_y</p:attrName>
                                        </p:attrNameLst>
                                      </p:cBhvr>
                                      <p:tavLst>
                                        <p:tav tm="0">
                                          <p:val>
                                            <p:strVal val="#ppt_y+#ppt_h*1.125000"/>
                                          </p:val>
                                        </p:tav>
                                        <p:tav tm="100000">
                                          <p:val>
                                            <p:strVal val="#ppt_y"/>
                                          </p:val>
                                        </p:tav>
                                      </p:tavLst>
                                    </p:anim>
                                    <p:animEffect transition="in" filter="wipe(up)">
                                      <p:cBhvr>
                                        <p:cTn id="16" dur="500"/>
                                        <p:tgtEl>
                                          <p:spTgt spid="99"/>
                                        </p:tgtEl>
                                      </p:cBhvr>
                                    </p:animEffect>
                                  </p:childTnLst>
                                </p:cTn>
                              </p:par>
                              <p:par>
                                <p:cTn id="17" presetID="12" presetClass="entr" presetSubtype="4"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500"/>
                                        <p:tgtEl>
                                          <p:spTgt spid="100"/>
                                        </p:tgtEl>
                                        <p:attrNameLst>
                                          <p:attrName>ppt_y</p:attrName>
                                        </p:attrNameLst>
                                      </p:cBhvr>
                                      <p:tavLst>
                                        <p:tav tm="0">
                                          <p:val>
                                            <p:strVal val="#ppt_y+#ppt_h*1.125000"/>
                                          </p:val>
                                        </p:tav>
                                        <p:tav tm="100000">
                                          <p:val>
                                            <p:strVal val="#ppt_y"/>
                                          </p:val>
                                        </p:tav>
                                      </p:tavLst>
                                    </p:anim>
                                    <p:animEffect transition="in" filter="wipe(up)">
                                      <p:cBhvr>
                                        <p:cTn id="20" dur="500"/>
                                        <p:tgtEl>
                                          <p:spTgt spid="100"/>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p:tgtEl>
                                          <p:spTgt spid="48"/>
                                        </p:tgtEl>
                                        <p:attrNameLst>
                                          <p:attrName>ppt_y</p:attrName>
                                        </p:attrNameLst>
                                      </p:cBhvr>
                                      <p:tavLst>
                                        <p:tav tm="0">
                                          <p:val>
                                            <p:strVal val="#ppt_y+#ppt_h*1.125000"/>
                                          </p:val>
                                        </p:tav>
                                        <p:tav tm="100000">
                                          <p:val>
                                            <p:strVal val="#ppt_y"/>
                                          </p:val>
                                        </p:tav>
                                      </p:tavLst>
                                    </p:anim>
                                    <p:animEffect transition="in" filter="wipe(up)">
                                      <p:cBhvr>
                                        <p:cTn id="24" dur="500"/>
                                        <p:tgtEl>
                                          <p:spTgt spid="48"/>
                                        </p:tgtEl>
                                      </p:cBhvr>
                                    </p:animEffect>
                                  </p:childTnLst>
                                </p:cTn>
                              </p:par>
                              <p:par>
                                <p:cTn id="25" presetID="12" presetClass="entr" presetSubtype="4" fill="hold" nodeType="withEffect">
                                  <p:stCondLst>
                                    <p:cond delay="0"/>
                                  </p:stCondLst>
                                  <p:childTnLst>
                                    <p:set>
                                      <p:cBhvr>
                                        <p:cTn id="26" dur="1" fill="hold">
                                          <p:stCondLst>
                                            <p:cond delay="0"/>
                                          </p:stCondLst>
                                        </p:cTn>
                                        <p:tgtEl>
                                          <p:spTgt spid="101"/>
                                        </p:tgtEl>
                                        <p:attrNameLst>
                                          <p:attrName>style.visibility</p:attrName>
                                        </p:attrNameLst>
                                      </p:cBhvr>
                                      <p:to>
                                        <p:strVal val="visible"/>
                                      </p:to>
                                    </p:set>
                                    <p:anim calcmode="lin" valueType="num">
                                      <p:cBhvr additive="base">
                                        <p:cTn id="27" dur="500"/>
                                        <p:tgtEl>
                                          <p:spTgt spid="101"/>
                                        </p:tgtEl>
                                        <p:attrNameLst>
                                          <p:attrName>ppt_y</p:attrName>
                                        </p:attrNameLst>
                                      </p:cBhvr>
                                      <p:tavLst>
                                        <p:tav tm="0">
                                          <p:val>
                                            <p:strVal val="#ppt_y+#ppt_h*1.125000"/>
                                          </p:val>
                                        </p:tav>
                                        <p:tav tm="100000">
                                          <p:val>
                                            <p:strVal val="#ppt_y"/>
                                          </p:val>
                                        </p:tav>
                                      </p:tavLst>
                                    </p:anim>
                                    <p:animEffect transition="in" filter="wipe(up)">
                                      <p:cBhvr>
                                        <p:cTn id="28" dur="500"/>
                                        <p:tgtEl>
                                          <p:spTgt spid="101"/>
                                        </p:tgtEl>
                                      </p:cBhvr>
                                    </p:animEffect>
                                  </p:childTnLst>
                                </p:cTn>
                              </p:par>
                              <p:par>
                                <p:cTn id="29" presetID="12" presetClass="entr" presetSubtype="4" fill="hold" nodeType="withEffect">
                                  <p:stCondLst>
                                    <p:cond delay="0"/>
                                  </p:stCondLst>
                                  <p:childTnLst>
                                    <p:set>
                                      <p:cBhvr>
                                        <p:cTn id="30" dur="1" fill="hold">
                                          <p:stCondLst>
                                            <p:cond delay="0"/>
                                          </p:stCondLst>
                                        </p:cTn>
                                        <p:tgtEl>
                                          <p:spTgt spid="102"/>
                                        </p:tgtEl>
                                        <p:attrNameLst>
                                          <p:attrName>style.visibility</p:attrName>
                                        </p:attrNameLst>
                                      </p:cBhvr>
                                      <p:to>
                                        <p:strVal val="visible"/>
                                      </p:to>
                                    </p:set>
                                    <p:anim calcmode="lin" valueType="num">
                                      <p:cBhvr additive="base">
                                        <p:cTn id="31" dur="500"/>
                                        <p:tgtEl>
                                          <p:spTgt spid="102"/>
                                        </p:tgtEl>
                                        <p:attrNameLst>
                                          <p:attrName>ppt_y</p:attrName>
                                        </p:attrNameLst>
                                      </p:cBhvr>
                                      <p:tavLst>
                                        <p:tav tm="0">
                                          <p:val>
                                            <p:strVal val="#ppt_y+#ppt_h*1.125000"/>
                                          </p:val>
                                        </p:tav>
                                        <p:tav tm="100000">
                                          <p:val>
                                            <p:strVal val="#ppt_y"/>
                                          </p:val>
                                        </p:tav>
                                      </p:tavLst>
                                    </p:anim>
                                    <p:animEffect transition="in" filter="wipe(up)">
                                      <p:cBhvr>
                                        <p:cTn id="32" dur="500"/>
                                        <p:tgtEl>
                                          <p:spTgt spid="102"/>
                                        </p:tgtEl>
                                      </p:cBhvr>
                                    </p:animEffect>
                                  </p:childTnLst>
                                </p:cTn>
                              </p:par>
                              <p:par>
                                <p:cTn id="33" presetID="12" presetClass="entr" presetSubtype="4" fill="hold" nodeType="withEffect">
                                  <p:stCondLst>
                                    <p:cond delay="0"/>
                                  </p:stCondLst>
                                  <p:childTnLst>
                                    <p:set>
                                      <p:cBhvr>
                                        <p:cTn id="34" dur="1" fill="hold">
                                          <p:stCondLst>
                                            <p:cond delay="0"/>
                                          </p:stCondLst>
                                        </p:cTn>
                                        <p:tgtEl>
                                          <p:spTgt spid="103"/>
                                        </p:tgtEl>
                                        <p:attrNameLst>
                                          <p:attrName>style.visibility</p:attrName>
                                        </p:attrNameLst>
                                      </p:cBhvr>
                                      <p:to>
                                        <p:strVal val="visible"/>
                                      </p:to>
                                    </p:set>
                                    <p:anim calcmode="lin" valueType="num">
                                      <p:cBhvr additive="base">
                                        <p:cTn id="35" dur="500"/>
                                        <p:tgtEl>
                                          <p:spTgt spid="103"/>
                                        </p:tgtEl>
                                        <p:attrNameLst>
                                          <p:attrName>ppt_y</p:attrName>
                                        </p:attrNameLst>
                                      </p:cBhvr>
                                      <p:tavLst>
                                        <p:tav tm="0">
                                          <p:val>
                                            <p:strVal val="#ppt_y+#ppt_h*1.125000"/>
                                          </p:val>
                                        </p:tav>
                                        <p:tav tm="100000">
                                          <p:val>
                                            <p:strVal val="#ppt_y"/>
                                          </p:val>
                                        </p:tav>
                                      </p:tavLst>
                                    </p:anim>
                                    <p:animEffect transition="in" filter="wipe(up)">
                                      <p:cBhvr>
                                        <p:cTn id="36" dur="500"/>
                                        <p:tgtEl>
                                          <p:spTgt spid="103"/>
                                        </p:tgtEl>
                                      </p:cBhvr>
                                    </p:animEffect>
                                  </p:childTnLst>
                                </p:cTn>
                              </p:par>
                              <p:par>
                                <p:cTn id="37" presetID="12" presetClass="entr" presetSubtype="4" fill="hold" nodeType="withEffect">
                                  <p:stCondLst>
                                    <p:cond delay="0"/>
                                  </p:stCondLst>
                                  <p:childTnLst>
                                    <p:set>
                                      <p:cBhvr>
                                        <p:cTn id="38" dur="1" fill="hold">
                                          <p:stCondLst>
                                            <p:cond delay="0"/>
                                          </p:stCondLst>
                                        </p:cTn>
                                        <p:tgtEl>
                                          <p:spTgt spid="104"/>
                                        </p:tgtEl>
                                        <p:attrNameLst>
                                          <p:attrName>style.visibility</p:attrName>
                                        </p:attrNameLst>
                                      </p:cBhvr>
                                      <p:to>
                                        <p:strVal val="visible"/>
                                      </p:to>
                                    </p:set>
                                    <p:anim calcmode="lin" valueType="num">
                                      <p:cBhvr additive="base">
                                        <p:cTn id="39" dur="500"/>
                                        <p:tgtEl>
                                          <p:spTgt spid="104"/>
                                        </p:tgtEl>
                                        <p:attrNameLst>
                                          <p:attrName>ppt_y</p:attrName>
                                        </p:attrNameLst>
                                      </p:cBhvr>
                                      <p:tavLst>
                                        <p:tav tm="0">
                                          <p:val>
                                            <p:strVal val="#ppt_y+#ppt_h*1.125000"/>
                                          </p:val>
                                        </p:tav>
                                        <p:tav tm="100000">
                                          <p:val>
                                            <p:strVal val="#ppt_y"/>
                                          </p:val>
                                        </p:tav>
                                      </p:tavLst>
                                    </p:anim>
                                    <p:animEffect transition="in" filter="wipe(up)">
                                      <p:cBhvr>
                                        <p:cTn id="4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Årshjul Process">
    <p:spTree>
      <p:nvGrpSpPr>
        <p:cNvPr id="1" name=""/>
        <p:cNvGrpSpPr/>
        <p:nvPr/>
      </p:nvGrpSpPr>
      <p:grpSpPr>
        <a:xfrm>
          <a:off x="0" y="0"/>
          <a:ext cx="0" cy="0"/>
          <a:chOff x="0" y="0"/>
          <a:chExt cx="0" cy="0"/>
        </a:xfrm>
      </p:grpSpPr>
      <p:sp>
        <p:nvSpPr>
          <p:cNvPr id="27" name="Pil: cirkelformad 8">
            <a:extLst>
              <a:ext uri="{FF2B5EF4-FFF2-40B4-BE49-F238E27FC236}">
                <a16:creationId xmlns:a16="http://schemas.microsoft.com/office/drawing/2014/main" id="{BC2FB206-E0B6-0871-AB1C-6EB65C77E7F8}"/>
              </a:ext>
            </a:extLst>
          </p:cNvPr>
          <p:cNvSpPr/>
          <p:nvPr/>
        </p:nvSpPr>
        <p:spPr>
          <a:xfrm rot="1245520">
            <a:off x="3739301" y="1165973"/>
            <a:ext cx="4991666" cy="4991667"/>
          </a:xfrm>
          <a:prstGeom prst="circularArrow">
            <a:avLst>
              <a:gd name="adj1" fmla="val 5274"/>
              <a:gd name="adj2" fmla="val 455051"/>
              <a:gd name="adj3" fmla="val 14309516"/>
              <a:gd name="adj4" fmla="val 15029388"/>
              <a:gd name="adj5" fmla="val 5477"/>
            </a:avLst>
          </a:prstGeom>
          <a:solidFill>
            <a:schemeClr val="bg1">
              <a:lumMod val="65000"/>
              <a:alpha val="30002"/>
            </a:schemeClr>
          </a:solidFill>
          <a:ln w="6350">
            <a:solidFill>
              <a:schemeClr val="accent4">
                <a:alpha val="0"/>
              </a:schemeClr>
            </a:solidFill>
            <a:extLst>
              <a:ext uri="{C807C97D-BFC1-408E-A445-0C87EB9F89A2}">
                <ask:lineSketchStyleProps xmlns:ask="http://schemas.microsoft.com/office/drawing/2018/sketchyshapes" sd="1219033472">
                  <a:custGeom>
                    <a:avLst/>
                    <a:gdLst>
                      <a:gd name="connsiteX0" fmla="*/ 1845122 w 4991666"/>
                      <a:gd name="connsiteY0" fmla="*/ 233485 h 4991667"/>
                      <a:gd name="connsiteX1" fmla="*/ 4710657 w 4991666"/>
                      <a:gd name="connsiteY1" fmla="*/ 1698212 h 4991667"/>
                      <a:gd name="connsiteX2" fmla="*/ 3436933 w 4991666"/>
                      <a:gd name="connsiteY2" fmla="*/ 4653605 h 4991667"/>
                      <a:gd name="connsiteX3" fmla="*/ 404398 w 4991666"/>
                      <a:gd name="connsiteY3" fmla="*/ 3576364 h 4991667"/>
                      <a:gd name="connsiteX4" fmla="*/ 1280521 w 4991666"/>
                      <a:gd name="connsiteY4" fmla="*/ 479733 h 4991667"/>
                      <a:gd name="connsiteX5" fmla="*/ 1223477 w 4991666"/>
                      <a:gd name="connsiteY5" fmla="*/ 351151 h 4991667"/>
                      <a:gd name="connsiteX6" fmla="*/ 1594583 w 4991666"/>
                      <a:gd name="connsiteY6" fmla="*/ 464335 h 4991667"/>
                      <a:gd name="connsiteX7" fmla="*/ 1445212 w 4991666"/>
                      <a:gd name="connsiteY7" fmla="*/ 850960 h 4991667"/>
                      <a:gd name="connsiteX8" fmla="*/ 1388225 w 4991666"/>
                      <a:gd name="connsiteY8" fmla="*/ 722506 h 4991667"/>
                      <a:gd name="connsiteX9" fmla="*/ 649811 w 4991666"/>
                      <a:gd name="connsiteY9" fmla="*/ 3477509 h 4991667"/>
                      <a:gd name="connsiteX10" fmla="*/ 3346829 w 4991666"/>
                      <a:gd name="connsiteY10" fmla="*/ 4405621 h 4991667"/>
                      <a:gd name="connsiteX11" fmla="*/ 4460149 w 4991666"/>
                      <a:gd name="connsiteY11" fmla="*/ 1779632 h 4991667"/>
                      <a:gd name="connsiteX12" fmla="*/ 1917892 w 4991666"/>
                      <a:gd name="connsiteY12" fmla="*/ 486487 h 4991667"/>
                      <a:gd name="connsiteX13" fmla="*/ 1845122 w 4991666"/>
                      <a:gd name="connsiteY13" fmla="*/ 233485 h 49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1666" h="4991667" fill="none" extrusionOk="0">
                        <a:moveTo>
                          <a:pt x="1845122" y="233485"/>
                        </a:moveTo>
                        <a:cubicBezTo>
                          <a:pt x="2980399" y="-279627"/>
                          <a:pt x="4399703" y="509166"/>
                          <a:pt x="4710657" y="1698212"/>
                        </a:cubicBezTo>
                        <a:cubicBezTo>
                          <a:pt x="5428647" y="2913437"/>
                          <a:pt x="4375763" y="4165949"/>
                          <a:pt x="3436933" y="4653605"/>
                        </a:cubicBezTo>
                        <a:cubicBezTo>
                          <a:pt x="2374405" y="5015538"/>
                          <a:pt x="774096" y="4780826"/>
                          <a:pt x="404398" y="3576364"/>
                        </a:cubicBezTo>
                        <a:cubicBezTo>
                          <a:pt x="132540" y="2411591"/>
                          <a:pt x="232031" y="1249756"/>
                          <a:pt x="1280521" y="479733"/>
                        </a:cubicBezTo>
                        <a:cubicBezTo>
                          <a:pt x="1263403" y="438964"/>
                          <a:pt x="1252669" y="403930"/>
                          <a:pt x="1223477" y="351151"/>
                        </a:cubicBezTo>
                        <a:cubicBezTo>
                          <a:pt x="1404187" y="403125"/>
                          <a:pt x="1520329" y="440670"/>
                          <a:pt x="1594583" y="464335"/>
                        </a:cubicBezTo>
                        <a:cubicBezTo>
                          <a:pt x="1559977" y="585105"/>
                          <a:pt x="1505129" y="750568"/>
                          <a:pt x="1445212" y="850960"/>
                        </a:cubicBezTo>
                        <a:cubicBezTo>
                          <a:pt x="1436758" y="819365"/>
                          <a:pt x="1411316" y="769637"/>
                          <a:pt x="1388225" y="722506"/>
                        </a:cubicBezTo>
                        <a:cubicBezTo>
                          <a:pt x="634404" y="1265361"/>
                          <a:pt x="236104" y="2591788"/>
                          <a:pt x="649811" y="3477509"/>
                        </a:cubicBezTo>
                        <a:cubicBezTo>
                          <a:pt x="1100263" y="4424903"/>
                          <a:pt x="2269071" y="4928097"/>
                          <a:pt x="3346829" y="4405621"/>
                        </a:cubicBezTo>
                        <a:cubicBezTo>
                          <a:pt x="4319496" y="4023995"/>
                          <a:pt x="4869544" y="2771902"/>
                          <a:pt x="4460149" y="1779632"/>
                        </a:cubicBezTo>
                        <a:cubicBezTo>
                          <a:pt x="4215498" y="869763"/>
                          <a:pt x="3020088" y="154987"/>
                          <a:pt x="1917892" y="486487"/>
                        </a:cubicBezTo>
                        <a:cubicBezTo>
                          <a:pt x="1893536" y="367775"/>
                          <a:pt x="1863709" y="323914"/>
                          <a:pt x="1845122" y="233485"/>
                        </a:cubicBezTo>
                        <a:close/>
                      </a:path>
                      <a:path w="4991666" h="4991667" stroke="0" extrusionOk="0">
                        <a:moveTo>
                          <a:pt x="1845122" y="233485"/>
                        </a:moveTo>
                        <a:cubicBezTo>
                          <a:pt x="2958623" y="-157683"/>
                          <a:pt x="4142921" y="586730"/>
                          <a:pt x="4710657" y="1698212"/>
                        </a:cubicBezTo>
                        <a:cubicBezTo>
                          <a:pt x="5165176" y="2872283"/>
                          <a:pt x="4373443" y="4164167"/>
                          <a:pt x="3436933" y="4653605"/>
                        </a:cubicBezTo>
                        <a:cubicBezTo>
                          <a:pt x="2109934" y="5335158"/>
                          <a:pt x="941731" y="4854688"/>
                          <a:pt x="404398" y="3576364"/>
                        </a:cubicBezTo>
                        <a:cubicBezTo>
                          <a:pt x="-288459" y="2406899"/>
                          <a:pt x="436810" y="1224376"/>
                          <a:pt x="1280521" y="479733"/>
                        </a:cubicBezTo>
                        <a:cubicBezTo>
                          <a:pt x="1258913" y="435677"/>
                          <a:pt x="1249519" y="403362"/>
                          <a:pt x="1223477" y="351151"/>
                        </a:cubicBezTo>
                        <a:cubicBezTo>
                          <a:pt x="1364886" y="411297"/>
                          <a:pt x="1428304" y="426720"/>
                          <a:pt x="1594583" y="464335"/>
                        </a:cubicBezTo>
                        <a:cubicBezTo>
                          <a:pt x="1541461" y="652315"/>
                          <a:pt x="1469044" y="735497"/>
                          <a:pt x="1445212" y="850960"/>
                        </a:cubicBezTo>
                        <a:cubicBezTo>
                          <a:pt x="1430200" y="822500"/>
                          <a:pt x="1402805" y="761821"/>
                          <a:pt x="1388225" y="722506"/>
                        </a:cubicBezTo>
                        <a:cubicBezTo>
                          <a:pt x="476530" y="1333898"/>
                          <a:pt x="145281" y="2623306"/>
                          <a:pt x="649811" y="3477509"/>
                        </a:cubicBezTo>
                        <a:cubicBezTo>
                          <a:pt x="1189558" y="4484310"/>
                          <a:pt x="2389665" y="4909093"/>
                          <a:pt x="3346829" y="4405621"/>
                        </a:cubicBezTo>
                        <a:cubicBezTo>
                          <a:pt x="4429131" y="3889354"/>
                          <a:pt x="4846142" y="2765580"/>
                          <a:pt x="4460149" y="1779632"/>
                        </a:cubicBezTo>
                        <a:cubicBezTo>
                          <a:pt x="3971009" y="766294"/>
                          <a:pt x="2927218" y="151006"/>
                          <a:pt x="1917892" y="486487"/>
                        </a:cubicBezTo>
                        <a:cubicBezTo>
                          <a:pt x="1892192" y="379688"/>
                          <a:pt x="1878593" y="324360"/>
                          <a:pt x="1845122" y="233485"/>
                        </a:cubicBezTo>
                        <a:close/>
                      </a:path>
                    </a:pathLst>
                  </a:custGeom>
                  <ask:type>
                    <ask:lineSketchNone/>
                  </ask:type>
                </ask:lineSketchStyleProps>
              </a:ext>
            </a:extLst>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a:latin typeface="+mj-lt"/>
            </a:endParaRPr>
          </a:p>
        </p:txBody>
      </p:sp>
      <p:sp>
        <p:nvSpPr>
          <p:cNvPr id="5" name="Platshållare för innehåll 4">
            <a:extLst>
              <a:ext uri="{FF2B5EF4-FFF2-40B4-BE49-F238E27FC236}">
                <a16:creationId xmlns:a16="http://schemas.microsoft.com/office/drawing/2014/main" id="{3A7207C2-6867-D740-9B00-FF6E319662F1}"/>
              </a:ext>
            </a:extLst>
          </p:cNvPr>
          <p:cNvSpPr txBox="1">
            <a:spLocks/>
          </p:cNvSpPr>
          <p:nvPr userDrawn="1"/>
        </p:nvSpPr>
        <p:spPr>
          <a:xfrm>
            <a:off x="838201" y="1348155"/>
            <a:ext cx="2447789" cy="655785"/>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latin typeface="+mj-lt"/>
              </a:rPr>
              <a:t>Alla behöver inte mäta allt HELA tiden. Mät istället NÄR det behövs och DÄR det behövs.</a:t>
            </a:r>
          </a:p>
        </p:txBody>
      </p:sp>
      <p:sp>
        <p:nvSpPr>
          <p:cNvPr id="24" name="Pil: höger 491">
            <a:extLst>
              <a:ext uri="{FF2B5EF4-FFF2-40B4-BE49-F238E27FC236}">
                <a16:creationId xmlns:a16="http://schemas.microsoft.com/office/drawing/2014/main" id="{18E13EFD-63B7-ADEB-1D7E-617F83A8CE14}"/>
              </a:ext>
            </a:extLst>
          </p:cNvPr>
          <p:cNvSpPr/>
          <p:nvPr/>
        </p:nvSpPr>
        <p:spPr>
          <a:xfrm rot="21540000">
            <a:off x="8733726" y="3202534"/>
            <a:ext cx="380291" cy="315822"/>
          </a:xfrm>
          <a:prstGeom prst="rightArrow">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mj-lt"/>
              <a:ea typeface="+mn-ea"/>
              <a:cs typeface="+mn-cs"/>
            </a:endParaRPr>
          </a:p>
        </p:txBody>
      </p:sp>
      <p:sp>
        <p:nvSpPr>
          <p:cNvPr id="107" name="Rektangel: rundade hörn 11">
            <a:extLst>
              <a:ext uri="{FF2B5EF4-FFF2-40B4-BE49-F238E27FC236}">
                <a16:creationId xmlns:a16="http://schemas.microsoft.com/office/drawing/2014/main" id="{373A3FF5-AAA1-F37C-1086-0C1D89E1D9DA}"/>
              </a:ext>
            </a:extLst>
          </p:cNvPr>
          <p:cNvSpPr/>
          <p:nvPr/>
        </p:nvSpPr>
        <p:spPr>
          <a:xfrm>
            <a:off x="7124131" y="2030821"/>
            <a:ext cx="2149063" cy="28154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Organisationsförändring</a:t>
            </a:r>
          </a:p>
        </p:txBody>
      </p:sp>
      <p:sp>
        <p:nvSpPr>
          <p:cNvPr id="173" name="Rubrik 1">
            <a:extLst>
              <a:ext uri="{FF2B5EF4-FFF2-40B4-BE49-F238E27FC236}">
                <a16:creationId xmlns:a16="http://schemas.microsoft.com/office/drawing/2014/main" id="{9C1FEBF5-F576-751E-DD2B-1BCFBE576687}"/>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rgbClr val="4A4A4A"/>
                </a:solidFill>
                <a:latin typeface="Poppins" pitchFamily="2" charset="77"/>
                <a:cs typeface="Poppins" pitchFamily="2" charset="77"/>
              </a:defRPr>
            </a:lvl1pPr>
          </a:lstStyle>
          <a:p>
            <a:r>
              <a:rPr lang="sv-SE"/>
              <a:t>Rubrik typsnitt Poppins </a:t>
            </a:r>
            <a:r>
              <a:rPr lang="sv-SE" err="1"/>
              <a:t>stl</a:t>
            </a:r>
            <a:r>
              <a:rPr lang="sv-SE"/>
              <a:t> 36</a:t>
            </a:r>
          </a:p>
        </p:txBody>
      </p:sp>
      <p:sp>
        <p:nvSpPr>
          <p:cNvPr id="185" name="Ellips 184">
            <a:extLst>
              <a:ext uri="{FF2B5EF4-FFF2-40B4-BE49-F238E27FC236}">
                <a16:creationId xmlns:a16="http://schemas.microsoft.com/office/drawing/2014/main" id="{631B997E-928E-8CB2-D863-C22BF1A73C93}"/>
              </a:ext>
            </a:extLst>
          </p:cNvPr>
          <p:cNvSpPr/>
          <p:nvPr userDrawn="1"/>
        </p:nvSpPr>
        <p:spPr>
          <a:xfrm>
            <a:off x="4808605" y="2163557"/>
            <a:ext cx="2853059" cy="2853059"/>
          </a:xfrm>
          <a:prstGeom prst="ellipse">
            <a:avLst/>
          </a:prstGeom>
          <a:solidFill>
            <a:schemeClr val="bg1"/>
          </a:solidFill>
          <a:ln w="38100">
            <a:noFill/>
          </a:ln>
          <a:effectLst>
            <a:outerShdw blurRad="244774" sx="120000" sy="120000" algn="ctr" rotWithShape="0">
              <a:prstClr val="black">
                <a:alpha val="3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sv-SE" sz="1200" b="1" i="0" u="none" strike="noStrike" cap="none" spc="0" normalizeH="0" baseline="0">
                <a:ln>
                  <a:noFill/>
                </a:ln>
                <a:solidFill>
                  <a:schemeClr val="tx1">
                    <a:lumMod val="50000"/>
                    <a:lumOff val="50000"/>
                  </a:schemeClr>
                </a:solidFill>
                <a:effectLst/>
                <a:uLnTx/>
                <a:uFillTx/>
              </a:rPr>
              <a:t>ÅRSHJUL</a:t>
            </a:r>
          </a:p>
        </p:txBody>
      </p:sp>
      <p:sp>
        <p:nvSpPr>
          <p:cNvPr id="114" name="Rektangel: rundade hörn 12">
            <a:extLst>
              <a:ext uri="{FF2B5EF4-FFF2-40B4-BE49-F238E27FC236}">
                <a16:creationId xmlns:a16="http://schemas.microsoft.com/office/drawing/2014/main" id="{D6E3BD1E-9B2A-D898-4779-3E475BE23BD9}"/>
              </a:ext>
            </a:extLst>
          </p:cNvPr>
          <p:cNvSpPr/>
          <p:nvPr/>
        </p:nvSpPr>
        <p:spPr>
          <a:xfrm>
            <a:off x="3396057" y="4686162"/>
            <a:ext cx="1893400" cy="300898"/>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Incident / utmaning</a:t>
            </a:r>
          </a:p>
        </p:txBody>
      </p:sp>
      <p:sp>
        <p:nvSpPr>
          <p:cNvPr id="203" name="Rektangel 202">
            <a:hlinkClick r:id="" action="ppaction://noaction"/>
            <a:extLst>
              <a:ext uri="{FF2B5EF4-FFF2-40B4-BE49-F238E27FC236}">
                <a16:creationId xmlns:a16="http://schemas.microsoft.com/office/drawing/2014/main" id="{DE10E872-823F-CE82-129C-836F23E6F110}"/>
              </a:ext>
            </a:extLst>
          </p:cNvPr>
          <p:cNvSpPr/>
          <p:nvPr userDrawn="1"/>
        </p:nvSpPr>
        <p:spPr>
          <a:xfrm>
            <a:off x="3652231" y="1942919"/>
            <a:ext cx="1871275" cy="391216"/>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204" name="Rektangel 203">
            <a:extLst>
              <a:ext uri="{FF2B5EF4-FFF2-40B4-BE49-F238E27FC236}">
                <a16:creationId xmlns:a16="http://schemas.microsoft.com/office/drawing/2014/main" id="{780FFD48-1020-0EFA-3C04-0691E8BA2C5A}"/>
              </a:ext>
            </a:extLst>
          </p:cNvPr>
          <p:cNvSpPr/>
          <p:nvPr userDrawn="1"/>
        </p:nvSpPr>
        <p:spPr>
          <a:xfrm>
            <a:off x="7623077" y="2422824"/>
            <a:ext cx="1792993" cy="35179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206" name="Rektangel 205">
            <a:hlinkClick r:id="" action="ppaction://noaction"/>
            <a:extLst>
              <a:ext uri="{FF2B5EF4-FFF2-40B4-BE49-F238E27FC236}">
                <a16:creationId xmlns:a16="http://schemas.microsoft.com/office/drawing/2014/main" id="{FBF01695-9C52-FCC6-C6D1-437C83092146}"/>
              </a:ext>
            </a:extLst>
          </p:cNvPr>
          <p:cNvSpPr/>
          <p:nvPr userDrawn="1"/>
        </p:nvSpPr>
        <p:spPr>
          <a:xfrm>
            <a:off x="7059035" y="5180124"/>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p>
        </p:txBody>
      </p:sp>
      <p:sp>
        <p:nvSpPr>
          <p:cNvPr id="207" name="Rektangel 206">
            <a:extLst>
              <a:ext uri="{FF2B5EF4-FFF2-40B4-BE49-F238E27FC236}">
                <a16:creationId xmlns:a16="http://schemas.microsoft.com/office/drawing/2014/main" id="{F6A22073-3394-EDC0-42F5-AB42DDB1B815}"/>
              </a:ext>
            </a:extLst>
          </p:cNvPr>
          <p:cNvSpPr/>
          <p:nvPr userDrawn="1"/>
        </p:nvSpPr>
        <p:spPr>
          <a:xfrm>
            <a:off x="3221438" y="4231473"/>
            <a:ext cx="1792993" cy="34815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208" name="Rektangel 207">
            <a:hlinkClick r:id="" action="ppaction://noaction"/>
            <a:extLst>
              <a:ext uri="{FF2B5EF4-FFF2-40B4-BE49-F238E27FC236}">
                <a16:creationId xmlns:a16="http://schemas.microsoft.com/office/drawing/2014/main" id="{A20600B3-FA33-7C38-36B8-8F51E6E728C1}"/>
              </a:ext>
            </a:extLst>
          </p:cNvPr>
          <p:cNvSpPr/>
          <p:nvPr userDrawn="1"/>
        </p:nvSpPr>
        <p:spPr>
          <a:xfrm>
            <a:off x="6517715" y="1444044"/>
            <a:ext cx="2642871" cy="397187"/>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Inkluderingsmätning – mitt liv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p>
        </p:txBody>
      </p:sp>
      <p:sp>
        <p:nvSpPr>
          <p:cNvPr id="209" name="Rektangel 208">
            <a:hlinkClick r:id="" action="ppaction://noaction"/>
            <a:extLst>
              <a:ext uri="{FF2B5EF4-FFF2-40B4-BE49-F238E27FC236}">
                <a16:creationId xmlns:a16="http://schemas.microsoft.com/office/drawing/2014/main" id="{C17BF92B-623F-5CD2-D65C-F765837B8131}"/>
              </a:ext>
            </a:extLst>
          </p:cNvPr>
          <p:cNvSpPr/>
          <p:nvPr userDrawn="1"/>
        </p:nvSpPr>
        <p:spPr>
          <a:xfrm>
            <a:off x="3712966" y="5237254"/>
            <a:ext cx="2544376" cy="357301"/>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MEDARBETARUNDERSÖKNING</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210" name="Platshållare för innehåll 4">
            <a:extLst>
              <a:ext uri="{FF2B5EF4-FFF2-40B4-BE49-F238E27FC236}">
                <a16:creationId xmlns:a16="http://schemas.microsoft.com/office/drawing/2014/main" id="{43861BF8-BD7C-96D0-893A-77D18D1139BA}"/>
              </a:ext>
            </a:extLst>
          </p:cNvPr>
          <p:cNvSpPr txBox="1">
            <a:spLocks/>
          </p:cNvSpPr>
          <p:nvPr userDrawn="1"/>
        </p:nvSpPr>
        <p:spPr>
          <a:xfrm>
            <a:off x="629482" y="4407867"/>
            <a:ext cx="2680200" cy="1923361"/>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sv-SE" sz="1000">
                <a:solidFill>
                  <a:schemeClr val="bg1">
                    <a:lumMod val="85000"/>
                  </a:schemeClr>
                </a:solidFill>
                <a:latin typeface="+mj-lt"/>
              </a:rPr>
              <a:t>INSIGHT MEDARBETARUNDERSÖKNING</a:t>
            </a:r>
          </a:p>
          <a:p>
            <a:pPr marL="171450" indent="-171450">
              <a:buFont typeface="Arial" panose="020B0604020202020204" pitchFamily="34" charset="0"/>
              <a:buChar char="•"/>
            </a:pPr>
            <a:r>
              <a:rPr lang="sv-SE" sz="1000">
                <a:solidFill>
                  <a:schemeClr val="bg1">
                    <a:lumMod val="85000"/>
                  </a:schemeClr>
                </a:solidFill>
                <a:latin typeface="+mj-lt"/>
              </a:rPr>
              <a:t>INSIGHT PULS</a:t>
            </a:r>
          </a:p>
          <a:p>
            <a:pPr marL="171450" indent="-171450">
              <a:buFont typeface="Arial" panose="020B0604020202020204" pitchFamily="34" charset="0"/>
              <a:buChar char="•"/>
            </a:pPr>
            <a:r>
              <a:rPr lang="sv-SE" sz="1000">
                <a:solidFill>
                  <a:schemeClr val="tx1"/>
                </a:solidFill>
                <a:latin typeface="+mj-lt"/>
              </a:rPr>
              <a:t>INSIGHT PROCESS</a:t>
            </a:r>
          </a:p>
          <a:p>
            <a:pPr marL="171450" indent="-171450">
              <a:buFont typeface="Arial" panose="020B0604020202020204" pitchFamily="34" charset="0"/>
              <a:buChar char="•"/>
            </a:pPr>
            <a:r>
              <a:rPr lang="sv-SE" sz="1000">
                <a:solidFill>
                  <a:schemeClr val="bg1">
                    <a:lumMod val="85000"/>
                  </a:schemeClr>
                </a:solidFill>
                <a:latin typeface="+mj-lt"/>
              </a:rPr>
              <a:t>INSIGHT PAKET</a:t>
            </a:r>
          </a:p>
          <a:p>
            <a:pPr marL="171450" indent="-171450">
              <a:buFont typeface="Arial" panose="020B0604020202020204" pitchFamily="34" charset="0"/>
              <a:buChar char="•"/>
            </a:pPr>
            <a:r>
              <a:rPr lang="sv-SE" sz="1000">
                <a:solidFill>
                  <a:schemeClr val="bg1">
                    <a:lumMod val="85000"/>
                  </a:schemeClr>
                </a:solidFill>
                <a:latin typeface="+mn-lt"/>
              </a:rPr>
              <a:t>Tillval - Stöd inför och i efterarbetet</a:t>
            </a:r>
          </a:p>
          <a:p>
            <a:pPr marL="171450" indent="-171450">
              <a:buFont typeface="Arial" panose="020B0604020202020204" pitchFamily="34" charset="0"/>
              <a:buChar char="•"/>
            </a:pPr>
            <a:r>
              <a:rPr lang="sv-SE" sz="1000">
                <a:solidFill>
                  <a:schemeClr val="bg1">
                    <a:lumMod val="85000"/>
                  </a:schemeClr>
                </a:solidFill>
                <a:latin typeface="+mn-lt"/>
              </a:rPr>
              <a:t>Tillval - </a:t>
            </a:r>
            <a:r>
              <a:rPr lang="sv-SE" sz="1000">
                <a:solidFill>
                  <a:schemeClr val="bg1">
                    <a:lumMod val="85000"/>
                  </a:schemeClr>
                </a:solidFill>
                <a:effectLst/>
                <a:latin typeface="+mn-lt"/>
              </a:rPr>
              <a:t>Action Manager &amp; Min åtgärdsplan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000">
                <a:solidFill>
                  <a:schemeClr val="bg1">
                    <a:lumMod val="85000"/>
                  </a:schemeClr>
                </a:solidFill>
                <a:latin typeface="+mn-lt"/>
              </a:rPr>
              <a:t>Tillval - SSO</a:t>
            </a:r>
          </a:p>
        </p:txBody>
      </p:sp>
      <p:grpSp>
        <p:nvGrpSpPr>
          <p:cNvPr id="36" name="Grupp 35">
            <a:extLst>
              <a:ext uri="{FF2B5EF4-FFF2-40B4-BE49-F238E27FC236}">
                <a16:creationId xmlns:a16="http://schemas.microsoft.com/office/drawing/2014/main" id="{E9F2985A-7FBA-4D48-FEAD-852E149D7CE7}"/>
              </a:ext>
            </a:extLst>
          </p:cNvPr>
          <p:cNvGrpSpPr/>
          <p:nvPr userDrawn="1"/>
        </p:nvGrpSpPr>
        <p:grpSpPr>
          <a:xfrm>
            <a:off x="623022" y="3062004"/>
            <a:ext cx="1592006" cy="916150"/>
            <a:chOff x="623022" y="3062004"/>
            <a:chExt cx="1592006" cy="916150"/>
          </a:xfrm>
        </p:grpSpPr>
        <p:sp>
          <p:nvSpPr>
            <p:cNvPr id="176" name="Pratbubbla till höger 175">
              <a:hlinkClick r:id="" action="ppaction://noaction"/>
              <a:extLst>
                <a:ext uri="{FF2B5EF4-FFF2-40B4-BE49-F238E27FC236}">
                  <a16:creationId xmlns:a16="http://schemas.microsoft.com/office/drawing/2014/main" id="{E1E49A3F-1B74-C69B-1EB1-749A7E44B56A}"/>
                </a:ext>
              </a:extLst>
            </p:cNvPr>
            <p:cNvSpPr/>
            <p:nvPr userDrawn="1"/>
          </p:nvSpPr>
          <p:spPr>
            <a:xfrm>
              <a:off x="623022"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Rekrytering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2" name="Rektangel 1">
              <a:extLst>
                <a:ext uri="{FF2B5EF4-FFF2-40B4-BE49-F238E27FC236}">
                  <a16:creationId xmlns:a16="http://schemas.microsoft.com/office/drawing/2014/main" id="{54F6D344-0C12-F16C-8937-043AF6379884}"/>
                </a:ext>
              </a:extLst>
            </p:cNvPr>
            <p:cNvSpPr/>
            <p:nvPr userDrawn="1"/>
          </p:nvSpPr>
          <p:spPr>
            <a:xfrm>
              <a:off x="623022"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7" name="Grupp 36">
            <a:extLst>
              <a:ext uri="{FF2B5EF4-FFF2-40B4-BE49-F238E27FC236}">
                <a16:creationId xmlns:a16="http://schemas.microsoft.com/office/drawing/2014/main" id="{C3593FC6-5B6A-54C8-02E0-EA10A721D753}"/>
              </a:ext>
            </a:extLst>
          </p:cNvPr>
          <p:cNvGrpSpPr/>
          <p:nvPr userDrawn="1"/>
        </p:nvGrpSpPr>
        <p:grpSpPr>
          <a:xfrm>
            <a:off x="2353323" y="3062004"/>
            <a:ext cx="1597372" cy="916150"/>
            <a:chOff x="2353323" y="3062004"/>
            <a:chExt cx="1597372" cy="916150"/>
          </a:xfrm>
        </p:grpSpPr>
        <p:sp>
          <p:nvSpPr>
            <p:cNvPr id="177" name="Pratbubbla till höger 176">
              <a:hlinkClick r:id="" action="ppaction://noaction"/>
              <a:extLst>
                <a:ext uri="{FF2B5EF4-FFF2-40B4-BE49-F238E27FC236}">
                  <a16:creationId xmlns:a16="http://schemas.microsoft.com/office/drawing/2014/main" id="{1A5ECEDD-65FF-5E86-0B02-948CAE3E04B5}"/>
                </a:ext>
              </a:extLst>
            </p:cNvPr>
            <p:cNvSpPr/>
            <p:nvPr userDrawn="1"/>
          </p:nvSpPr>
          <p:spPr>
            <a:xfrm>
              <a:off x="2358689"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err="1">
                  <a:ln>
                    <a:noFill/>
                  </a:ln>
                  <a:solidFill>
                    <a:schemeClr val="accent6"/>
                  </a:solidFill>
                  <a:effectLst/>
                  <a:uLnTx/>
                  <a:uFillTx/>
                  <a:latin typeface="+mn-lt"/>
                  <a:ea typeface="+mn-ea"/>
                  <a:cs typeface="+mn-cs"/>
                </a:rPr>
                <a:t>Onboarding</a:t>
              </a:r>
              <a:endParaRPr kumimoji="0" lang="sv-SE" sz="1000" b="0" i="0" u="none" strike="noStrike" kern="1200" cap="none" spc="0" normalizeH="0" baseline="0" noProof="0">
                <a:ln>
                  <a:noFill/>
                </a:ln>
                <a:solidFill>
                  <a:schemeClr val="accent6"/>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3" name="Rektangel 2">
              <a:extLst>
                <a:ext uri="{FF2B5EF4-FFF2-40B4-BE49-F238E27FC236}">
                  <a16:creationId xmlns:a16="http://schemas.microsoft.com/office/drawing/2014/main" id="{497F332D-7163-C251-3ADE-AB47AE76CA55}"/>
                </a:ext>
              </a:extLst>
            </p:cNvPr>
            <p:cNvSpPr/>
            <p:nvPr userDrawn="1"/>
          </p:nvSpPr>
          <p:spPr>
            <a:xfrm>
              <a:off x="2353323"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8" name="Grupp 37">
            <a:extLst>
              <a:ext uri="{FF2B5EF4-FFF2-40B4-BE49-F238E27FC236}">
                <a16:creationId xmlns:a16="http://schemas.microsoft.com/office/drawing/2014/main" id="{A84C1AB4-B767-130A-7E22-39DEA2B80CBB}"/>
              </a:ext>
            </a:extLst>
          </p:cNvPr>
          <p:cNvGrpSpPr/>
          <p:nvPr userDrawn="1"/>
        </p:nvGrpSpPr>
        <p:grpSpPr>
          <a:xfrm>
            <a:off x="8725031" y="3062004"/>
            <a:ext cx="1593205" cy="916150"/>
            <a:chOff x="8725031" y="3062004"/>
            <a:chExt cx="1593205" cy="916150"/>
          </a:xfrm>
        </p:grpSpPr>
        <p:sp>
          <p:nvSpPr>
            <p:cNvPr id="178" name="Pratbubbla till höger 177">
              <a:hlinkClick r:id="" action="ppaction://noaction"/>
              <a:extLst>
                <a:ext uri="{FF2B5EF4-FFF2-40B4-BE49-F238E27FC236}">
                  <a16:creationId xmlns:a16="http://schemas.microsoft.com/office/drawing/2014/main" id="{42CA2065-EB3F-8EAB-545E-A572AB36A0BD}"/>
                </a:ext>
              </a:extLst>
            </p:cNvPr>
            <p:cNvSpPr/>
            <p:nvPr userDrawn="1"/>
          </p:nvSpPr>
          <p:spPr>
            <a:xfrm>
              <a:off x="8726230"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Exit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4" name="Rektangel 3">
              <a:extLst>
                <a:ext uri="{FF2B5EF4-FFF2-40B4-BE49-F238E27FC236}">
                  <a16:creationId xmlns:a16="http://schemas.microsoft.com/office/drawing/2014/main" id="{B6FA93B9-46DF-C1CA-509E-C0CF73A9A48F}"/>
                </a:ext>
              </a:extLst>
            </p:cNvPr>
            <p:cNvSpPr/>
            <p:nvPr userDrawn="1"/>
          </p:nvSpPr>
          <p:spPr>
            <a:xfrm>
              <a:off x="8725031"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9" name="Grupp 38">
            <a:extLst>
              <a:ext uri="{FF2B5EF4-FFF2-40B4-BE49-F238E27FC236}">
                <a16:creationId xmlns:a16="http://schemas.microsoft.com/office/drawing/2014/main" id="{90AA829E-DE23-7F47-B46C-82AA82958149}"/>
              </a:ext>
            </a:extLst>
          </p:cNvPr>
          <p:cNvGrpSpPr/>
          <p:nvPr userDrawn="1"/>
        </p:nvGrpSpPr>
        <p:grpSpPr>
          <a:xfrm>
            <a:off x="10461682" y="3062004"/>
            <a:ext cx="1592221" cy="916150"/>
            <a:chOff x="10461682" y="3062004"/>
            <a:chExt cx="1592221" cy="916150"/>
          </a:xfrm>
        </p:grpSpPr>
        <p:sp>
          <p:nvSpPr>
            <p:cNvPr id="179" name="Pratbubbla till höger 178">
              <a:hlinkClick r:id="" action="ppaction://noaction"/>
              <a:extLst>
                <a:ext uri="{FF2B5EF4-FFF2-40B4-BE49-F238E27FC236}">
                  <a16:creationId xmlns:a16="http://schemas.microsoft.com/office/drawing/2014/main" id="{C006C934-61E4-614F-8702-EAAE2DB3E0D1}"/>
                </a:ext>
              </a:extLst>
            </p:cNvPr>
            <p:cNvSpPr/>
            <p:nvPr userDrawn="1"/>
          </p:nvSpPr>
          <p:spPr>
            <a:xfrm>
              <a:off x="10461897" y="3062004"/>
              <a:ext cx="1592006" cy="916150"/>
            </a:xfrm>
            <a:prstGeom prst="rightArrowCallout">
              <a:avLst>
                <a:gd name="adj1" fmla="val 0"/>
                <a:gd name="adj2" fmla="val 33318"/>
                <a:gd name="adj3" fmla="val 0"/>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Alumni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6" name="Rektangel 5">
              <a:extLst>
                <a:ext uri="{FF2B5EF4-FFF2-40B4-BE49-F238E27FC236}">
                  <a16:creationId xmlns:a16="http://schemas.microsoft.com/office/drawing/2014/main" id="{C6670475-AEE5-7B5E-2FAD-AA900A5537C0}"/>
                </a:ext>
              </a:extLst>
            </p:cNvPr>
            <p:cNvSpPr/>
            <p:nvPr userDrawn="1"/>
          </p:nvSpPr>
          <p:spPr>
            <a:xfrm>
              <a:off x="10461682"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7" name="Rektangel 6">
            <a:extLst>
              <a:ext uri="{FF2B5EF4-FFF2-40B4-BE49-F238E27FC236}">
                <a16:creationId xmlns:a16="http://schemas.microsoft.com/office/drawing/2014/main" id="{F4B09080-E954-4F3A-3A82-76D235EF9E8F}"/>
              </a:ext>
            </a:extLst>
          </p:cNvPr>
          <p:cNvSpPr/>
          <p:nvPr userDrawn="1"/>
        </p:nvSpPr>
        <p:spPr>
          <a:xfrm>
            <a:off x="650746" y="4442661"/>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2107DDA9-9F48-39A8-5351-120F91C69ACE}"/>
              </a:ext>
            </a:extLst>
          </p:cNvPr>
          <p:cNvSpPr/>
          <p:nvPr userDrawn="1"/>
        </p:nvSpPr>
        <p:spPr>
          <a:xfrm>
            <a:off x="3649757" y="1945292"/>
            <a:ext cx="45719" cy="3888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BFB39FE-7C58-049D-EE09-047D6E7C0C21}"/>
              </a:ext>
            </a:extLst>
          </p:cNvPr>
          <p:cNvSpPr/>
          <p:nvPr userDrawn="1"/>
        </p:nvSpPr>
        <p:spPr>
          <a:xfrm>
            <a:off x="650746" y="4697842"/>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46DC6C6A-F4B9-0B4C-2AFC-29D1C20C2C25}"/>
              </a:ext>
            </a:extLst>
          </p:cNvPr>
          <p:cNvSpPr/>
          <p:nvPr userDrawn="1"/>
        </p:nvSpPr>
        <p:spPr>
          <a:xfrm>
            <a:off x="650746" y="4967200"/>
            <a:ext cx="154171" cy="154171"/>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37FE0CA3-F8CC-45C9-8AA6-6CEBF0CF4993}"/>
              </a:ext>
            </a:extLst>
          </p:cNvPr>
          <p:cNvSpPr/>
          <p:nvPr userDrawn="1"/>
        </p:nvSpPr>
        <p:spPr>
          <a:xfrm>
            <a:off x="650746" y="5236558"/>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D2921364-2E04-6087-A591-ED3E8BD1B6F6}"/>
              </a:ext>
            </a:extLst>
          </p:cNvPr>
          <p:cNvSpPr/>
          <p:nvPr userDrawn="1"/>
        </p:nvSpPr>
        <p:spPr>
          <a:xfrm>
            <a:off x="6513459" y="1444044"/>
            <a:ext cx="45719" cy="3915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2FA3F1C7-8F87-DBD3-F095-3C7273A07F93}"/>
              </a:ext>
            </a:extLst>
          </p:cNvPr>
          <p:cNvSpPr/>
          <p:nvPr userDrawn="1"/>
        </p:nvSpPr>
        <p:spPr>
          <a:xfrm>
            <a:off x="7058911" y="5182308"/>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9CB6CF0B-B396-7717-3AD5-FAA5B1CC5B83}"/>
              </a:ext>
            </a:extLst>
          </p:cNvPr>
          <p:cNvSpPr/>
          <p:nvPr userDrawn="1"/>
        </p:nvSpPr>
        <p:spPr>
          <a:xfrm>
            <a:off x="3215703" y="4231586"/>
            <a:ext cx="45719" cy="3480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A79D1470-23C6-9664-B8D7-0CD8C5D05EDE}"/>
              </a:ext>
            </a:extLst>
          </p:cNvPr>
          <p:cNvSpPr/>
          <p:nvPr userDrawn="1"/>
        </p:nvSpPr>
        <p:spPr>
          <a:xfrm>
            <a:off x="3713070" y="5238136"/>
            <a:ext cx="45719" cy="356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7EFF216E-743E-01EE-9FDE-D7F868B7D271}"/>
              </a:ext>
            </a:extLst>
          </p:cNvPr>
          <p:cNvSpPr/>
          <p:nvPr userDrawn="1"/>
        </p:nvSpPr>
        <p:spPr>
          <a:xfrm>
            <a:off x="7621231" y="2423414"/>
            <a:ext cx="45719" cy="3512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hlinkClick r:id="" action="ppaction://noaction"/>
            <a:extLst>
              <a:ext uri="{FF2B5EF4-FFF2-40B4-BE49-F238E27FC236}">
                <a16:creationId xmlns:a16="http://schemas.microsoft.com/office/drawing/2014/main" id="{08ABEBE2-D368-557E-DA33-7B05758E9BE1}"/>
              </a:ext>
            </a:extLst>
          </p:cNvPr>
          <p:cNvSpPr/>
          <p:nvPr userDrawn="1"/>
        </p:nvSpPr>
        <p:spPr>
          <a:xfrm>
            <a:off x="596155" y="4417806"/>
            <a:ext cx="2354861" cy="20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hlinkClick r:id="" action="ppaction://noaction"/>
            <a:extLst>
              <a:ext uri="{FF2B5EF4-FFF2-40B4-BE49-F238E27FC236}">
                <a16:creationId xmlns:a16="http://schemas.microsoft.com/office/drawing/2014/main" id="{F0AB7461-342A-3A5F-56B0-BB355C347C86}"/>
              </a:ext>
            </a:extLst>
          </p:cNvPr>
          <p:cNvSpPr/>
          <p:nvPr userDrawn="1"/>
        </p:nvSpPr>
        <p:spPr>
          <a:xfrm>
            <a:off x="596156" y="4686162"/>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noaction"/>
            <a:extLst>
              <a:ext uri="{FF2B5EF4-FFF2-40B4-BE49-F238E27FC236}">
                <a16:creationId xmlns:a16="http://schemas.microsoft.com/office/drawing/2014/main" id="{72D7F665-E8B0-95EF-E1B6-03C832DC9692}"/>
              </a:ext>
            </a:extLst>
          </p:cNvPr>
          <p:cNvSpPr/>
          <p:nvPr userDrawn="1"/>
        </p:nvSpPr>
        <p:spPr>
          <a:xfrm>
            <a:off x="598492" y="4954519"/>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hlinkClick r:id="" action="ppaction://noaction"/>
            <a:extLst>
              <a:ext uri="{FF2B5EF4-FFF2-40B4-BE49-F238E27FC236}">
                <a16:creationId xmlns:a16="http://schemas.microsoft.com/office/drawing/2014/main" id="{DC5334BC-C64F-1D44-5553-40F927BB1D30}"/>
              </a:ext>
            </a:extLst>
          </p:cNvPr>
          <p:cNvSpPr/>
          <p:nvPr userDrawn="1"/>
        </p:nvSpPr>
        <p:spPr>
          <a:xfrm>
            <a:off x="623021" y="5472735"/>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hlinkClick r:id="" action="ppaction://noaction"/>
            <a:extLst>
              <a:ext uri="{FF2B5EF4-FFF2-40B4-BE49-F238E27FC236}">
                <a16:creationId xmlns:a16="http://schemas.microsoft.com/office/drawing/2014/main" id="{12524CE3-2F0E-A665-F69D-FC40D929D7DF}"/>
              </a:ext>
            </a:extLst>
          </p:cNvPr>
          <p:cNvSpPr/>
          <p:nvPr userDrawn="1"/>
        </p:nvSpPr>
        <p:spPr>
          <a:xfrm>
            <a:off x="623021" y="5739711"/>
            <a:ext cx="2528333"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hlinkClick r:id="" action="ppaction://noaction"/>
            <a:extLst>
              <a:ext uri="{FF2B5EF4-FFF2-40B4-BE49-F238E27FC236}">
                <a16:creationId xmlns:a16="http://schemas.microsoft.com/office/drawing/2014/main" id="{02644FDE-62BE-2880-912E-C7D056512527}"/>
              </a:ext>
            </a:extLst>
          </p:cNvPr>
          <p:cNvSpPr/>
          <p:nvPr userDrawn="1"/>
        </p:nvSpPr>
        <p:spPr>
          <a:xfrm>
            <a:off x="623022" y="6008066"/>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hlinkClick r:id="" action="ppaction://noaction"/>
            <a:extLst>
              <a:ext uri="{FF2B5EF4-FFF2-40B4-BE49-F238E27FC236}">
                <a16:creationId xmlns:a16="http://schemas.microsoft.com/office/drawing/2014/main" id="{305ADC3D-0044-CC62-3A59-0CBDDD4CEE27}"/>
              </a:ext>
            </a:extLst>
          </p:cNvPr>
          <p:cNvSpPr/>
          <p:nvPr userDrawn="1"/>
        </p:nvSpPr>
        <p:spPr>
          <a:xfrm>
            <a:off x="7396581" y="469117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Lönesamtal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25" name="Rektangel 24">
            <a:extLst>
              <a:ext uri="{FF2B5EF4-FFF2-40B4-BE49-F238E27FC236}">
                <a16:creationId xmlns:a16="http://schemas.microsoft.com/office/drawing/2014/main" id="{81076DDD-1378-F4F6-89F6-5D1FACC0934F}"/>
              </a:ext>
            </a:extLst>
          </p:cNvPr>
          <p:cNvSpPr/>
          <p:nvPr userDrawn="1"/>
        </p:nvSpPr>
        <p:spPr>
          <a:xfrm>
            <a:off x="7396457" y="4693360"/>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hlinkClick r:id="" action="ppaction://noaction"/>
            <a:extLst>
              <a:ext uri="{FF2B5EF4-FFF2-40B4-BE49-F238E27FC236}">
                <a16:creationId xmlns:a16="http://schemas.microsoft.com/office/drawing/2014/main" id="{36526BE2-1213-88F7-A255-EC3591F2EC28}"/>
              </a:ext>
            </a:extLst>
          </p:cNvPr>
          <p:cNvSpPr/>
          <p:nvPr userDrawn="1"/>
        </p:nvSpPr>
        <p:spPr>
          <a:xfrm>
            <a:off x="6500085" y="5666930"/>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Stress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28" name="Rektangel 27">
            <a:extLst>
              <a:ext uri="{FF2B5EF4-FFF2-40B4-BE49-F238E27FC236}">
                <a16:creationId xmlns:a16="http://schemas.microsoft.com/office/drawing/2014/main" id="{EB17C114-1FD6-A8BC-5BCB-2F7DEFF0C42A}"/>
              </a:ext>
            </a:extLst>
          </p:cNvPr>
          <p:cNvSpPr/>
          <p:nvPr userDrawn="1"/>
        </p:nvSpPr>
        <p:spPr>
          <a:xfrm>
            <a:off x="6499961" y="5669114"/>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hlinkClick r:id="" action="ppaction://noaction"/>
            <a:extLst>
              <a:ext uri="{FF2B5EF4-FFF2-40B4-BE49-F238E27FC236}">
                <a16:creationId xmlns:a16="http://schemas.microsoft.com/office/drawing/2014/main" id="{D5491173-2963-22B7-9499-BE1A4E38C31A}"/>
              </a:ext>
            </a:extLst>
          </p:cNvPr>
          <p:cNvSpPr/>
          <p:nvPr userDrawn="1"/>
        </p:nvSpPr>
        <p:spPr>
          <a:xfrm>
            <a:off x="7770424" y="4201139"/>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Kompetensutveckling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1" name="Rektangel 30">
            <a:extLst>
              <a:ext uri="{FF2B5EF4-FFF2-40B4-BE49-F238E27FC236}">
                <a16:creationId xmlns:a16="http://schemas.microsoft.com/office/drawing/2014/main" id="{EFFB58C9-3B1C-BB48-4294-072F9A08AC89}"/>
              </a:ext>
            </a:extLst>
          </p:cNvPr>
          <p:cNvSpPr/>
          <p:nvPr userDrawn="1"/>
        </p:nvSpPr>
        <p:spPr>
          <a:xfrm>
            <a:off x="7770300" y="4203323"/>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hlinkClick r:id="" action="ppaction://noaction"/>
            <a:extLst>
              <a:ext uri="{FF2B5EF4-FFF2-40B4-BE49-F238E27FC236}">
                <a16:creationId xmlns:a16="http://schemas.microsoft.com/office/drawing/2014/main" id="{6901AAD4-3E85-BF90-B8D2-045526608CD7}"/>
              </a:ext>
            </a:extLst>
          </p:cNvPr>
          <p:cNvSpPr/>
          <p:nvPr userDrawn="1"/>
        </p:nvSpPr>
        <p:spPr>
          <a:xfrm>
            <a:off x="3258794" y="2452248"/>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Engagemang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3" name="Rektangel 32">
            <a:extLst>
              <a:ext uri="{FF2B5EF4-FFF2-40B4-BE49-F238E27FC236}">
                <a16:creationId xmlns:a16="http://schemas.microsoft.com/office/drawing/2014/main" id="{B4FC1C71-B1CF-1A91-4540-01AD07AEBC61}"/>
              </a:ext>
            </a:extLst>
          </p:cNvPr>
          <p:cNvSpPr/>
          <p:nvPr userDrawn="1"/>
        </p:nvSpPr>
        <p:spPr>
          <a:xfrm>
            <a:off x="3258670" y="2454432"/>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hlinkClick r:id="" action="ppaction://noaction"/>
            <a:extLst>
              <a:ext uri="{FF2B5EF4-FFF2-40B4-BE49-F238E27FC236}">
                <a16:creationId xmlns:a16="http://schemas.microsoft.com/office/drawing/2014/main" id="{06007F4F-252B-3E5F-C949-DB00D47A8A6E}"/>
              </a:ext>
            </a:extLst>
          </p:cNvPr>
          <p:cNvSpPr/>
          <p:nvPr userDrawn="1"/>
        </p:nvSpPr>
        <p:spPr>
          <a:xfrm>
            <a:off x="3924562" y="144542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Utvecklingssamtal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5" name="Rektangel 34">
            <a:extLst>
              <a:ext uri="{FF2B5EF4-FFF2-40B4-BE49-F238E27FC236}">
                <a16:creationId xmlns:a16="http://schemas.microsoft.com/office/drawing/2014/main" id="{69E2F8A4-78FD-FC58-5FB5-B508011C7EC9}"/>
              </a:ext>
            </a:extLst>
          </p:cNvPr>
          <p:cNvSpPr/>
          <p:nvPr userDrawn="1"/>
        </p:nvSpPr>
        <p:spPr>
          <a:xfrm>
            <a:off x="3924438" y="1447610"/>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909553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ppt_y</p:attrName>
                                        </p:attrNameLst>
                                      </p:cBhvr>
                                      <p:tavLst>
                                        <p:tav tm="0">
                                          <p:val>
                                            <p:strVal val="#ppt_y+#ppt_h*1.125000"/>
                                          </p:val>
                                        </p:tav>
                                        <p:tav tm="100000">
                                          <p:val>
                                            <p:strVal val="#ppt_y"/>
                                          </p:val>
                                        </p:tav>
                                      </p:tavLst>
                                    </p:anim>
                                    <p:animEffect transition="in" filter="wipe(up)">
                                      <p:cBhvr>
                                        <p:cTn id="8" dur="500"/>
                                        <p:tgtEl>
                                          <p:spTgt spid="36"/>
                                        </p:tgtEl>
                                      </p:cBhvr>
                                    </p:animEffect>
                                  </p:childTnLst>
                                </p:cTn>
                              </p:par>
                              <p:par>
                                <p:cTn id="9" presetID="12" presetClass="entr" presetSubtype="4"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p:tgtEl>
                                          <p:spTgt spid="37"/>
                                        </p:tgtEl>
                                        <p:attrNameLst>
                                          <p:attrName>ppt_y</p:attrName>
                                        </p:attrNameLst>
                                      </p:cBhvr>
                                      <p:tavLst>
                                        <p:tav tm="0">
                                          <p:val>
                                            <p:strVal val="#ppt_y+#ppt_h*1.125000"/>
                                          </p:val>
                                        </p:tav>
                                        <p:tav tm="100000">
                                          <p:val>
                                            <p:strVal val="#ppt_y"/>
                                          </p:val>
                                        </p:tav>
                                      </p:tavLst>
                                    </p:anim>
                                    <p:animEffect transition="in" filter="wipe(up)">
                                      <p:cBhvr>
                                        <p:cTn id="12" dur="500"/>
                                        <p:tgtEl>
                                          <p:spTgt spid="37"/>
                                        </p:tgtEl>
                                      </p:cBhvr>
                                    </p:animEffect>
                                  </p:childTnLst>
                                </p:cTn>
                              </p:par>
                              <p:par>
                                <p:cTn id="13" presetID="12" presetClass="entr" presetSubtype="4"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p:tgtEl>
                                          <p:spTgt spid="38"/>
                                        </p:tgtEl>
                                        <p:attrNameLst>
                                          <p:attrName>ppt_y</p:attrName>
                                        </p:attrNameLst>
                                      </p:cBhvr>
                                      <p:tavLst>
                                        <p:tav tm="0">
                                          <p:val>
                                            <p:strVal val="#ppt_y+#ppt_h*1.125000"/>
                                          </p:val>
                                        </p:tav>
                                        <p:tav tm="100000">
                                          <p:val>
                                            <p:strVal val="#ppt_y"/>
                                          </p:val>
                                        </p:tav>
                                      </p:tavLst>
                                    </p:anim>
                                    <p:animEffect transition="in" filter="wipe(up)">
                                      <p:cBhvr>
                                        <p:cTn id="16" dur="500"/>
                                        <p:tgtEl>
                                          <p:spTgt spid="38"/>
                                        </p:tgtEl>
                                      </p:cBhvr>
                                    </p:animEffect>
                                  </p:childTnLst>
                                </p:cTn>
                              </p:par>
                              <p:par>
                                <p:cTn id="17" presetID="1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p:tgtEl>
                                          <p:spTgt spid="39"/>
                                        </p:tgtEl>
                                        <p:attrNameLst>
                                          <p:attrName>ppt_y</p:attrName>
                                        </p:attrNameLst>
                                      </p:cBhvr>
                                      <p:tavLst>
                                        <p:tav tm="0">
                                          <p:val>
                                            <p:strVal val="#ppt_y+#ppt_h*1.125000"/>
                                          </p:val>
                                        </p:tav>
                                        <p:tav tm="100000">
                                          <p:val>
                                            <p:strVal val="#ppt_y"/>
                                          </p:val>
                                        </p:tav>
                                      </p:tavLst>
                                    </p:anim>
                                    <p:animEffect transition="in" filter="wipe(up)">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Årshjul Inkluderingsmätning">
    <p:spTree>
      <p:nvGrpSpPr>
        <p:cNvPr id="1" name=""/>
        <p:cNvGrpSpPr/>
        <p:nvPr/>
      </p:nvGrpSpPr>
      <p:grpSpPr>
        <a:xfrm>
          <a:off x="0" y="0"/>
          <a:ext cx="0" cy="0"/>
          <a:chOff x="0" y="0"/>
          <a:chExt cx="0" cy="0"/>
        </a:xfrm>
      </p:grpSpPr>
      <p:sp>
        <p:nvSpPr>
          <p:cNvPr id="27" name="Pil: cirkelformad 8">
            <a:extLst>
              <a:ext uri="{FF2B5EF4-FFF2-40B4-BE49-F238E27FC236}">
                <a16:creationId xmlns:a16="http://schemas.microsoft.com/office/drawing/2014/main" id="{BC2FB206-E0B6-0871-AB1C-6EB65C77E7F8}"/>
              </a:ext>
            </a:extLst>
          </p:cNvPr>
          <p:cNvSpPr/>
          <p:nvPr/>
        </p:nvSpPr>
        <p:spPr>
          <a:xfrm rot="1245520">
            <a:off x="3739301" y="1165973"/>
            <a:ext cx="4991666" cy="4991667"/>
          </a:xfrm>
          <a:prstGeom prst="circularArrow">
            <a:avLst>
              <a:gd name="adj1" fmla="val 5274"/>
              <a:gd name="adj2" fmla="val 455051"/>
              <a:gd name="adj3" fmla="val 14309516"/>
              <a:gd name="adj4" fmla="val 15029388"/>
              <a:gd name="adj5" fmla="val 5477"/>
            </a:avLst>
          </a:prstGeom>
          <a:solidFill>
            <a:schemeClr val="bg1">
              <a:lumMod val="65000"/>
              <a:alpha val="30002"/>
            </a:schemeClr>
          </a:solidFill>
          <a:ln w="6350">
            <a:solidFill>
              <a:schemeClr val="accent4">
                <a:alpha val="0"/>
              </a:schemeClr>
            </a:solidFill>
            <a:extLst>
              <a:ext uri="{C807C97D-BFC1-408E-A445-0C87EB9F89A2}">
                <ask:lineSketchStyleProps xmlns:ask="http://schemas.microsoft.com/office/drawing/2018/sketchyshapes" sd="1219033472">
                  <a:custGeom>
                    <a:avLst/>
                    <a:gdLst>
                      <a:gd name="connsiteX0" fmla="*/ 1845122 w 4991666"/>
                      <a:gd name="connsiteY0" fmla="*/ 233485 h 4991667"/>
                      <a:gd name="connsiteX1" fmla="*/ 4710657 w 4991666"/>
                      <a:gd name="connsiteY1" fmla="*/ 1698212 h 4991667"/>
                      <a:gd name="connsiteX2" fmla="*/ 3436933 w 4991666"/>
                      <a:gd name="connsiteY2" fmla="*/ 4653605 h 4991667"/>
                      <a:gd name="connsiteX3" fmla="*/ 404398 w 4991666"/>
                      <a:gd name="connsiteY3" fmla="*/ 3576364 h 4991667"/>
                      <a:gd name="connsiteX4" fmla="*/ 1280521 w 4991666"/>
                      <a:gd name="connsiteY4" fmla="*/ 479733 h 4991667"/>
                      <a:gd name="connsiteX5" fmla="*/ 1223477 w 4991666"/>
                      <a:gd name="connsiteY5" fmla="*/ 351151 h 4991667"/>
                      <a:gd name="connsiteX6" fmla="*/ 1594583 w 4991666"/>
                      <a:gd name="connsiteY6" fmla="*/ 464335 h 4991667"/>
                      <a:gd name="connsiteX7" fmla="*/ 1445212 w 4991666"/>
                      <a:gd name="connsiteY7" fmla="*/ 850960 h 4991667"/>
                      <a:gd name="connsiteX8" fmla="*/ 1388225 w 4991666"/>
                      <a:gd name="connsiteY8" fmla="*/ 722506 h 4991667"/>
                      <a:gd name="connsiteX9" fmla="*/ 649811 w 4991666"/>
                      <a:gd name="connsiteY9" fmla="*/ 3477509 h 4991667"/>
                      <a:gd name="connsiteX10" fmla="*/ 3346829 w 4991666"/>
                      <a:gd name="connsiteY10" fmla="*/ 4405621 h 4991667"/>
                      <a:gd name="connsiteX11" fmla="*/ 4460149 w 4991666"/>
                      <a:gd name="connsiteY11" fmla="*/ 1779632 h 4991667"/>
                      <a:gd name="connsiteX12" fmla="*/ 1917892 w 4991666"/>
                      <a:gd name="connsiteY12" fmla="*/ 486487 h 4991667"/>
                      <a:gd name="connsiteX13" fmla="*/ 1845122 w 4991666"/>
                      <a:gd name="connsiteY13" fmla="*/ 233485 h 49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1666" h="4991667" fill="none" extrusionOk="0">
                        <a:moveTo>
                          <a:pt x="1845122" y="233485"/>
                        </a:moveTo>
                        <a:cubicBezTo>
                          <a:pt x="2980399" y="-279627"/>
                          <a:pt x="4399703" y="509166"/>
                          <a:pt x="4710657" y="1698212"/>
                        </a:cubicBezTo>
                        <a:cubicBezTo>
                          <a:pt x="5428647" y="2913437"/>
                          <a:pt x="4375763" y="4165949"/>
                          <a:pt x="3436933" y="4653605"/>
                        </a:cubicBezTo>
                        <a:cubicBezTo>
                          <a:pt x="2374405" y="5015538"/>
                          <a:pt x="774096" y="4780826"/>
                          <a:pt x="404398" y="3576364"/>
                        </a:cubicBezTo>
                        <a:cubicBezTo>
                          <a:pt x="132540" y="2411591"/>
                          <a:pt x="232031" y="1249756"/>
                          <a:pt x="1280521" y="479733"/>
                        </a:cubicBezTo>
                        <a:cubicBezTo>
                          <a:pt x="1263403" y="438964"/>
                          <a:pt x="1252669" y="403930"/>
                          <a:pt x="1223477" y="351151"/>
                        </a:cubicBezTo>
                        <a:cubicBezTo>
                          <a:pt x="1404187" y="403125"/>
                          <a:pt x="1520329" y="440670"/>
                          <a:pt x="1594583" y="464335"/>
                        </a:cubicBezTo>
                        <a:cubicBezTo>
                          <a:pt x="1559977" y="585105"/>
                          <a:pt x="1505129" y="750568"/>
                          <a:pt x="1445212" y="850960"/>
                        </a:cubicBezTo>
                        <a:cubicBezTo>
                          <a:pt x="1436758" y="819365"/>
                          <a:pt x="1411316" y="769637"/>
                          <a:pt x="1388225" y="722506"/>
                        </a:cubicBezTo>
                        <a:cubicBezTo>
                          <a:pt x="634404" y="1265361"/>
                          <a:pt x="236104" y="2591788"/>
                          <a:pt x="649811" y="3477509"/>
                        </a:cubicBezTo>
                        <a:cubicBezTo>
                          <a:pt x="1100263" y="4424903"/>
                          <a:pt x="2269071" y="4928097"/>
                          <a:pt x="3346829" y="4405621"/>
                        </a:cubicBezTo>
                        <a:cubicBezTo>
                          <a:pt x="4319496" y="4023995"/>
                          <a:pt x="4869544" y="2771902"/>
                          <a:pt x="4460149" y="1779632"/>
                        </a:cubicBezTo>
                        <a:cubicBezTo>
                          <a:pt x="4215498" y="869763"/>
                          <a:pt x="3020088" y="154987"/>
                          <a:pt x="1917892" y="486487"/>
                        </a:cubicBezTo>
                        <a:cubicBezTo>
                          <a:pt x="1893536" y="367775"/>
                          <a:pt x="1863709" y="323914"/>
                          <a:pt x="1845122" y="233485"/>
                        </a:cubicBezTo>
                        <a:close/>
                      </a:path>
                      <a:path w="4991666" h="4991667" stroke="0" extrusionOk="0">
                        <a:moveTo>
                          <a:pt x="1845122" y="233485"/>
                        </a:moveTo>
                        <a:cubicBezTo>
                          <a:pt x="2958623" y="-157683"/>
                          <a:pt x="4142921" y="586730"/>
                          <a:pt x="4710657" y="1698212"/>
                        </a:cubicBezTo>
                        <a:cubicBezTo>
                          <a:pt x="5165176" y="2872283"/>
                          <a:pt x="4373443" y="4164167"/>
                          <a:pt x="3436933" y="4653605"/>
                        </a:cubicBezTo>
                        <a:cubicBezTo>
                          <a:pt x="2109934" y="5335158"/>
                          <a:pt x="941731" y="4854688"/>
                          <a:pt x="404398" y="3576364"/>
                        </a:cubicBezTo>
                        <a:cubicBezTo>
                          <a:pt x="-288459" y="2406899"/>
                          <a:pt x="436810" y="1224376"/>
                          <a:pt x="1280521" y="479733"/>
                        </a:cubicBezTo>
                        <a:cubicBezTo>
                          <a:pt x="1258913" y="435677"/>
                          <a:pt x="1249519" y="403362"/>
                          <a:pt x="1223477" y="351151"/>
                        </a:cubicBezTo>
                        <a:cubicBezTo>
                          <a:pt x="1364886" y="411297"/>
                          <a:pt x="1428304" y="426720"/>
                          <a:pt x="1594583" y="464335"/>
                        </a:cubicBezTo>
                        <a:cubicBezTo>
                          <a:pt x="1541461" y="652315"/>
                          <a:pt x="1469044" y="735497"/>
                          <a:pt x="1445212" y="850960"/>
                        </a:cubicBezTo>
                        <a:cubicBezTo>
                          <a:pt x="1430200" y="822500"/>
                          <a:pt x="1402805" y="761821"/>
                          <a:pt x="1388225" y="722506"/>
                        </a:cubicBezTo>
                        <a:cubicBezTo>
                          <a:pt x="476530" y="1333898"/>
                          <a:pt x="145281" y="2623306"/>
                          <a:pt x="649811" y="3477509"/>
                        </a:cubicBezTo>
                        <a:cubicBezTo>
                          <a:pt x="1189558" y="4484310"/>
                          <a:pt x="2389665" y="4909093"/>
                          <a:pt x="3346829" y="4405621"/>
                        </a:cubicBezTo>
                        <a:cubicBezTo>
                          <a:pt x="4429131" y="3889354"/>
                          <a:pt x="4846142" y="2765580"/>
                          <a:pt x="4460149" y="1779632"/>
                        </a:cubicBezTo>
                        <a:cubicBezTo>
                          <a:pt x="3971009" y="766294"/>
                          <a:pt x="2927218" y="151006"/>
                          <a:pt x="1917892" y="486487"/>
                        </a:cubicBezTo>
                        <a:cubicBezTo>
                          <a:pt x="1892192" y="379688"/>
                          <a:pt x="1878593" y="324360"/>
                          <a:pt x="1845122" y="233485"/>
                        </a:cubicBezTo>
                        <a:close/>
                      </a:path>
                    </a:pathLst>
                  </a:custGeom>
                  <ask:type>
                    <ask:lineSketchNone/>
                  </ask:type>
                </ask:lineSketchStyleProps>
              </a:ext>
            </a:extLst>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a:latin typeface="+mj-lt"/>
            </a:endParaRPr>
          </a:p>
        </p:txBody>
      </p:sp>
      <p:sp>
        <p:nvSpPr>
          <p:cNvPr id="5" name="Platshållare för innehåll 4">
            <a:extLst>
              <a:ext uri="{FF2B5EF4-FFF2-40B4-BE49-F238E27FC236}">
                <a16:creationId xmlns:a16="http://schemas.microsoft.com/office/drawing/2014/main" id="{3A7207C2-6867-D740-9B00-FF6E319662F1}"/>
              </a:ext>
            </a:extLst>
          </p:cNvPr>
          <p:cNvSpPr txBox="1">
            <a:spLocks/>
          </p:cNvSpPr>
          <p:nvPr userDrawn="1"/>
        </p:nvSpPr>
        <p:spPr>
          <a:xfrm>
            <a:off x="838201" y="1348155"/>
            <a:ext cx="2447789" cy="655785"/>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latin typeface="+mj-lt"/>
              </a:rPr>
              <a:t>Alla behöver inte mäta allt HELA tiden. Mät istället NÄR det behövs och DÄR det behövs.</a:t>
            </a:r>
          </a:p>
        </p:txBody>
      </p:sp>
      <p:sp>
        <p:nvSpPr>
          <p:cNvPr id="24" name="Pil: höger 491">
            <a:extLst>
              <a:ext uri="{FF2B5EF4-FFF2-40B4-BE49-F238E27FC236}">
                <a16:creationId xmlns:a16="http://schemas.microsoft.com/office/drawing/2014/main" id="{18E13EFD-63B7-ADEB-1D7E-617F83A8CE14}"/>
              </a:ext>
            </a:extLst>
          </p:cNvPr>
          <p:cNvSpPr/>
          <p:nvPr/>
        </p:nvSpPr>
        <p:spPr>
          <a:xfrm rot="21540000">
            <a:off x="8733726" y="3202534"/>
            <a:ext cx="380291" cy="315822"/>
          </a:xfrm>
          <a:prstGeom prst="rightArrow">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mj-lt"/>
              <a:ea typeface="+mn-ea"/>
              <a:cs typeface="+mn-cs"/>
            </a:endParaRPr>
          </a:p>
        </p:txBody>
      </p:sp>
      <p:sp>
        <p:nvSpPr>
          <p:cNvPr id="107" name="Rektangel: rundade hörn 11">
            <a:extLst>
              <a:ext uri="{FF2B5EF4-FFF2-40B4-BE49-F238E27FC236}">
                <a16:creationId xmlns:a16="http://schemas.microsoft.com/office/drawing/2014/main" id="{373A3FF5-AAA1-F37C-1086-0C1D89E1D9DA}"/>
              </a:ext>
            </a:extLst>
          </p:cNvPr>
          <p:cNvSpPr/>
          <p:nvPr/>
        </p:nvSpPr>
        <p:spPr>
          <a:xfrm>
            <a:off x="7124131" y="2030821"/>
            <a:ext cx="2149063" cy="28154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Organisationsförändring</a:t>
            </a:r>
          </a:p>
        </p:txBody>
      </p:sp>
      <p:sp>
        <p:nvSpPr>
          <p:cNvPr id="173" name="Rubrik 1">
            <a:extLst>
              <a:ext uri="{FF2B5EF4-FFF2-40B4-BE49-F238E27FC236}">
                <a16:creationId xmlns:a16="http://schemas.microsoft.com/office/drawing/2014/main" id="{9C1FEBF5-F576-751E-DD2B-1BCFBE576687}"/>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rgbClr val="4A4A4A"/>
                </a:solidFill>
                <a:latin typeface="Poppins" pitchFamily="2" charset="77"/>
                <a:cs typeface="Poppins" pitchFamily="2" charset="77"/>
              </a:defRPr>
            </a:lvl1pPr>
          </a:lstStyle>
          <a:p>
            <a:r>
              <a:rPr lang="sv-SE"/>
              <a:t>Rubrik typsnitt Poppins </a:t>
            </a:r>
            <a:r>
              <a:rPr lang="sv-SE" err="1"/>
              <a:t>stl</a:t>
            </a:r>
            <a:r>
              <a:rPr lang="sv-SE"/>
              <a:t> 36</a:t>
            </a:r>
          </a:p>
        </p:txBody>
      </p:sp>
      <p:sp>
        <p:nvSpPr>
          <p:cNvPr id="176" name="Pratbubbla till höger 175">
            <a:hlinkClick r:id="" action="ppaction://noaction"/>
            <a:extLst>
              <a:ext uri="{FF2B5EF4-FFF2-40B4-BE49-F238E27FC236}">
                <a16:creationId xmlns:a16="http://schemas.microsoft.com/office/drawing/2014/main" id="{E1E49A3F-1B74-C69B-1EB1-749A7E44B56A}"/>
              </a:ext>
            </a:extLst>
          </p:cNvPr>
          <p:cNvSpPr/>
          <p:nvPr userDrawn="1"/>
        </p:nvSpPr>
        <p:spPr>
          <a:xfrm>
            <a:off x="623022"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Rekrytering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177" name="Pratbubbla till höger 176">
            <a:hlinkClick r:id="" action="ppaction://noaction"/>
            <a:extLst>
              <a:ext uri="{FF2B5EF4-FFF2-40B4-BE49-F238E27FC236}">
                <a16:creationId xmlns:a16="http://schemas.microsoft.com/office/drawing/2014/main" id="{1A5ECEDD-65FF-5E86-0B02-948CAE3E04B5}"/>
              </a:ext>
            </a:extLst>
          </p:cNvPr>
          <p:cNvSpPr/>
          <p:nvPr userDrawn="1"/>
        </p:nvSpPr>
        <p:spPr>
          <a:xfrm>
            <a:off x="2358689"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err="1">
                <a:ln>
                  <a:noFill/>
                </a:ln>
                <a:solidFill>
                  <a:schemeClr val="bg1">
                    <a:lumMod val="85000"/>
                  </a:schemeClr>
                </a:solidFill>
                <a:effectLst/>
                <a:uLnTx/>
                <a:uFillTx/>
                <a:latin typeface="+mn-lt"/>
                <a:ea typeface="+mn-ea"/>
                <a:cs typeface="+mn-cs"/>
              </a:rPr>
              <a:t>Onboarding</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179" name="Pratbubbla till höger 178">
            <a:hlinkClick r:id="" action="ppaction://noaction"/>
            <a:extLst>
              <a:ext uri="{FF2B5EF4-FFF2-40B4-BE49-F238E27FC236}">
                <a16:creationId xmlns:a16="http://schemas.microsoft.com/office/drawing/2014/main" id="{C006C934-61E4-614F-8702-EAAE2DB3E0D1}"/>
              </a:ext>
            </a:extLst>
          </p:cNvPr>
          <p:cNvSpPr/>
          <p:nvPr userDrawn="1"/>
        </p:nvSpPr>
        <p:spPr>
          <a:xfrm>
            <a:off x="10461897" y="3062004"/>
            <a:ext cx="1592006" cy="916150"/>
          </a:xfrm>
          <a:prstGeom prst="rightArrowCallout">
            <a:avLst>
              <a:gd name="adj1" fmla="val 0"/>
              <a:gd name="adj2" fmla="val 33318"/>
              <a:gd name="adj3" fmla="val 0"/>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Alumni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185" name="Ellips 184">
            <a:extLst>
              <a:ext uri="{FF2B5EF4-FFF2-40B4-BE49-F238E27FC236}">
                <a16:creationId xmlns:a16="http://schemas.microsoft.com/office/drawing/2014/main" id="{631B997E-928E-8CB2-D863-C22BF1A73C93}"/>
              </a:ext>
            </a:extLst>
          </p:cNvPr>
          <p:cNvSpPr/>
          <p:nvPr userDrawn="1"/>
        </p:nvSpPr>
        <p:spPr>
          <a:xfrm>
            <a:off x="4808605" y="2163557"/>
            <a:ext cx="2853059" cy="2853059"/>
          </a:xfrm>
          <a:prstGeom prst="ellipse">
            <a:avLst/>
          </a:prstGeom>
          <a:solidFill>
            <a:schemeClr val="bg1"/>
          </a:solidFill>
          <a:ln w="38100">
            <a:noFill/>
          </a:ln>
          <a:effectLst>
            <a:outerShdw blurRad="244774" sx="120000" sy="120000" algn="ctr" rotWithShape="0">
              <a:prstClr val="black">
                <a:alpha val="3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sv-SE" sz="1200" b="1" i="0" u="none" strike="noStrike" cap="none" spc="0" normalizeH="0" baseline="0">
                <a:ln>
                  <a:noFill/>
                </a:ln>
                <a:solidFill>
                  <a:schemeClr val="tx1">
                    <a:lumMod val="50000"/>
                    <a:lumOff val="50000"/>
                  </a:schemeClr>
                </a:solidFill>
                <a:effectLst/>
                <a:uLnTx/>
                <a:uFillTx/>
              </a:rPr>
              <a:t>ÅRSHJUL</a:t>
            </a:r>
          </a:p>
        </p:txBody>
      </p:sp>
      <p:sp>
        <p:nvSpPr>
          <p:cNvPr id="114" name="Rektangel: rundade hörn 12">
            <a:extLst>
              <a:ext uri="{FF2B5EF4-FFF2-40B4-BE49-F238E27FC236}">
                <a16:creationId xmlns:a16="http://schemas.microsoft.com/office/drawing/2014/main" id="{D6E3BD1E-9B2A-D898-4779-3E475BE23BD9}"/>
              </a:ext>
            </a:extLst>
          </p:cNvPr>
          <p:cNvSpPr/>
          <p:nvPr/>
        </p:nvSpPr>
        <p:spPr>
          <a:xfrm>
            <a:off x="3396057" y="4686162"/>
            <a:ext cx="1893400" cy="300898"/>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Incident / utmaning</a:t>
            </a:r>
          </a:p>
        </p:txBody>
      </p:sp>
      <p:sp>
        <p:nvSpPr>
          <p:cNvPr id="203" name="Rektangel 202">
            <a:hlinkClick r:id="" action="ppaction://noaction"/>
            <a:extLst>
              <a:ext uri="{FF2B5EF4-FFF2-40B4-BE49-F238E27FC236}">
                <a16:creationId xmlns:a16="http://schemas.microsoft.com/office/drawing/2014/main" id="{DE10E872-823F-CE82-129C-836F23E6F110}"/>
              </a:ext>
            </a:extLst>
          </p:cNvPr>
          <p:cNvSpPr/>
          <p:nvPr userDrawn="1"/>
        </p:nvSpPr>
        <p:spPr>
          <a:xfrm>
            <a:off x="3652231" y="1942919"/>
            <a:ext cx="1871275" cy="391216"/>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204" name="Rektangel 203">
            <a:extLst>
              <a:ext uri="{FF2B5EF4-FFF2-40B4-BE49-F238E27FC236}">
                <a16:creationId xmlns:a16="http://schemas.microsoft.com/office/drawing/2014/main" id="{780FFD48-1020-0EFA-3C04-0691E8BA2C5A}"/>
              </a:ext>
            </a:extLst>
          </p:cNvPr>
          <p:cNvSpPr/>
          <p:nvPr userDrawn="1"/>
        </p:nvSpPr>
        <p:spPr>
          <a:xfrm>
            <a:off x="7623077" y="2422824"/>
            <a:ext cx="1792993" cy="35179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178" name="Pratbubbla till höger 177">
            <a:hlinkClick r:id="" action="ppaction://noaction"/>
            <a:extLst>
              <a:ext uri="{FF2B5EF4-FFF2-40B4-BE49-F238E27FC236}">
                <a16:creationId xmlns:a16="http://schemas.microsoft.com/office/drawing/2014/main" id="{42CA2065-EB3F-8EAB-545E-A572AB36A0BD}"/>
              </a:ext>
            </a:extLst>
          </p:cNvPr>
          <p:cNvSpPr/>
          <p:nvPr userDrawn="1"/>
        </p:nvSpPr>
        <p:spPr>
          <a:xfrm>
            <a:off x="8726230"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Exit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206" name="Rektangel 205">
            <a:hlinkClick r:id="" action="ppaction://noaction"/>
            <a:extLst>
              <a:ext uri="{FF2B5EF4-FFF2-40B4-BE49-F238E27FC236}">
                <a16:creationId xmlns:a16="http://schemas.microsoft.com/office/drawing/2014/main" id="{FBF01695-9C52-FCC6-C6D1-437C83092146}"/>
              </a:ext>
            </a:extLst>
          </p:cNvPr>
          <p:cNvSpPr/>
          <p:nvPr userDrawn="1"/>
        </p:nvSpPr>
        <p:spPr>
          <a:xfrm>
            <a:off x="7059035" y="5180124"/>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p>
        </p:txBody>
      </p:sp>
      <p:sp>
        <p:nvSpPr>
          <p:cNvPr id="207" name="Rektangel 206">
            <a:extLst>
              <a:ext uri="{FF2B5EF4-FFF2-40B4-BE49-F238E27FC236}">
                <a16:creationId xmlns:a16="http://schemas.microsoft.com/office/drawing/2014/main" id="{F6A22073-3394-EDC0-42F5-AB42DDB1B815}"/>
              </a:ext>
            </a:extLst>
          </p:cNvPr>
          <p:cNvSpPr/>
          <p:nvPr userDrawn="1"/>
        </p:nvSpPr>
        <p:spPr>
          <a:xfrm>
            <a:off x="3221438" y="4231473"/>
            <a:ext cx="1792993" cy="34815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209" name="Rektangel 208">
            <a:hlinkClick r:id="" action="ppaction://noaction"/>
            <a:extLst>
              <a:ext uri="{FF2B5EF4-FFF2-40B4-BE49-F238E27FC236}">
                <a16:creationId xmlns:a16="http://schemas.microsoft.com/office/drawing/2014/main" id="{C17BF92B-623F-5CD2-D65C-F765837B8131}"/>
              </a:ext>
            </a:extLst>
          </p:cNvPr>
          <p:cNvSpPr/>
          <p:nvPr userDrawn="1"/>
        </p:nvSpPr>
        <p:spPr>
          <a:xfrm>
            <a:off x="3712966" y="5237254"/>
            <a:ext cx="2544376" cy="357301"/>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MEDARBETARUNDERSÖKNING</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210" name="Platshållare för innehåll 4">
            <a:extLst>
              <a:ext uri="{FF2B5EF4-FFF2-40B4-BE49-F238E27FC236}">
                <a16:creationId xmlns:a16="http://schemas.microsoft.com/office/drawing/2014/main" id="{43861BF8-BD7C-96D0-893A-77D18D1139BA}"/>
              </a:ext>
            </a:extLst>
          </p:cNvPr>
          <p:cNvSpPr txBox="1">
            <a:spLocks/>
          </p:cNvSpPr>
          <p:nvPr userDrawn="1"/>
        </p:nvSpPr>
        <p:spPr>
          <a:xfrm>
            <a:off x="629482" y="4407867"/>
            <a:ext cx="2680200" cy="1923361"/>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sv-SE" sz="1000">
                <a:solidFill>
                  <a:schemeClr val="bg1">
                    <a:lumMod val="85000"/>
                  </a:schemeClr>
                </a:solidFill>
                <a:latin typeface="+mj-lt"/>
              </a:rPr>
              <a:t>INSIGHT MEDARBETARUNDERSÖKNING</a:t>
            </a:r>
          </a:p>
          <a:p>
            <a:pPr marL="171450" indent="-171450">
              <a:buFont typeface="Arial" panose="020B0604020202020204" pitchFamily="34" charset="0"/>
              <a:buChar char="•"/>
            </a:pPr>
            <a:r>
              <a:rPr lang="sv-SE" sz="1000">
                <a:solidFill>
                  <a:schemeClr val="bg1">
                    <a:lumMod val="85000"/>
                  </a:schemeClr>
                </a:solidFill>
                <a:latin typeface="+mj-lt"/>
              </a:rPr>
              <a:t>INSIGHT PULS</a:t>
            </a:r>
          </a:p>
          <a:p>
            <a:pPr marL="171450" indent="-171450">
              <a:buFont typeface="Arial" panose="020B0604020202020204" pitchFamily="34" charset="0"/>
              <a:buChar char="•"/>
            </a:pPr>
            <a:r>
              <a:rPr lang="sv-SE" sz="1000">
                <a:solidFill>
                  <a:schemeClr val="bg1">
                    <a:lumMod val="85000"/>
                  </a:schemeClr>
                </a:solidFill>
                <a:latin typeface="+mj-lt"/>
              </a:rPr>
              <a:t>INSIGHT PROCESS</a:t>
            </a:r>
          </a:p>
          <a:p>
            <a:pPr marL="171450" indent="-171450">
              <a:buFont typeface="Arial" panose="020B0604020202020204" pitchFamily="34" charset="0"/>
              <a:buChar char="•"/>
            </a:pPr>
            <a:r>
              <a:rPr lang="sv-SE" sz="1000">
                <a:solidFill>
                  <a:schemeClr val="tx1"/>
                </a:solidFill>
                <a:latin typeface="+mj-lt"/>
              </a:rPr>
              <a:t>INSIGHT PAKET</a:t>
            </a:r>
            <a:endParaRPr lang="sv-SE" sz="1000">
              <a:solidFill>
                <a:schemeClr val="bg1">
                  <a:lumMod val="85000"/>
                </a:schemeClr>
              </a:solidFill>
              <a:latin typeface="+mj-lt"/>
            </a:endParaRPr>
          </a:p>
          <a:p>
            <a:pPr marL="171450" indent="-171450">
              <a:buFont typeface="Arial" panose="020B0604020202020204" pitchFamily="34" charset="0"/>
              <a:buChar char="•"/>
            </a:pPr>
            <a:r>
              <a:rPr lang="sv-SE" sz="1000">
                <a:solidFill>
                  <a:schemeClr val="bg1">
                    <a:lumMod val="85000"/>
                  </a:schemeClr>
                </a:solidFill>
                <a:latin typeface="+mn-lt"/>
              </a:rPr>
              <a:t>Tillval - Stöd inför och i efterarbetet</a:t>
            </a:r>
          </a:p>
          <a:p>
            <a:pPr marL="171450" indent="-171450">
              <a:buFont typeface="Arial" panose="020B0604020202020204" pitchFamily="34" charset="0"/>
              <a:buChar char="•"/>
            </a:pPr>
            <a:r>
              <a:rPr lang="sv-SE" sz="1000">
                <a:solidFill>
                  <a:schemeClr val="bg1">
                    <a:lumMod val="85000"/>
                  </a:schemeClr>
                </a:solidFill>
                <a:latin typeface="+mn-lt"/>
              </a:rPr>
              <a:t>Tillval - </a:t>
            </a:r>
            <a:r>
              <a:rPr lang="sv-SE" sz="1000">
                <a:solidFill>
                  <a:schemeClr val="bg1">
                    <a:lumMod val="85000"/>
                  </a:schemeClr>
                </a:solidFill>
                <a:effectLst/>
                <a:latin typeface="+mn-lt"/>
              </a:rPr>
              <a:t>Action Manager &amp; Min åtgärdsplan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000">
                <a:solidFill>
                  <a:schemeClr val="bg1">
                    <a:lumMod val="85000"/>
                  </a:schemeClr>
                </a:solidFill>
                <a:latin typeface="+mn-lt"/>
              </a:rPr>
              <a:t>Tillval - SSO</a:t>
            </a:r>
          </a:p>
        </p:txBody>
      </p:sp>
      <p:sp>
        <p:nvSpPr>
          <p:cNvPr id="2" name="Rektangel 1">
            <a:extLst>
              <a:ext uri="{FF2B5EF4-FFF2-40B4-BE49-F238E27FC236}">
                <a16:creationId xmlns:a16="http://schemas.microsoft.com/office/drawing/2014/main" id="{54F6D344-0C12-F16C-8937-043AF6379884}"/>
              </a:ext>
            </a:extLst>
          </p:cNvPr>
          <p:cNvSpPr/>
          <p:nvPr userDrawn="1"/>
        </p:nvSpPr>
        <p:spPr>
          <a:xfrm>
            <a:off x="623022"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497F332D-7163-C251-3ADE-AB47AE76CA55}"/>
              </a:ext>
            </a:extLst>
          </p:cNvPr>
          <p:cNvSpPr/>
          <p:nvPr userDrawn="1"/>
        </p:nvSpPr>
        <p:spPr>
          <a:xfrm>
            <a:off x="2353323"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B6FA93B9-46DF-C1CA-509E-C0CF73A9A48F}"/>
              </a:ext>
            </a:extLst>
          </p:cNvPr>
          <p:cNvSpPr/>
          <p:nvPr userDrawn="1"/>
        </p:nvSpPr>
        <p:spPr>
          <a:xfrm>
            <a:off x="8725031"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C6670475-AEE5-7B5E-2FAD-AA900A5537C0}"/>
              </a:ext>
            </a:extLst>
          </p:cNvPr>
          <p:cNvSpPr/>
          <p:nvPr userDrawn="1"/>
        </p:nvSpPr>
        <p:spPr>
          <a:xfrm>
            <a:off x="10461682"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F4B09080-E954-4F3A-3A82-76D235EF9E8F}"/>
              </a:ext>
            </a:extLst>
          </p:cNvPr>
          <p:cNvSpPr/>
          <p:nvPr userDrawn="1"/>
        </p:nvSpPr>
        <p:spPr>
          <a:xfrm>
            <a:off x="650746" y="4442661"/>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2107DDA9-9F48-39A8-5351-120F91C69ACE}"/>
              </a:ext>
            </a:extLst>
          </p:cNvPr>
          <p:cNvSpPr/>
          <p:nvPr userDrawn="1"/>
        </p:nvSpPr>
        <p:spPr>
          <a:xfrm>
            <a:off x="3649757" y="1945292"/>
            <a:ext cx="45719" cy="3888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BFB39FE-7C58-049D-EE09-047D6E7C0C21}"/>
              </a:ext>
            </a:extLst>
          </p:cNvPr>
          <p:cNvSpPr/>
          <p:nvPr userDrawn="1"/>
        </p:nvSpPr>
        <p:spPr>
          <a:xfrm>
            <a:off x="650746" y="4697842"/>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46DC6C6A-F4B9-0B4C-2AFC-29D1C20C2C25}"/>
              </a:ext>
            </a:extLst>
          </p:cNvPr>
          <p:cNvSpPr/>
          <p:nvPr userDrawn="1"/>
        </p:nvSpPr>
        <p:spPr>
          <a:xfrm>
            <a:off x="650746" y="4967200"/>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37FE0CA3-F8CC-45C9-8AA6-6CEBF0CF4993}"/>
              </a:ext>
            </a:extLst>
          </p:cNvPr>
          <p:cNvSpPr/>
          <p:nvPr userDrawn="1"/>
        </p:nvSpPr>
        <p:spPr>
          <a:xfrm>
            <a:off x="650746" y="5236558"/>
            <a:ext cx="154171" cy="15417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9" name="Grupp 28">
            <a:extLst>
              <a:ext uri="{FF2B5EF4-FFF2-40B4-BE49-F238E27FC236}">
                <a16:creationId xmlns:a16="http://schemas.microsoft.com/office/drawing/2014/main" id="{F43D0857-FC34-8F01-45AB-5D1EACE9E115}"/>
              </a:ext>
            </a:extLst>
          </p:cNvPr>
          <p:cNvGrpSpPr/>
          <p:nvPr userDrawn="1"/>
        </p:nvGrpSpPr>
        <p:grpSpPr>
          <a:xfrm>
            <a:off x="6513459" y="1444044"/>
            <a:ext cx="2647127" cy="397187"/>
            <a:chOff x="6513459" y="1444044"/>
            <a:chExt cx="2647127" cy="397187"/>
          </a:xfrm>
        </p:grpSpPr>
        <p:sp>
          <p:nvSpPr>
            <p:cNvPr id="208" name="Rektangel 207">
              <a:hlinkClick r:id="" action="ppaction://noaction"/>
              <a:extLst>
                <a:ext uri="{FF2B5EF4-FFF2-40B4-BE49-F238E27FC236}">
                  <a16:creationId xmlns:a16="http://schemas.microsoft.com/office/drawing/2014/main" id="{A20600B3-FA33-7C38-36B8-8F51E6E728C1}"/>
                </a:ext>
              </a:extLst>
            </p:cNvPr>
            <p:cNvSpPr/>
            <p:nvPr userDrawn="1"/>
          </p:nvSpPr>
          <p:spPr>
            <a:xfrm>
              <a:off x="6517715" y="1444044"/>
              <a:ext cx="2642871" cy="397187"/>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5E4C72"/>
                  </a:solidFill>
                  <a:effectLst/>
                  <a:uLnTx/>
                  <a:uFillTx/>
                  <a:latin typeface="+mn-lt"/>
                  <a:ea typeface="+mn-ea"/>
                  <a:cs typeface="+mn-cs"/>
                </a:rPr>
                <a:t>Inkluderingsmätning – mitt liv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PAKET</a:t>
              </a:r>
            </a:p>
          </p:txBody>
        </p:sp>
        <p:sp>
          <p:nvSpPr>
            <p:cNvPr id="12" name="Rektangel 11">
              <a:extLst>
                <a:ext uri="{FF2B5EF4-FFF2-40B4-BE49-F238E27FC236}">
                  <a16:creationId xmlns:a16="http://schemas.microsoft.com/office/drawing/2014/main" id="{D2921364-2E04-6087-A591-ED3E8BD1B6F6}"/>
                </a:ext>
              </a:extLst>
            </p:cNvPr>
            <p:cNvSpPr/>
            <p:nvPr userDrawn="1"/>
          </p:nvSpPr>
          <p:spPr>
            <a:xfrm>
              <a:off x="6513459" y="1444044"/>
              <a:ext cx="45719" cy="39155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3" name="Rektangel 12">
            <a:extLst>
              <a:ext uri="{FF2B5EF4-FFF2-40B4-BE49-F238E27FC236}">
                <a16:creationId xmlns:a16="http://schemas.microsoft.com/office/drawing/2014/main" id="{2FA3F1C7-8F87-DBD3-F095-3C7273A07F93}"/>
              </a:ext>
            </a:extLst>
          </p:cNvPr>
          <p:cNvSpPr/>
          <p:nvPr userDrawn="1"/>
        </p:nvSpPr>
        <p:spPr>
          <a:xfrm>
            <a:off x="7058911" y="5182308"/>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9CB6CF0B-B396-7717-3AD5-FAA5B1CC5B83}"/>
              </a:ext>
            </a:extLst>
          </p:cNvPr>
          <p:cNvSpPr/>
          <p:nvPr userDrawn="1"/>
        </p:nvSpPr>
        <p:spPr>
          <a:xfrm>
            <a:off x="3215703" y="4231586"/>
            <a:ext cx="45719" cy="3480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A79D1470-23C6-9664-B8D7-0CD8C5D05EDE}"/>
              </a:ext>
            </a:extLst>
          </p:cNvPr>
          <p:cNvSpPr/>
          <p:nvPr userDrawn="1"/>
        </p:nvSpPr>
        <p:spPr>
          <a:xfrm>
            <a:off x="3713070" y="5238136"/>
            <a:ext cx="45719" cy="356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7EFF216E-743E-01EE-9FDE-D7F868B7D271}"/>
              </a:ext>
            </a:extLst>
          </p:cNvPr>
          <p:cNvSpPr/>
          <p:nvPr userDrawn="1"/>
        </p:nvSpPr>
        <p:spPr>
          <a:xfrm>
            <a:off x="7621231" y="2423414"/>
            <a:ext cx="45719" cy="3512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hlinkClick r:id="" action="ppaction://noaction"/>
            <a:extLst>
              <a:ext uri="{FF2B5EF4-FFF2-40B4-BE49-F238E27FC236}">
                <a16:creationId xmlns:a16="http://schemas.microsoft.com/office/drawing/2014/main" id="{08ABEBE2-D368-557E-DA33-7B05758E9BE1}"/>
              </a:ext>
            </a:extLst>
          </p:cNvPr>
          <p:cNvSpPr/>
          <p:nvPr userDrawn="1"/>
        </p:nvSpPr>
        <p:spPr>
          <a:xfrm>
            <a:off x="585002" y="4417806"/>
            <a:ext cx="2354861" cy="20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hlinkClick r:id="" action="ppaction://noaction"/>
            <a:extLst>
              <a:ext uri="{FF2B5EF4-FFF2-40B4-BE49-F238E27FC236}">
                <a16:creationId xmlns:a16="http://schemas.microsoft.com/office/drawing/2014/main" id="{F0AB7461-342A-3A5F-56B0-BB355C347C86}"/>
              </a:ext>
            </a:extLst>
          </p:cNvPr>
          <p:cNvSpPr/>
          <p:nvPr userDrawn="1"/>
        </p:nvSpPr>
        <p:spPr>
          <a:xfrm>
            <a:off x="585003" y="4686162"/>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noaction"/>
            <a:extLst>
              <a:ext uri="{FF2B5EF4-FFF2-40B4-BE49-F238E27FC236}">
                <a16:creationId xmlns:a16="http://schemas.microsoft.com/office/drawing/2014/main" id="{72D7F665-E8B0-95EF-E1B6-03C832DC9692}"/>
              </a:ext>
            </a:extLst>
          </p:cNvPr>
          <p:cNvSpPr/>
          <p:nvPr userDrawn="1"/>
        </p:nvSpPr>
        <p:spPr>
          <a:xfrm>
            <a:off x="585003" y="4954519"/>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hlinkClick r:id="" action="ppaction://noaction"/>
            <a:extLst>
              <a:ext uri="{FF2B5EF4-FFF2-40B4-BE49-F238E27FC236}">
                <a16:creationId xmlns:a16="http://schemas.microsoft.com/office/drawing/2014/main" id="{DC5334BC-C64F-1D44-5553-40F927BB1D30}"/>
              </a:ext>
            </a:extLst>
          </p:cNvPr>
          <p:cNvSpPr/>
          <p:nvPr userDrawn="1"/>
        </p:nvSpPr>
        <p:spPr>
          <a:xfrm>
            <a:off x="623021" y="5472735"/>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hlinkClick r:id="" action="ppaction://noaction"/>
            <a:extLst>
              <a:ext uri="{FF2B5EF4-FFF2-40B4-BE49-F238E27FC236}">
                <a16:creationId xmlns:a16="http://schemas.microsoft.com/office/drawing/2014/main" id="{12524CE3-2F0E-A665-F69D-FC40D929D7DF}"/>
              </a:ext>
            </a:extLst>
          </p:cNvPr>
          <p:cNvSpPr/>
          <p:nvPr userDrawn="1"/>
        </p:nvSpPr>
        <p:spPr>
          <a:xfrm>
            <a:off x="623021" y="5739711"/>
            <a:ext cx="2528333"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hlinkClick r:id="" action="ppaction://noaction"/>
            <a:extLst>
              <a:ext uri="{FF2B5EF4-FFF2-40B4-BE49-F238E27FC236}">
                <a16:creationId xmlns:a16="http://schemas.microsoft.com/office/drawing/2014/main" id="{02644FDE-62BE-2880-912E-C7D056512527}"/>
              </a:ext>
            </a:extLst>
          </p:cNvPr>
          <p:cNvSpPr/>
          <p:nvPr userDrawn="1"/>
        </p:nvSpPr>
        <p:spPr>
          <a:xfrm>
            <a:off x="623022" y="6008066"/>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hlinkClick r:id="" action="ppaction://noaction"/>
            <a:extLst>
              <a:ext uri="{FF2B5EF4-FFF2-40B4-BE49-F238E27FC236}">
                <a16:creationId xmlns:a16="http://schemas.microsoft.com/office/drawing/2014/main" id="{305ADC3D-0044-CC62-3A59-0CBDDD4CEE27}"/>
              </a:ext>
            </a:extLst>
          </p:cNvPr>
          <p:cNvSpPr/>
          <p:nvPr userDrawn="1"/>
        </p:nvSpPr>
        <p:spPr>
          <a:xfrm>
            <a:off x="7396581" y="469117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Lönesamtal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25" name="Rektangel 24">
            <a:extLst>
              <a:ext uri="{FF2B5EF4-FFF2-40B4-BE49-F238E27FC236}">
                <a16:creationId xmlns:a16="http://schemas.microsoft.com/office/drawing/2014/main" id="{81076DDD-1378-F4F6-89F6-5D1FACC0934F}"/>
              </a:ext>
            </a:extLst>
          </p:cNvPr>
          <p:cNvSpPr/>
          <p:nvPr userDrawn="1"/>
        </p:nvSpPr>
        <p:spPr>
          <a:xfrm>
            <a:off x="7396457" y="4693360"/>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hlinkClick r:id="" action="ppaction://noaction"/>
            <a:extLst>
              <a:ext uri="{FF2B5EF4-FFF2-40B4-BE49-F238E27FC236}">
                <a16:creationId xmlns:a16="http://schemas.microsoft.com/office/drawing/2014/main" id="{36526BE2-1213-88F7-A255-EC3591F2EC28}"/>
              </a:ext>
            </a:extLst>
          </p:cNvPr>
          <p:cNvSpPr/>
          <p:nvPr userDrawn="1"/>
        </p:nvSpPr>
        <p:spPr>
          <a:xfrm>
            <a:off x="6500085" y="5666930"/>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Stress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28" name="Rektangel 27">
            <a:extLst>
              <a:ext uri="{FF2B5EF4-FFF2-40B4-BE49-F238E27FC236}">
                <a16:creationId xmlns:a16="http://schemas.microsoft.com/office/drawing/2014/main" id="{EB17C114-1FD6-A8BC-5BCB-2F7DEFF0C42A}"/>
              </a:ext>
            </a:extLst>
          </p:cNvPr>
          <p:cNvSpPr/>
          <p:nvPr userDrawn="1"/>
        </p:nvSpPr>
        <p:spPr>
          <a:xfrm>
            <a:off x="6499961" y="5669114"/>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hlinkClick r:id="" action="ppaction://noaction"/>
            <a:extLst>
              <a:ext uri="{FF2B5EF4-FFF2-40B4-BE49-F238E27FC236}">
                <a16:creationId xmlns:a16="http://schemas.microsoft.com/office/drawing/2014/main" id="{D5491173-2963-22B7-9499-BE1A4E38C31A}"/>
              </a:ext>
            </a:extLst>
          </p:cNvPr>
          <p:cNvSpPr/>
          <p:nvPr userDrawn="1"/>
        </p:nvSpPr>
        <p:spPr>
          <a:xfrm>
            <a:off x="7770424" y="4201139"/>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Kompetensutveckling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1" name="Rektangel 30">
            <a:extLst>
              <a:ext uri="{FF2B5EF4-FFF2-40B4-BE49-F238E27FC236}">
                <a16:creationId xmlns:a16="http://schemas.microsoft.com/office/drawing/2014/main" id="{EFFB58C9-3B1C-BB48-4294-072F9A08AC89}"/>
              </a:ext>
            </a:extLst>
          </p:cNvPr>
          <p:cNvSpPr/>
          <p:nvPr userDrawn="1"/>
        </p:nvSpPr>
        <p:spPr>
          <a:xfrm>
            <a:off x="7770300" y="4203323"/>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hlinkClick r:id="" action="ppaction://noaction"/>
            <a:extLst>
              <a:ext uri="{FF2B5EF4-FFF2-40B4-BE49-F238E27FC236}">
                <a16:creationId xmlns:a16="http://schemas.microsoft.com/office/drawing/2014/main" id="{6901AAD4-3E85-BF90-B8D2-045526608CD7}"/>
              </a:ext>
            </a:extLst>
          </p:cNvPr>
          <p:cNvSpPr/>
          <p:nvPr userDrawn="1"/>
        </p:nvSpPr>
        <p:spPr>
          <a:xfrm>
            <a:off x="3258794" y="2452248"/>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Engagemang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3" name="Rektangel 32">
            <a:extLst>
              <a:ext uri="{FF2B5EF4-FFF2-40B4-BE49-F238E27FC236}">
                <a16:creationId xmlns:a16="http://schemas.microsoft.com/office/drawing/2014/main" id="{B4FC1C71-B1CF-1A91-4540-01AD07AEBC61}"/>
              </a:ext>
            </a:extLst>
          </p:cNvPr>
          <p:cNvSpPr/>
          <p:nvPr userDrawn="1"/>
        </p:nvSpPr>
        <p:spPr>
          <a:xfrm>
            <a:off x="3258670" y="2454432"/>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hlinkClick r:id="" action="ppaction://noaction"/>
            <a:extLst>
              <a:ext uri="{FF2B5EF4-FFF2-40B4-BE49-F238E27FC236}">
                <a16:creationId xmlns:a16="http://schemas.microsoft.com/office/drawing/2014/main" id="{06007F4F-252B-3E5F-C949-DB00D47A8A6E}"/>
              </a:ext>
            </a:extLst>
          </p:cNvPr>
          <p:cNvSpPr/>
          <p:nvPr userDrawn="1"/>
        </p:nvSpPr>
        <p:spPr>
          <a:xfrm>
            <a:off x="3924562" y="144542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Utvecklingssamtal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5" name="Rektangel 34">
            <a:extLst>
              <a:ext uri="{FF2B5EF4-FFF2-40B4-BE49-F238E27FC236}">
                <a16:creationId xmlns:a16="http://schemas.microsoft.com/office/drawing/2014/main" id="{69E2F8A4-78FD-FC58-5FB5-B508011C7EC9}"/>
              </a:ext>
            </a:extLst>
          </p:cNvPr>
          <p:cNvSpPr/>
          <p:nvPr userDrawn="1"/>
        </p:nvSpPr>
        <p:spPr>
          <a:xfrm>
            <a:off x="3924438" y="1447610"/>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444365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Årshjul Ledarskap 360">
    <p:spTree>
      <p:nvGrpSpPr>
        <p:cNvPr id="1" name=""/>
        <p:cNvGrpSpPr/>
        <p:nvPr/>
      </p:nvGrpSpPr>
      <p:grpSpPr>
        <a:xfrm>
          <a:off x="0" y="0"/>
          <a:ext cx="0" cy="0"/>
          <a:chOff x="0" y="0"/>
          <a:chExt cx="0" cy="0"/>
        </a:xfrm>
      </p:grpSpPr>
      <p:sp>
        <p:nvSpPr>
          <p:cNvPr id="27" name="Pil: cirkelformad 8">
            <a:extLst>
              <a:ext uri="{FF2B5EF4-FFF2-40B4-BE49-F238E27FC236}">
                <a16:creationId xmlns:a16="http://schemas.microsoft.com/office/drawing/2014/main" id="{BC2FB206-E0B6-0871-AB1C-6EB65C77E7F8}"/>
              </a:ext>
            </a:extLst>
          </p:cNvPr>
          <p:cNvSpPr/>
          <p:nvPr/>
        </p:nvSpPr>
        <p:spPr>
          <a:xfrm rot="1245520">
            <a:off x="3739301" y="1165973"/>
            <a:ext cx="4991666" cy="4991667"/>
          </a:xfrm>
          <a:prstGeom prst="circularArrow">
            <a:avLst>
              <a:gd name="adj1" fmla="val 5274"/>
              <a:gd name="adj2" fmla="val 455051"/>
              <a:gd name="adj3" fmla="val 14309516"/>
              <a:gd name="adj4" fmla="val 15029388"/>
              <a:gd name="adj5" fmla="val 5477"/>
            </a:avLst>
          </a:prstGeom>
          <a:solidFill>
            <a:schemeClr val="bg1">
              <a:lumMod val="65000"/>
              <a:alpha val="30002"/>
            </a:schemeClr>
          </a:solidFill>
          <a:ln w="6350">
            <a:solidFill>
              <a:schemeClr val="accent4">
                <a:alpha val="0"/>
              </a:schemeClr>
            </a:solidFill>
            <a:extLst>
              <a:ext uri="{C807C97D-BFC1-408E-A445-0C87EB9F89A2}">
                <ask:lineSketchStyleProps xmlns:ask="http://schemas.microsoft.com/office/drawing/2018/sketchyshapes" sd="1219033472">
                  <a:custGeom>
                    <a:avLst/>
                    <a:gdLst>
                      <a:gd name="connsiteX0" fmla="*/ 1845122 w 4991666"/>
                      <a:gd name="connsiteY0" fmla="*/ 233485 h 4991667"/>
                      <a:gd name="connsiteX1" fmla="*/ 4710657 w 4991666"/>
                      <a:gd name="connsiteY1" fmla="*/ 1698212 h 4991667"/>
                      <a:gd name="connsiteX2" fmla="*/ 3436933 w 4991666"/>
                      <a:gd name="connsiteY2" fmla="*/ 4653605 h 4991667"/>
                      <a:gd name="connsiteX3" fmla="*/ 404398 w 4991666"/>
                      <a:gd name="connsiteY3" fmla="*/ 3576364 h 4991667"/>
                      <a:gd name="connsiteX4" fmla="*/ 1280521 w 4991666"/>
                      <a:gd name="connsiteY4" fmla="*/ 479733 h 4991667"/>
                      <a:gd name="connsiteX5" fmla="*/ 1223477 w 4991666"/>
                      <a:gd name="connsiteY5" fmla="*/ 351151 h 4991667"/>
                      <a:gd name="connsiteX6" fmla="*/ 1594583 w 4991666"/>
                      <a:gd name="connsiteY6" fmla="*/ 464335 h 4991667"/>
                      <a:gd name="connsiteX7" fmla="*/ 1445212 w 4991666"/>
                      <a:gd name="connsiteY7" fmla="*/ 850960 h 4991667"/>
                      <a:gd name="connsiteX8" fmla="*/ 1388225 w 4991666"/>
                      <a:gd name="connsiteY8" fmla="*/ 722506 h 4991667"/>
                      <a:gd name="connsiteX9" fmla="*/ 649811 w 4991666"/>
                      <a:gd name="connsiteY9" fmla="*/ 3477509 h 4991667"/>
                      <a:gd name="connsiteX10" fmla="*/ 3346829 w 4991666"/>
                      <a:gd name="connsiteY10" fmla="*/ 4405621 h 4991667"/>
                      <a:gd name="connsiteX11" fmla="*/ 4460149 w 4991666"/>
                      <a:gd name="connsiteY11" fmla="*/ 1779632 h 4991667"/>
                      <a:gd name="connsiteX12" fmla="*/ 1917892 w 4991666"/>
                      <a:gd name="connsiteY12" fmla="*/ 486487 h 4991667"/>
                      <a:gd name="connsiteX13" fmla="*/ 1845122 w 4991666"/>
                      <a:gd name="connsiteY13" fmla="*/ 233485 h 49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1666" h="4991667" fill="none" extrusionOk="0">
                        <a:moveTo>
                          <a:pt x="1845122" y="233485"/>
                        </a:moveTo>
                        <a:cubicBezTo>
                          <a:pt x="2980399" y="-279627"/>
                          <a:pt x="4399703" y="509166"/>
                          <a:pt x="4710657" y="1698212"/>
                        </a:cubicBezTo>
                        <a:cubicBezTo>
                          <a:pt x="5428647" y="2913437"/>
                          <a:pt x="4375763" y="4165949"/>
                          <a:pt x="3436933" y="4653605"/>
                        </a:cubicBezTo>
                        <a:cubicBezTo>
                          <a:pt x="2374405" y="5015538"/>
                          <a:pt x="774096" y="4780826"/>
                          <a:pt x="404398" y="3576364"/>
                        </a:cubicBezTo>
                        <a:cubicBezTo>
                          <a:pt x="132540" y="2411591"/>
                          <a:pt x="232031" y="1249756"/>
                          <a:pt x="1280521" y="479733"/>
                        </a:cubicBezTo>
                        <a:cubicBezTo>
                          <a:pt x="1263403" y="438964"/>
                          <a:pt x="1252669" y="403930"/>
                          <a:pt x="1223477" y="351151"/>
                        </a:cubicBezTo>
                        <a:cubicBezTo>
                          <a:pt x="1404187" y="403125"/>
                          <a:pt x="1520329" y="440670"/>
                          <a:pt x="1594583" y="464335"/>
                        </a:cubicBezTo>
                        <a:cubicBezTo>
                          <a:pt x="1559977" y="585105"/>
                          <a:pt x="1505129" y="750568"/>
                          <a:pt x="1445212" y="850960"/>
                        </a:cubicBezTo>
                        <a:cubicBezTo>
                          <a:pt x="1436758" y="819365"/>
                          <a:pt x="1411316" y="769637"/>
                          <a:pt x="1388225" y="722506"/>
                        </a:cubicBezTo>
                        <a:cubicBezTo>
                          <a:pt x="634404" y="1265361"/>
                          <a:pt x="236104" y="2591788"/>
                          <a:pt x="649811" y="3477509"/>
                        </a:cubicBezTo>
                        <a:cubicBezTo>
                          <a:pt x="1100263" y="4424903"/>
                          <a:pt x="2269071" y="4928097"/>
                          <a:pt x="3346829" y="4405621"/>
                        </a:cubicBezTo>
                        <a:cubicBezTo>
                          <a:pt x="4319496" y="4023995"/>
                          <a:pt x="4869544" y="2771902"/>
                          <a:pt x="4460149" y="1779632"/>
                        </a:cubicBezTo>
                        <a:cubicBezTo>
                          <a:pt x="4215498" y="869763"/>
                          <a:pt x="3020088" y="154987"/>
                          <a:pt x="1917892" y="486487"/>
                        </a:cubicBezTo>
                        <a:cubicBezTo>
                          <a:pt x="1893536" y="367775"/>
                          <a:pt x="1863709" y="323914"/>
                          <a:pt x="1845122" y="233485"/>
                        </a:cubicBezTo>
                        <a:close/>
                      </a:path>
                      <a:path w="4991666" h="4991667" stroke="0" extrusionOk="0">
                        <a:moveTo>
                          <a:pt x="1845122" y="233485"/>
                        </a:moveTo>
                        <a:cubicBezTo>
                          <a:pt x="2958623" y="-157683"/>
                          <a:pt x="4142921" y="586730"/>
                          <a:pt x="4710657" y="1698212"/>
                        </a:cubicBezTo>
                        <a:cubicBezTo>
                          <a:pt x="5165176" y="2872283"/>
                          <a:pt x="4373443" y="4164167"/>
                          <a:pt x="3436933" y="4653605"/>
                        </a:cubicBezTo>
                        <a:cubicBezTo>
                          <a:pt x="2109934" y="5335158"/>
                          <a:pt x="941731" y="4854688"/>
                          <a:pt x="404398" y="3576364"/>
                        </a:cubicBezTo>
                        <a:cubicBezTo>
                          <a:pt x="-288459" y="2406899"/>
                          <a:pt x="436810" y="1224376"/>
                          <a:pt x="1280521" y="479733"/>
                        </a:cubicBezTo>
                        <a:cubicBezTo>
                          <a:pt x="1258913" y="435677"/>
                          <a:pt x="1249519" y="403362"/>
                          <a:pt x="1223477" y="351151"/>
                        </a:cubicBezTo>
                        <a:cubicBezTo>
                          <a:pt x="1364886" y="411297"/>
                          <a:pt x="1428304" y="426720"/>
                          <a:pt x="1594583" y="464335"/>
                        </a:cubicBezTo>
                        <a:cubicBezTo>
                          <a:pt x="1541461" y="652315"/>
                          <a:pt x="1469044" y="735497"/>
                          <a:pt x="1445212" y="850960"/>
                        </a:cubicBezTo>
                        <a:cubicBezTo>
                          <a:pt x="1430200" y="822500"/>
                          <a:pt x="1402805" y="761821"/>
                          <a:pt x="1388225" y="722506"/>
                        </a:cubicBezTo>
                        <a:cubicBezTo>
                          <a:pt x="476530" y="1333898"/>
                          <a:pt x="145281" y="2623306"/>
                          <a:pt x="649811" y="3477509"/>
                        </a:cubicBezTo>
                        <a:cubicBezTo>
                          <a:pt x="1189558" y="4484310"/>
                          <a:pt x="2389665" y="4909093"/>
                          <a:pt x="3346829" y="4405621"/>
                        </a:cubicBezTo>
                        <a:cubicBezTo>
                          <a:pt x="4429131" y="3889354"/>
                          <a:pt x="4846142" y="2765580"/>
                          <a:pt x="4460149" y="1779632"/>
                        </a:cubicBezTo>
                        <a:cubicBezTo>
                          <a:pt x="3971009" y="766294"/>
                          <a:pt x="2927218" y="151006"/>
                          <a:pt x="1917892" y="486487"/>
                        </a:cubicBezTo>
                        <a:cubicBezTo>
                          <a:pt x="1892192" y="379688"/>
                          <a:pt x="1878593" y="324360"/>
                          <a:pt x="1845122" y="233485"/>
                        </a:cubicBezTo>
                        <a:close/>
                      </a:path>
                    </a:pathLst>
                  </a:custGeom>
                  <ask:type>
                    <ask:lineSketchNone/>
                  </ask:type>
                </ask:lineSketchStyleProps>
              </a:ext>
            </a:extLst>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a:latin typeface="+mj-lt"/>
            </a:endParaRPr>
          </a:p>
        </p:txBody>
      </p:sp>
      <p:sp>
        <p:nvSpPr>
          <p:cNvPr id="5" name="Platshållare för innehåll 4">
            <a:extLst>
              <a:ext uri="{FF2B5EF4-FFF2-40B4-BE49-F238E27FC236}">
                <a16:creationId xmlns:a16="http://schemas.microsoft.com/office/drawing/2014/main" id="{3A7207C2-6867-D740-9B00-FF6E319662F1}"/>
              </a:ext>
            </a:extLst>
          </p:cNvPr>
          <p:cNvSpPr txBox="1">
            <a:spLocks/>
          </p:cNvSpPr>
          <p:nvPr userDrawn="1"/>
        </p:nvSpPr>
        <p:spPr>
          <a:xfrm>
            <a:off x="838201" y="1348155"/>
            <a:ext cx="2447789" cy="655785"/>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latin typeface="+mj-lt"/>
              </a:rPr>
              <a:t>Alla behöver inte mäta allt HELA tiden. Mät istället NÄR det behövs och DÄR det behövs.</a:t>
            </a:r>
          </a:p>
        </p:txBody>
      </p:sp>
      <p:sp>
        <p:nvSpPr>
          <p:cNvPr id="24" name="Pil: höger 491">
            <a:extLst>
              <a:ext uri="{FF2B5EF4-FFF2-40B4-BE49-F238E27FC236}">
                <a16:creationId xmlns:a16="http://schemas.microsoft.com/office/drawing/2014/main" id="{18E13EFD-63B7-ADEB-1D7E-617F83A8CE14}"/>
              </a:ext>
            </a:extLst>
          </p:cNvPr>
          <p:cNvSpPr/>
          <p:nvPr/>
        </p:nvSpPr>
        <p:spPr>
          <a:xfrm rot="21540000">
            <a:off x="8733726" y="3202534"/>
            <a:ext cx="380291" cy="315822"/>
          </a:xfrm>
          <a:prstGeom prst="rightArrow">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mj-lt"/>
              <a:ea typeface="+mn-ea"/>
              <a:cs typeface="+mn-cs"/>
            </a:endParaRPr>
          </a:p>
        </p:txBody>
      </p:sp>
      <p:sp>
        <p:nvSpPr>
          <p:cNvPr id="107" name="Rektangel: rundade hörn 11">
            <a:extLst>
              <a:ext uri="{FF2B5EF4-FFF2-40B4-BE49-F238E27FC236}">
                <a16:creationId xmlns:a16="http://schemas.microsoft.com/office/drawing/2014/main" id="{373A3FF5-AAA1-F37C-1086-0C1D89E1D9DA}"/>
              </a:ext>
            </a:extLst>
          </p:cNvPr>
          <p:cNvSpPr/>
          <p:nvPr/>
        </p:nvSpPr>
        <p:spPr>
          <a:xfrm>
            <a:off x="7124131" y="2030821"/>
            <a:ext cx="2149063" cy="28154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Organisationsförändring</a:t>
            </a:r>
          </a:p>
        </p:txBody>
      </p:sp>
      <p:sp>
        <p:nvSpPr>
          <p:cNvPr id="173" name="Rubrik 1">
            <a:extLst>
              <a:ext uri="{FF2B5EF4-FFF2-40B4-BE49-F238E27FC236}">
                <a16:creationId xmlns:a16="http://schemas.microsoft.com/office/drawing/2014/main" id="{9C1FEBF5-F576-751E-DD2B-1BCFBE576687}"/>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rgbClr val="4A4A4A"/>
                </a:solidFill>
                <a:latin typeface="Poppins" pitchFamily="2" charset="77"/>
                <a:cs typeface="Poppins" pitchFamily="2" charset="77"/>
              </a:defRPr>
            </a:lvl1pPr>
          </a:lstStyle>
          <a:p>
            <a:r>
              <a:rPr lang="sv-SE"/>
              <a:t>Rubrik typsnitt Poppins </a:t>
            </a:r>
            <a:r>
              <a:rPr lang="sv-SE" err="1"/>
              <a:t>stl</a:t>
            </a:r>
            <a:r>
              <a:rPr lang="sv-SE"/>
              <a:t> 36</a:t>
            </a:r>
          </a:p>
        </p:txBody>
      </p:sp>
      <p:sp>
        <p:nvSpPr>
          <p:cNvPr id="176" name="Pratbubbla till höger 175">
            <a:hlinkClick r:id="" action="ppaction://noaction"/>
            <a:extLst>
              <a:ext uri="{FF2B5EF4-FFF2-40B4-BE49-F238E27FC236}">
                <a16:creationId xmlns:a16="http://schemas.microsoft.com/office/drawing/2014/main" id="{E1E49A3F-1B74-C69B-1EB1-749A7E44B56A}"/>
              </a:ext>
            </a:extLst>
          </p:cNvPr>
          <p:cNvSpPr/>
          <p:nvPr userDrawn="1"/>
        </p:nvSpPr>
        <p:spPr>
          <a:xfrm>
            <a:off x="623022"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Rekrytering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177" name="Pratbubbla till höger 176">
            <a:hlinkClick r:id="" action="ppaction://noaction"/>
            <a:extLst>
              <a:ext uri="{FF2B5EF4-FFF2-40B4-BE49-F238E27FC236}">
                <a16:creationId xmlns:a16="http://schemas.microsoft.com/office/drawing/2014/main" id="{1A5ECEDD-65FF-5E86-0B02-948CAE3E04B5}"/>
              </a:ext>
            </a:extLst>
          </p:cNvPr>
          <p:cNvSpPr/>
          <p:nvPr userDrawn="1"/>
        </p:nvSpPr>
        <p:spPr>
          <a:xfrm>
            <a:off x="2358689"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err="1">
                <a:ln>
                  <a:noFill/>
                </a:ln>
                <a:solidFill>
                  <a:schemeClr val="bg1">
                    <a:lumMod val="85000"/>
                  </a:schemeClr>
                </a:solidFill>
                <a:effectLst/>
                <a:uLnTx/>
                <a:uFillTx/>
                <a:latin typeface="+mn-lt"/>
                <a:ea typeface="+mn-ea"/>
                <a:cs typeface="+mn-cs"/>
              </a:rPr>
              <a:t>Onboarding</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179" name="Pratbubbla till höger 178">
            <a:hlinkClick r:id="" action="ppaction://noaction"/>
            <a:extLst>
              <a:ext uri="{FF2B5EF4-FFF2-40B4-BE49-F238E27FC236}">
                <a16:creationId xmlns:a16="http://schemas.microsoft.com/office/drawing/2014/main" id="{C006C934-61E4-614F-8702-EAAE2DB3E0D1}"/>
              </a:ext>
            </a:extLst>
          </p:cNvPr>
          <p:cNvSpPr/>
          <p:nvPr userDrawn="1"/>
        </p:nvSpPr>
        <p:spPr>
          <a:xfrm>
            <a:off x="10461897" y="3062004"/>
            <a:ext cx="1592006" cy="916150"/>
          </a:xfrm>
          <a:prstGeom prst="rightArrowCallout">
            <a:avLst>
              <a:gd name="adj1" fmla="val 0"/>
              <a:gd name="adj2" fmla="val 33318"/>
              <a:gd name="adj3" fmla="val 0"/>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Alumni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185" name="Ellips 184">
            <a:extLst>
              <a:ext uri="{FF2B5EF4-FFF2-40B4-BE49-F238E27FC236}">
                <a16:creationId xmlns:a16="http://schemas.microsoft.com/office/drawing/2014/main" id="{631B997E-928E-8CB2-D863-C22BF1A73C93}"/>
              </a:ext>
            </a:extLst>
          </p:cNvPr>
          <p:cNvSpPr/>
          <p:nvPr userDrawn="1"/>
        </p:nvSpPr>
        <p:spPr>
          <a:xfrm>
            <a:off x="4808605" y="2163557"/>
            <a:ext cx="2853059" cy="2853059"/>
          </a:xfrm>
          <a:prstGeom prst="ellipse">
            <a:avLst/>
          </a:prstGeom>
          <a:solidFill>
            <a:schemeClr val="bg1"/>
          </a:solidFill>
          <a:ln w="38100">
            <a:noFill/>
          </a:ln>
          <a:effectLst>
            <a:outerShdw blurRad="244774" sx="120000" sy="120000" algn="ctr" rotWithShape="0">
              <a:prstClr val="black">
                <a:alpha val="3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sv-SE" sz="1200" b="1" i="0" u="none" strike="noStrike" cap="none" spc="0" normalizeH="0" baseline="0">
                <a:ln>
                  <a:noFill/>
                </a:ln>
                <a:solidFill>
                  <a:schemeClr val="tx1">
                    <a:lumMod val="50000"/>
                    <a:lumOff val="50000"/>
                  </a:schemeClr>
                </a:solidFill>
                <a:effectLst/>
                <a:uLnTx/>
                <a:uFillTx/>
              </a:rPr>
              <a:t>ÅRSHJUL</a:t>
            </a:r>
          </a:p>
        </p:txBody>
      </p:sp>
      <p:sp>
        <p:nvSpPr>
          <p:cNvPr id="114" name="Rektangel: rundade hörn 12">
            <a:extLst>
              <a:ext uri="{FF2B5EF4-FFF2-40B4-BE49-F238E27FC236}">
                <a16:creationId xmlns:a16="http://schemas.microsoft.com/office/drawing/2014/main" id="{D6E3BD1E-9B2A-D898-4779-3E475BE23BD9}"/>
              </a:ext>
            </a:extLst>
          </p:cNvPr>
          <p:cNvSpPr/>
          <p:nvPr/>
        </p:nvSpPr>
        <p:spPr>
          <a:xfrm>
            <a:off x="3396057" y="4686162"/>
            <a:ext cx="1893400" cy="300898"/>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Incident / utmaning</a:t>
            </a:r>
          </a:p>
        </p:txBody>
      </p:sp>
      <p:sp>
        <p:nvSpPr>
          <p:cNvPr id="204" name="Rektangel 203">
            <a:extLst>
              <a:ext uri="{FF2B5EF4-FFF2-40B4-BE49-F238E27FC236}">
                <a16:creationId xmlns:a16="http://schemas.microsoft.com/office/drawing/2014/main" id="{780FFD48-1020-0EFA-3C04-0691E8BA2C5A}"/>
              </a:ext>
            </a:extLst>
          </p:cNvPr>
          <p:cNvSpPr/>
          <p:nvPr userDrawn="1"/>
        </p:nvSpPr>
        <p:spPr>
          <a:xfrm>
            <a:off x="7623077" y="2422824"/>
            <a:ext cx="1792993" cy="35179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178" name="Pratbubbla till höger 177">
            <a:hlinkClick r:id="" action="ppaction://noaction"/>
            <a:extLst>
              <a:ext uri="{FF2B5EF4-FFF2-40B4-BE49-F238E27FC236}">
                <a16:creationId xmlns:a16="http://schemas.microsoft.com/office/drawing/2014/main" id="{42CA2065-EB3F-8EAB-545E-A572AB36A0BD}"/>
              </a:ext>
            </a:extLst>
          </p:cNvPr>
          <p:cNvSpPr/>
          <p:nvPr userDrawn="1"/>
        </p:nvSpPr>
        <p:spPr>
          <a:xfrm>
            <a:off x="8726230"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Exit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206" name="Rektangel 205">
            <a:hlinkClick r:id="" action="ppaction://noaction"/>
            <a:extLst>
              <a:ext uri="{FF2B5EF4-FFF2-40B4-BE49-F238E27FC236}">
                <a16:creationId xmlns:a16="http://schemas.microsoft.com/office/drawing/2014/main" id="{FBF01695-9C52-FCC6-C6D1-437C83092146}"/>
              </a:ext>
            </a:extLst>
          </p:cNvPr>
          <p:cNvSpPr/>
          <p:nvPr userDrawn="1"/>
        </p:nvSpPr>
        <p:spPr>
          <a:xfrm>
            <a:off x="7059035" y="5180124"/>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p>
        </p:txBody>
      </p:sp>
      <p:sp>
        <p:nvSpPr>
          <p:cNvPr id="207" name="Rektangel 206">
            <a:extLst>
              <a:ext uri="{FF2B5EF4-FFF2-40B4-BE49-F238E27FC236}">
                <a16:creationId xmlns:a16="http://schemas.microsoft.com/office/drawing/2014/main" id="{F6A22073-3394-EDC0-42F5-AB42DDB1B815}"/>
              </a:ext>
            </a:extLst>
          </p:cNvPr>
          <p:cNvSpPr/>
          <p:nvPr userDrawn="1"/>
        </p:nvSpPr>
        <p:spPr>
          <a:xfrm>
            <a:off x="3221438" y="4231473"/>
            <a:ext cx="1792993" cy="34815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209" name="Rektangel 208">
            <a:hlinkClick r:id="" action="ppaction://noaction"/>
            <a:extLst>
              <a:ext uri="{FF2B5EF4-FFF2-40B4-BE49-F238E27FC236}">
                <a16:creationId xmlns:a16="http://schemas.microsoft.com/office/drawing/2014/main" id="{C17BF92B-623F-5CD2-D65C-F765837B8131}"/>
              </a:ext>
            </a:extLst>
          </p:cNvPr>
          <p:cNvSpPr/>
          <p:nvPr userDrawn="1"/>
        </p:nvSpPr>
        <p:spPr>
          <a:xfrm>
            <a:off x="3712966" y="5237254"/>
            <a:ext cx="2544376" cy="357301"/>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MEDARBETARUNDERSÖKNING</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210" name="Platshållare för innehåll 4">
            <a:extLst>
              <a:ext uri="{FF2B5EF4-FFF2-40B4-BE49-F238E27FC236}">
                <a16:creationId xmlns:a16="http://schemas.microsoft.com/office/drawing/2014/main" id="{43861BF8-BD7C-96D0-893A-77D18D1139BA}"/>
              </a:ext>
            </a:extLst>
          </p:cNvPr>
          <p:cNvSpPr txBox="1">
            <a:spLocks/>
          </p:cNvSpPr>
          <p:nvPr userDrawn="1"/>
        </p:nvSpPr>
        <p:spPr>
          <a:xfrm>
            <a:off x="629482" y="4407867"/>
            <a:ext cx="2680200" cy="1923361"/>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sv-SE" sz="1000">
                <a:solidFill>
                  <a:schemeClr val="bg1">
                    <a:lumMod val="85000"/>
                  </a:schemeClr>
                </a:solidFill>
                <a:latin typeface="+mj-lt"/>
              </a:rPr>
              <a:t>INSIGHT MEDARBETARUNDERSÖKNING</a:t>
            </a:r>
          </a:p>
          <a:p>
            <a:pPr marL="171450" indent="-171450">
              <a:buFont typeface="Arial" panose="020B0604020202020204" pitchFamily="34" charset="0"/>
              <a:buChar char="•"/>
            </a:pPr>
            <a:r>
              <a:rPr lang="sv-SE" sz="1000">
                <a:solidFill>
                  <a:schemeClr val="bg1">
                    <a:lumMod val="85000"/>
                  </a:schemeClr>
                </a:solidFill>
                <a:latin typeface="+mj-lt"/>
              </a:rPr>
              <a:t>INSIGHT PULS</a:t>
            </a:r>
          </a:p>
          <a:p>
            <a:pPr marL="171450" indent="-171450">
              <a:buFont typeface="Arial" panose="020B0604020202020204" pitchFamily="34" charset="0"/>
              <a:buChar char="•"/>
            </a:pPr>
            <a:r>
              <a:rPr lang="sv-SE" sz="1000">
                <a:solidFill>
                  <a:schemeClr val="bg1">
                    <a:lumMod val="85000"/>
                  </a:schemeClr>
                </a:solidFill>
                <a:latin typeface="+mj-lt"/>
              </a:rPr>
              <a:t>INSIGHT PROCESS</a:t>
            </a:r>
          </a:p>
          <a:p>
            <a:pPr marL="171450" indent="-171450">
              <a:buFont typeface="Arial" panose="020B0604020202020204" pitchFamily="34" charset="0"/>
              <a:buChar char="•"/>
            </a:pPr>
            <a:r>
              <a:rPr lang="sv-SE" sz="1000">
                <a:solidFill>
                  <a:schemeClr val="tx1"/>
                </a:solidFill>
                <a:latin typeface="+mj-lt"/>
              </a:rPr>
              <a:t>INSIGHT PAKET</a:t>
            </a:r>
            <a:endParaRPr lang="sv-SE" sz="1000">
              <a:solidFill>
                <a:schemeClr val="bg1">
                  <a:lumMod val="85000"/>
                </a:schemeClr>
              </a:solidFill>
              <a:latin typeface="+mj-lt"/>
            </a:endParaRPr>
          </a:p>
          <a:p>
            <a:pPr marL="171450" indent="-171450">
              <a:buFont typeface="Arial" panose="020B0604020202020204" pitchFamily="34" charset="0"/>
              <a:buChar char="•"/>
            </a:pPr>
            <a:r>
              <a:rPr lang="sv-SE" sz="1000">
                <a:solidFill>
                  <a:schemeClr val="bg1">
                    <a:lumMod val="85000"/>
                  </a:schemeClr>
                </a:solidFill>
                <a:latin typeface="+mn-lt"/>
              </a:rPr>
              <a:t>Tillval - Stöd inför och i efterarbetet</a:t>
            </a:r>
          </a:p>
          <a:p>
            <a:pPr marL="171450" indent="-171450">
              <a:buFont typeface="Arial" panose="020B0604020202020204" pitchFamily="34" charset="0"/>
              <a:buChar char="•"/>
            </a:pPr>
            <a:r>
              <a:rPr lang="sv-SE" sz="1000">
                <a:solidFill>
                  <a:schemeClr val="bg1">
                    <a:lumMod val="85000"/>
                  </a:schemeClr>
                </a:solidFill>
                <a:latin typeface="+mn-lt"/>
              </a:rPr>
              <a:t>Tillval - </a:t>
            </a:r>
            <a:r>
              <a:rPr lang="sv-SE" sz="1000">
                <a:solidFill>
                  <a:schemeClr val="bg1">
                    <a:lumMod val="85000"/>
                  </a:schemeClr>
                </a:solidFill>
                <a:effectLst/>
                <a:latin typeface="+mn-lt"/>
              </a:rPr>
              <a:t>Action Manager &amp; Min åtgärdsplan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000">
                <a:solidFill>
                  <a:schemeClr val="bg1">
                    <a:lumMod val="85000"/>
                  </a:schemeClr>
                </a:solidFill>
                <a:latin typeface="+mn-lt"/>
              </a:rPr>
              <a:t>Tillval - SSO</a:t>
            </a:r>
          </a:p>
        </p:txBody>
      </p:sp>
      <p:sp>
        <p:nvSpPr>
          <p:cNvPr id="2" name="Rektangel 1">
            <a:extLst>
              <a:ext uri="{FF2B5EF4-FFF2-40B4-BE49-F238E27FC236}">
                <a16:creationId xmlns:a16="http://schemas.microsoft.com/office/drawing/2014/main" id="{54F6D344-0C12-F16C-8937-043AF6379884}"/>
              </a:ext>
            </a:extLst>
          </p:cNvPr>
          <p:cNvSpPr/>
          <p:nvPr userDrawn="1"/>
        </p:nvSpPr>
        <p:spPr>
          <a:xfrm>
            <a:off x="623022"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497F332D-7163-C251-3ADE-AB47AE76CA55}"/>
              </a:ext>
            </a:extLst>
          </p:cNvPr>
          <p:cNvSpPr/>
          <p:nvPr userDrawn="1"/>
        </p:nvSpPr>
        <p:spPr>
          <a:xfrm>
            <a:off x="2353323"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B6FA93B9-46DF-C1CA-509E-C0CF73A9A48F}"/>
              </a:ext>
            </a:extLst>
          </p:cNvPr>
          <p:cNvSpPr/>
          <p:nvPr userDrawn="1"/>
        </p:nvSpPr>
        <p:spPr>
          <a:xfrm>
            <a:off x="8725031"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C6670475-AEE5-7B5E-2FAD-AA900A5537C0}"/>
              </a:ext>
            </a:extLst>
          </p:cNvPr>
          <p:cNvSpPr/>
          <p:nvPr userDrawn="1"/>
        </p:nvSpPr>
        <p:spPr>
          <a:xfrm>
            <a:off x="10461682"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F4B09080-E954-4F3A-3A82-76D235EF9E8F}"/>
              </a:ext>
            </a:extLst>
          </p:cNvPr>
          <p:cNvSpPr/>
          <p:nvPr userDrawn="1"/>
        </p:nvSpPr>
        <p:spPr>
          <a:xfrm>
            <a:off x="650746" y="4442661"/>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6" name="Grupp 35">
            <a:extLst>
              <a:ext uri="{FF2B5EF4-FFF2-40B4-BE49-F238E27FC236}">
                <a16:creationId xmlns:a16="http://schemas.microsoft.com/office/drawing/2014/main" id="{580C69F0-B690-1898-06A7-5501F37DE1F3}"/>
              </a:ext>
            </a:extLst>
          </p:cNvPr>
          <p:cNvGrpSpPr/>
          <p:nvPr userDrawn="1"/>
        </p:nvGrpSpPr>
        <p:grpSpPr>
          <a:xfrm>
            <a:off x="3649757" y="1942919"/>
            <a:ext cx="1873749" cy="391216"/>
            <a:chOff x="3649757" y="1942919"/>
            <a:chExt cx="1873749" cy="391216"/>
          </a:xfrm>
        </p:grpSpPr>
        <p:sp>
          <p:nvSpPr>
            <p:cNvPr id="203" name="Rektangel 202">
              <a:hlinkClick r:id="" action="ppaction://noaction"/>
              <a:extLst>
                <a:ext uri="{FF2B5EF4-FFF2-40B4-BE49-F238E27FC236}">
                  <a16:creationId xmlns:a16="http://schemas.microsoft.com/office/drawing/2014/main" id="{DE10E872-823F-CE82-129C-836F23E6F110}"/>
                </a:ext>
              </a:extLst>
            </p:cNvPr>
            <p:cNvSpPr/>
            <p:nvPr userDrawn="1"/>
          </p:nvSpPr>
          <p:spPr>
            <a:xfrm>
              <a:off x="3652231" y="1942919"/>
              <a:ext cx="1871275" cy="391216"/>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PAKET</a:t>
              </a:r>
              <a:endParaRPr kumimoji="0" lang="sv-SE" sz="1000" b="0" i="0" u="none" strike="noStrike" kern="1200" cap="none" spc="0" normalizeH="0" baseline="0" noProof="0">
                <a:ln>
                  <a:noFill/>
                </a:ln>
                <a:solidFill>
                  <a:schemeClr val="accent6"/>
                </a:solidFill>
                <a:effectLst/>
                <a:uLnTx/>
                <a:uFillTx/>
                <a:latin typeface="+mn-lt"/>
                <a:ea typeface="+mn-ea"/>
                <a:cs typeface="+mn-cs"/>
              </a:endParaRPr>
            </a:p>
          </p:txBody>
        </p:sp>
        <p:sp>
          <p:nvSpPr>
            <p:cNvPr id="8" name="Rektangel 7">
              <a:extLst>
                <a:ext uri="{FF2B5EF4-FFF2-40B4-BE49-F238E27FC236}">
                  <a16:creationId xmlns:a16="http://schemas.microsoft.com/office/drawing/2014/main" id="{2107DDA9-9F48-39A8-5351-120F91C69ACE}"/>
                </a:ext>
              </a:extLst>
            </p:cNvPr>
            <p:cNvSpPr/>
            <p:nvPr userDrawn="1"/>
          </p:nvSpPr>
          <p:spPr>
            <a:xfrm>
              <a:off x="3649757" y="1945292"/>
              <a:ext cx="45719" cy="38884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ektangel 8">
            <a:extLst>
              <a:ext uri="{FF2B5EF4-FFF2-40B4-BE49-F238E27FC236}">
                <a16:creationId xmlns:a16="http://schemas.microsoft.com/office/drawing/2014/main" id="{6BFB39FE-7C58-049D-EE09-047D6E7C0C21}"/>
              </a:ext>
            </a:extLst>
          </p:cNvPr>
          <p:cNvSpPr/>
          <p:nvPr userDrawn="1"/>
        </p:nvSpPr>
        <p:spPr>
          <a:xfrm>
            <a:off x="650746" y="4697842"/>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46DC6C6A-F4B9-0B4C-2AFC-29D1C20C2C25}"/>
              </a:ext>
            </a:extLst>
          </p:cNvPr>
          <p:cNvSpPr/>
          <p:nvPr userDrawn="1"/>
        </p:nvSpPr>
        <p:spPr>
          <a:xfrm>
            <a:off x="650746" y="4967200"/>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37FE0CA3-F8CC-45C9-8AA6-6CEBF0CF4993}"/>
              </a:ext>
            </a:extLst>
          </p:cNvPr>
          <p:cNvSpPr/>
          <p:nvPr userDrawn="1"/>
        </p:nvSpPr>
        <p:spPr>
          <a:xfrm>
            <a:off x="650746" y="5236558"/>
            <a:ext cx="154171" cy="15417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8" name="Rektangel 207">
            <a:hlinkClick r:id="" action="ppaction://noaction"/>
            <a:extLst>
              <a:ext uri="{FF2B5EF4-FFF2-40B4-BE49-F238E27FC236}">
                <a16:creationId xmlns:a16="http://schemas.microsoft.com/office/drawing/2014/main" id="{A20600B3-FA33-7C38-36B8-8F51E6E728C1}"/>
              </a:ext>
            </a:extLst>
          </p:cNvPr>
          <p:cNvSpPr/>
          <p:nvPr userDrawn="1"/>
        </p:nvSpPr>
        <p:spPr>
          <a:xfrm>
            <a:off x="6517715" y="1444044"/>
            <a:ext cx="2642871" cy="397187"/>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Inkluderingsmätning – mitt liv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p>
        </p:txBody>
      </p:sp>
      <p:sp>
        <p:nvSpPr>
          <p:cNvPr id="12" name="Rektangel 11">
            <a:extLst>
              <a:ext uri="{FF2B5EF4-FFF2-40B4-BE49-F238E27FC236}">
                <a16:creationId xmlns:a16="http://schemas.microsoft.com/office/drawing/2014/main" id="{D2921364-2E04-6087-A591-ED3E8BD1B6F6}"/>
              </a:ext>
            </a:extLst>
          </p:cNvPr>
          <p:cNvSpPr/>
          <p:nvPr userDrawn="1"/>
        </p:nvSpPr>
        <p:spPr>
          <a:xfrm>
            <a:off x="6513459" y="1444044"/>
            <a:ext cx="45719" cy="3915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2FA3F1C7-8F87-DBD3-F095-3C7273A07F93}"/>
              </a:ext>
            </a:extLst>
          </p:cNvPr>
          <p:cNvSpPr/>
          <p:nvPr userDrawn="1"/>
        </p:nvSpPr>
        <p:spPr>
          <a:xfrm>
            <a:off x="7058911" y="5182308"/>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9CB6CF0B-B396-7717-3AD5-FAA5B1CC5B83}"/>
              </a:ext>
            </a:extLst>
          </p:cNvPr>
          <p:cNvSpPr/>
          <p:nvPr userDrawn="1"/>
        </p:nvSpPr>
        <p:spPr>
          <a:xfrm>
            <a:off x="3215703" y="4231586"/>
            <a:ext cx="45719" cy="3480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A79D1470-23C6-9664-B8D7-0CD8C5D05EDE}"/>
              </a:ext>
            </a:extLst>
          </p:cNvPr>
          <p:cNvSpPr/>
          <p:nvPr userDrawn="1"/>
        </p:nvSpPr>
        <p:spPr>
          <a:xfrm>
            <a:off x="3713070" y="5238136"/>
            <a:ext cx="45719" cy="356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7EFF216E-743E-01EE-9FDE-D7F868B7D271}"/>
              </a:ext>
            </a:extLst>
          </p:cNvPr>
          <p:cNvSpPr/>
          <p:nvPr userDrawn="1"/>
        </p:nvSpPr>
        <p:spPr>
          <a:xfrm>
            <a:off x="7621231" y="2423414"/>
            <a:ext cx="45719" cy="3512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hlinkClick r:id="" action="ppaction://noaction"/>
            <a:extLst>
              <a:ext uri="{FF2B5EF4-FFF2-40B4-BE49-F238E27FC236}">
                <a16:creationId xmlns:a16="http://schemas.microsoft.com/office/drawing/2014/main" id="{08ABEBE2-D368-557E-DA33-7B05758E9BE1}"/>
              </a:ext>
            </a:extLst>
          </p:cNvPr>
          <p:cNvSpPr/>
          <p:nvPr userDrawn="1"/>
        </p:nvSpPr>
        <p:spPr>
          <a:xfrm>
            <a:off x="585002" y="4417806"/>
            <a:ext cx="2354861" cy="20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hlinkClick r:id="" action="ppaction://noaction"/>
            <a:extLst>
              <a:ext uri="{FF2B5EF4-FFF2-40B4-BE49-F238E27FC236}">
                <a16:creationId xmlns:a16="http://schemas.microsoft.com/office/drawing/2014/main" id="{F0AB7461-342A-3A5F-56B0-BB355C347C86}"/>
              </a:ext>
            </a:extLst>
          </p:cNvPr>
          <p:cNvSpPr/>
          <p:nvPr userDrawn="1"/>
        </p:nvSpPr>
        <p:spPr>
          <a:xfrm>
            <a:off x="585003" y="4686162"/>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noaction"/>
            <a:extLst>
              <a:ext uri="{FF2B5EF4-FFF2-40B4-BE49-F238E27FC236}">
                <a16:creationId xmlns:a16="http://schemas.microsoft.com/office/drawing/2014/main" id="{72D7F665-E8B0-95EF-E1B6-03C832DC9692}"/>
              </a:ext>
            </a:extLst>
          </p:cNvPr>
          <p:cNvSpPr/>
          <p:nvPr userDrawn="1"/>
        </p:nvSpPr>
        <p:spPr>
          <a:xfrm>
            <a:off x="585003" y="4954519"/>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hlinkClick r:id="" action="ppaction://noaction"/>
            <a:extLst>
              <a:ext uri="{FF2B5EF4-FFF2-40B4-BE49-F238E27FC236}">
                <a16:creationId xmlns:a16="http://schemas.microsoft.com/office/drawing/2014/main" id="{DC5334BC-C64F-1D44-5553-40F927BB1D30}"/>
              </a:ext>
            </a:extLst>
          </p:cNvPr>
          <p:cNvSpPr/>
          <p:nvPr userDrawn="1"/>
        </p:nvSpPr>
        <p:spPr>
          <a:xfrm>
            <a:off x="623021" y="5472735"/>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hlinkClick r:id="" action="ppaction://noaction"/>
            <a:extLst>
              <a:ext uri="{FF2B5EF4-FFF2-40B4-BE49-F238E27FC236}">
                <a16:creationId xmlns:a16="http://schemas.microsoft.com/office/drawing/2014/main" id="{12524CE3-2F0E-A665-F69D-FC40D929D7DF}"/>
              </a:ext>
            </a:extLst>
          </p:cNvPr>
          <p:cNvSpPr/>
          <p:nvPr userDrawn="1"/>
        </p:nvSpPr>
        <p:spPr>
          <a:xfrm>
            <a:off x="623021" y="5739711"/>
            <a:ext cx="2528333"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hlinkClick r:id="" action="ppaction://noaction"/>
            <a:extLst>
              <a:ext uri="{FF2B5EF4-FFF2-40B4-BE49-F238E27FC236}">
                <a16:creationId xmlns:a16="http://schemas.microsoft.com/office/drawing/2014/main" id="{02644FDE-62BE-2880-912E-C7D056512527}"/>
              </a:ext>
            </a:extLst>
          </p:cNvPr>
          <p:cNvSpPr/>
          <p:nvPr userDrawn="1"/>
        </p:nvSpPr>
        <p:spPr>
          <a:xfrm>
            <a:off x="623022" y="6008066"/>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hlinkClick r:id="" action="ppaction://noaction"/>
            <a:extLst>
              <a:ext uri="{FF2B5EF4-FFF2-40B4-BE49-F238E27FC236}">
                <a16:creationId xmlns:a16="http://schemas.microsoft.com/office/drawing/2014/main" id="{305ADC3D-0044-CC62-3A59-0CBDDD4CEE27}"/>
              </a:ext>
            </a:extLst>
          </p:cNvPr>
          <p:cNvSpPr/>
          <p:nvPr userDrawn="1"/>
        </p:nvSpPr>
        <p:spPr>
          <a:xfrm>
            <a:off x="7396581" y="469117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Lönesamtal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25" name="Rektangel 24">
            <a:extLst>
              <a:ext uri="{FF2B5EF4-FFF2-40B4-BE49-F238E27FC236}">
                <a16:creationId xmlns:a16="http://schemas.microsoft.com/office/drawing/2014/main" id="{81076DDD-1378-F4F6-89F6-5D1FACC0934F}"/>
              </a:ext>
            </a:extLst>
          </p:cNvPr>
          <p:cNvSpPr/>
          <p:nvPr userDrawn="1"/>
        </p:nvSpPr>
        <p:spPr>
          <a:xfrm>
            <a:off x="7396457" y="4693360"/>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hlinkClick r:id="" action="ppaction://noaction"/>
            <a:extLst>
              <a:ext uri="{FF2B5EF4-FFF2-40B4-BE49-F238E27FC236}">
                <a16:creationId xmlns:a16="http://schemas.microsoft.com/office/drawing/2014/main" id="{36526BE2-1213-88F7-A255-EC3591F2EC28}"/>
              </a:ext>
            </a:extLst>
          </p:cNvPr>
          <p:cNvSpPr/>
          <p:nvPr userDrawn="1"/>
        </p:nvSpPr>
        <p:spPr>
          <a:xfrm>
            <a:off x="6500085" y="5666930"/>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Stress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28" name="Rektangel 27">
            <a:extLst>
              <a:ext uri="{FF2B5EF4-FFF2-40B4-BE49-F238E27FC236}">
                <a16:creationId xmlns:a16="http://schemas.microsoft.com/office/drawing/2014/main" id="{EB17C114-1FD6-A8BC-5BCB-2F7DEFF0C42A}"/>
              </a:ext>
            </a:extLst>
          </p:cNvPr>
          <p:cNvSpPr/>
          <p:nvPr userDrawn="1"/>
        </p:nvSpPr>
        <p:spPr>
          <a:xfrm>
            <a:off x="6499961" y="5669114"/>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hlinkClick r:id="" action="ppaction://noaction"/>
            <a:extLst>
              <a:ext uri="{FF2B5EF4-FFF2-40B4-BE49-F238E27FC236}">
                <a16:creationId xmlns:a16="http://schemas.microsoft.com/office/drawing/2014/main" id="{D5491173-2963-22B7-9499-BE1A4E38C31A}"/>
              </a:ext>
            </a:extLst>
          </p:cNvPr>
          <p:cNvSpPr/>
          <p:nvPr userDrawn="1"/>
        </p:nvSpPr>
        <p:spPr>
          <a:xfrm>
            <a:off x="7770424" y="4201139"/>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Kompetensutveckling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1" name="Rektangel 30">
            <a:extLst>
              <a:ext uri="{FF2B5EF4-FFF2-40B4-BE49-F238E27FC236}">
                <a16:creationId xmlns:a16="http://schemas.microsoft.com/office/drawing/2014/main" id="{EFFB58C9-3B1C-BB48-4294-072F9A08AC89}"/>
              </a:ext>
            </a:extLst>
          </p:cNvPr>
          <p:cNvSpPr/>
          <p:nvPr userDrawn="1"/>
        </p:nvSpPr>
        <p:spPr>
          <a:xfrm>
            <a:off x="7770300" y="4203323"/>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hlinkClick r:id="" action="ppaction://noaction"/>
            <a:extLst>
              <a:ext uri="{FF2B5EF4-FFF2-40B4-BE49-F238E27FC236}">
                <a16:creationId xmlns:a16="http://schemas.microsoft.com/office/drawing/2014/main" id="{6901AAD4-3E85-BF90-B8D2-045526608CD7}"/>
              </a:ext>
            </a:extLst>
          </p:cNvPr>
          <p:cNvSpPr/>
          <p:nvPr userDrawn="1"/>
        </p:nvSpPr>
        <p:spPr>
          <a:xfrm>
            <a:off x="3258794" y="2452248"/>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Engagemang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3" name="Rektangel 32">
            <a:extLst>
              <a:ext uri="{FF2B5EF4-FFF2-40B4-BE49-F238E27FC236}">
                <a16:creationId xmlns:a16="http://schemas.microsoft.com/office/drawing/2014/main" id="{B4FC1C71-B1CF-1A91-4540-01AD07AEBC61}"/>
              </a:ext>
            </a:extLst>
          </p:cNvPr>
          <p:cNvSpPr/>
          <p:nvPr userDrawn="1"/>
        </p:nvSpPr>
        <p:spPr>
          <a:xfrm>
            <a:off x="3258670" y="2454432"/>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hlinkClick r:id="" action="ppaction://noaction"/>
            <a:extLst>
              <a:ext uri="{FF2B5EF4-FFF2-40B4-BE49-F238E27FC236}">
                <a16:creationId xmlns:a16="http://schemas.microsoft.com/office/drawing/2014/main" id="{06007F4F-252B-3E5F-C949-DB00D47A8A6E}"/>
              </a:ext>
            </a:extLst>
          </p:cNvPr>
          <p:cNvSpPr/>
          <p:nvPr userDrawn="1"/>
        </p:nvSpPr>
        <p:spPr>
          <a:xfrm>
            <a:off x="3924562" y="144542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Utvecklingssamtal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5" name="Rektangel 34">
            <a:extLst>
              <a:ext uri="{FF2B5EF4-FFF2-40B4-BE49-F238E27FC236}">
                <a16:creationId xmlns:a16="http://schemas.microsoft.com/office/drawing/2014/main" id="{69E2F8A4-78FD-FC58-5FB5-B508011C7EC9}"/>
              </a:ext>
            </a:extLst>
          </p:cNvPr>
          <p:cNvSpPr/>
          <p:nvPr userDrawn="1"/>
        </p:nvSpPr>
        <p:spPr>
          <a:xfrm>
            <a:off x="3924438" y="1447610"/>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419787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ppt_y</p:attrName>
                                        </p:attrNameLst>
                                      </p:cBhvr>
                                      <p:tavLst>
                                        <p:tav tm="0">
                                          <p:val>
                                            <p:strVal val="#ppt_y+#ppt_h*1.125000"/>
                                          </p:val>
                                        </p:tav>
                                        <p:tav tm="100000">
                                          <p:val>
                                            <p:strVal val="#ppt_y"/>
                                          </p:val>
                                        </p:tav>
                                      </p:tavLst>
                                    </p:anim>
                                    <p:animEffect transition="in" filter="wipe(up)">
                                      <p:cBhvr>
                                        <p:cTn id="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darbetarundersökning implem">
    <p:spTree>
      <p:nvGrpSpPr>
        <p:cNvPr id="1" name=""/>
        <p:cNvGrpSpPr/>
        <p:nvPr/>
      </p:nvGrpSpPr>
      <p:grpSpPr>
        <a:xfrm>
          <a:off x="0" y="0"/>
          <a:ext cx="0" cy="0"/>
          <a:chOff x="0" y="0"/>
          <a:chExt cx="0" cy="0"/>
        </a:xfrm>
      </p:grpSpPr>
      <p:grpSp>
        <p:nvGrpSpPr>
          <p:cNvPr id="55" name="Grupp 54">
            <a:extLst>
              <a:ext uri="{FF2B5EF4-FFF2-40B4-BE49-F238E27FC236}">
                <a16:creationId xmlns:a16="http://schemas.microsoft.com/office/drawing/2014/main" id="{F9FDF7DA-1973-3BA8-4F52-69F9D1D482D7}"/>
              </a:ext>
            </a:extLst>
          </p:cNvPr>
          <p:cNvGrpSpPr/>
          <p:nvPr userDrawn="1"/>
        </p:nvGrpSpPr>
        <p:grpSpPr>
          <a:xfrm rot="21249364">
            <a:off x="3482190" y="1409595"/>
            <a:ext cx="3923836" cy="3923837"/>
            <a:chOff x="3482190" y="1739531"/>
            <a:chExt cx="3923836" cy="3923837"/>
          </a:xfrm>
        </p:grpSpPr>
        <p:sp>
          <p:nvSpPr>
            <p:cNvPr id="3" name="Pil: cirkelformad 5">
              <a:extLst>
                <a:ext uri="{FF2B5EF4-FFF2-40B4-BE49-F238E27FC236}">
                  <a16:creationId xmlns:a16="http://schemas.microsoft.com/office/drawing/2014/main" id="{43BB34B4-9D63-1C14-A13F-6F65082608AF}"/>
                </a:ext>
              </a:extLst>
            </p:cNvPr>
            <p:cNvSpPr/>
            <p:nvPr/>
          </p:nvSpPr>
          <p:spPr>
            <a:xfrm>
              <a:off x="3482190" y="1739531"/>
              <a:ext cx="3923836" cy="3923837"/>
            </a:xfrm>
            <a:prstGeom prst="circularArrow">
              <a:avLst>
                <a:gd name="adj1" fmla="val 5544"/>
                <a:gd name="adj2" fmla="val 330680"/>
                <a:gd name="adj3" fmla="val 14508292"/>
                <a:gd name="adj4" fmla="val 16954514"/>
                <a:gd name="adj5" fmla="val 5757"/>
              </a:avLst>
            </a:prstGeom>
            <a:solidFill>
              <a:schemeClr val="bg1">
                <a:lumMod val="65000"/>
                <a:alpha val="30000"/>
              </a:schemeClr>
            </a:solidFill>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28" name="textruta 27">
              <a:extLst>
                <a:ext uri="{FF2B5EF4-FFF2-40B4-BE49-F238E27FC236}">
                  <a16:creationId xmlns:a16="http://schemas.microsoft.com/office/drawing/2014/main" id="{575254E7-983B-55ED-17FA-B901679FAF71}"/>
                </a:ext>
              </a:extLst>
            </p:cNvPr>
            <p:cNvSpPr txBox="1">
              <a:spLocks noChangeArrowheads="1"/>
            </p:cNvSpPr>
            <p:nvPr/>
          </p:nvSpPr>
          <p:spPr bwMode="auto">
            <a:xfrm>
              <a:off x="4419271" y="3084331"/>
              <a:ext cx="2053104" cy="1615827"/>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sv-SE" altLang="sv-SE" sz="1100">
                  <a:solidFill>
                    <a:schemeClr val="bg1"/>
                  </a:solidFill>
                  <a:latin typeface="+mn-lt"/>
                </a:rPr>
                <a:t>QS leder kunden </a:t>
              </a:r>
            </a:p>
            <a:p>
              <a:pPr algn="ctr">
                <a:defRPr/>
              </a:pPr>
              <a:r>
                <a:rPr lang="sv-SE" altLang="sv-SE" sz="1100">
                  <a:solidFill>
                    <a:schemeClr val="bg1"/>
                  </a:solidFill>
                  <a:latin typeface="+mn-lt"/>
                </a:rPr>
                <a:t>igenom sju olika steg från </a:t>
              </a:r>
            </a:p>
            <a:p>
              <a:pPr algn="ctr">
                <a:defRPr/>
              </a:pPr>
              <a:r>
                <a:rPr lang="sv-SE" altLang="sv-SE" sz="1100">
                  <a:solidFill>
                    <a:schemeClr val="bg1"/>
                  </a:solidFill>
                  <a:latin typeface="+mn-lt"/>
                </a:rPr>
                <a:t>uppstart via genomförande till resultat och uppföljning, både med fokus på det fortsatta arbetet och verksamhetsutvecklingen internt samt övergripande av själva projektet.</a:t>
              </a:r>
            </a:p>
          </p:txBody>
        </p:sp>
      </p:grpSp>
      <p:sp>
        <p:nvSpPr>
          <p:cNvPr id="103" name="textruta 102">
            <a:extLst>
              <a:ext uri="{FF2B5EF4-FFF2-40B4-BE49-F238E27FC236}">
                <a16:creationId xmlns:a16="http://schemas.microsoft.com/office/drawing/2014/main" id="{464E9899-9767-C7F9-2C47-B615BD1AE05F}"/>
              </a:ext>
            </a:extLst>
          </p:cNvPr>
          <p:cNvSpPr txBox="1"/>
          <p:nvPr userDrawn="1"/>
        </p:nvSpPr>
        <p:spPr>
          <a:xfrm>
            <a:off x="706311" y="432965"/>
            <a:ext cx="10415576" cy="606275"/>
          </a:xfrm>
          <a:prstGeom prst="rect">
            <a:avLst/>
          </a:prstGeom>
        </p:spPr>
        <p:txBody>
          <a:bodyPr wrap="square" rtlCol="0" anchor="t" anchorCtr="0">
            <a:noAutofit/>
          </a:bodyPr>
          <a:lstStyle/>
          <a:p>
            <a:pPr algn="l"/>
            <a:r>
              <a:rPr lang="sv-SE" sz="3600" b="1">
                <a:solidFill>
                  <a:srgbClr val="4A4A4A"/>
                </a:solidFill>
                <a:latin typeface="Poppins"/>
                <a:cs typeface="Poppins"/>
              </a:rPr>
              <a:t>Arbetsprocess</a:t>
            </a:r>
            <a:endParaRPr lang="sv-SE" sz="3600" b="1" i="0">
              <a:solidFill>
                <a:srgbClr val="4A4A4A"/>
              </a:solidFill>
              <a:latin typeface="Poppins" pitchFamily="2" charset="77"/>
              <a:cs typeface="Poppins" pitchFamily="2" charset="77"/>
            </a:endParaRPr>
          </a:p>
        </p:txBody>
      </p:sp>
      <p:grpSp>
        <p:nvGrpSpPr>
          <p:cNvPr id="123" name="Grupp 122">
            <a:extLst>
              <a:ext uri="{FF2B5EF4-FFF2-40B4-BE49-F238E27FC236}">
                <a16:creationId xmlns:a16="http://schemas.microsoft.com/office/drawing/2014/main" id="{9E5C5E95-C6E2-AFC0-D732-5C17D226564B}"/>
              </a:ext>
            </a:extLst>
          </p:cNvPr>
          <p:cNvGrpSpPr/>
          <p:nvPr userDrawn="1"/>
        </p:nvGrpSpPr>
        <p:grpSpPr>
          <a:xfrm>
            <a:off x="485997" y="6171836"/>
            <a:ext cx="4349384" cy="215444"/>
            <a:chOff x="485997" y="6171836"/>
            <a:chExt cx="4349384" cy="215444"/>
          </a:xfrm>
        </p:grpSpPr>
        <p:sp>
          <p:nvSpPr>
            <p:cNvPr id="107" name="Rektangel 106">
              <a:extLst>
                <a:ext uri="{FF2B5EF4-FFF2-40B4-BE49-F238E27FC236}">
                  <a16:creationId xmlns:a16="http://schemas.microsoft.com/office/drawing/2014/main" id="{CE343015-535E-D3D8-913C-1A6107B7E8C3}"/>
                </a:ext>
              </a:extLst>
            </p:cNvPr>
            <p:cNvSpPr/>
            <p:nvPr userDrawn="1"/>
          </p:nvSpPr>
          <p:spPr>
            <a:xfrm>
              <a:off x="485997" y="6224605"/>
              <a:ext cx="116169" cy="1161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 name="textruta 111">
              <a:extLst>
                <a:ext uri="{FF2B5EF4-FFF2-40B4-BE49-F238E27FC236}">
                  <a16:creationId xmlns:a16="http://schemas.microsoft.com/office/drawing/2014/main" id="{53551F4E-04FE-57E4-DCB2-9D2599EA41FB}"/>
                </a:ext>
              </a:extLst>
            </p:cNvPr>
            <p:cNvSpPr txBox="1"/>
            <p:nvPr userDrawn="1"/>
          </p:nvSpPr>
          <p:spPr>
            <a:xfrm>
              <a:off x="572430" y="6171836"/>
              <a:ext cx="1576039" cy="215444"/>
            </a:xfrm>
            <a:prstGeom prst="rect">
              <a:avLst/>
            </a:prstGeom>
            <a:noFill/>
          </p:spPr>
          <p:txBody>
            <a:bodyPr wrap="square">
              <a:spAutoFit/>
            </a:bodyPr>
            <a:lstStyle/>
            <a:p>
              <a:r>
                <a:rPr lang="sv-SE" sz="800" b="1" err="1">
                  <a:solidFill>
                    <a:schemeClr val="tx1"/>
                  </a:solidFill>
                </a:rPr>
                <a:t>Insight</a:t>
              </a:r>
              <a:r>
                <a:rPr lang="sv-SE" sz="800" b="1">
                  <a:solidFill>
                    <a:schemeClr val="tx1"/>
                  </a:solidFill>
                </a:rPr>
                <a:t> Medarbetarundersökning</a:t>
              </a:r>
            </a:p>
          </p:txBody>
        </p:sp>
        <p:sp>
          <p:nvSpPr>
            <p:cNvPr id="113" name="Rektangel 112">
              <a:extLst>
                <a:ext uri="{FF2B5EF4-FFF2-40B4-BE49-F238E27FC236}">
                  <a16:creationId xmlns:a16="http://schemas.microsoft.com/office/drawing/2014/main" id="{6CA4E561-6FBD-A3B0-538D-79C608EAB4D4}"/>
                </a:ext>
              </a:extLst>
            </p:cNvPr>
            <p:cNvSpPr/>
            <p:nvPr userDrawn="1"/>
          </p:nvSpPr>
          <p:spPr>
            <a:xfrm>
              <a:off x="2173548" y="6224605"/>
              <a:ext cx="116169" cy="116169"/>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4" name="textruta 113">
              <a:extLst>
                <a:ext uri="{FF2B5EF4-FFF2-40B4-BE49-F238E27FC236}">
                  <a16:creationId xmlns:a16="http://schemas.microsoft.com/office/drawing/2014/main" id="{4B4D64B5-06D3-FC00-7876-B54052176CCB}"/>
                </a:ext>
              </a:extLst>
            </p:cNvPr>
            <p:cNvSpPr txBox="1"/>
            <p:nvPr userDrawn="1"/>
          </p:nvSpPr>
          <p:spPr>
            <a:xfrm>
              <a:off x="2259982" y="6171836"/>
              <a:ext cx="694562" cy="215444"/>
            </a:xfrm>
            <a:prstGeom prst="rect">
              <a:avLst/>
            </a:prstGeom>
            <a:noFill/>
          </p:spPr>
          <p:txBody>
            <a:bodyPr wrap="square">
              <a:spAutoFit/>
            </a:bodyPr>
            <a:lstStyle/>
            <a:p>
              <a:r>
                <a:rPr lang="sv-SE" sz="800" err="1">
                  <a:solidFill>
                    <a:schemeClr val="bg1">
                      <a:lumMod val="75000"/>
                    </a:schemeClr>
                  </a:solidFill>
                </a:rPr>
                <a:t>Insight</a:t>
              </a:r>
              <a:r>
                <a:rPr lang="sv-SE" sz="800">
                  <a:solidFill>
                    <a:schemeClr val="bg1">
                      <a:lumMod val="75000"/>
                    </a:schemeClr>
                  </a:solidFill>
                </a:rPr>
                <a:t> Puls</a:t>
              </a:r>
            </a:p>
          </p:txBody>
        </p:sp>
        <p:sp>
          <p:nvSpPr>
            <p:cNvPr id="119" name="Rektangel 118">
              <a:extLst>
                <a:ext uri="{FF2B5EF4-FFF2-40B4-BE49-F238E27FC236}">
                  <a16:creationId xmlns:a16="http://schemas.microsoft.com/office/drawing/2014/main" id="{20571354-AE9C-F637-AD9D-49B31DA53990}"/>
                </a:ext>
              </a:extLst>
            </p:cNvPr>
            <p:cNvSpPr/>
            <p:nvPr userDrawn="1"/>
          </p:nvSpPr>
          <p:spPr>
            <a:xfrm>
              <a:off x="2969002" y="6224605"/>
              <a:ext cx="116169" cy="116169"/>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0" name="textruta 119">
              <a:extLst>
                <a:ext uri="{FF2B5EF4-FFF2-40B4-BE49-F238E27FC236}">
                  <a16:creationId xmlns:a16="http://schemas.microsoft.com/office/drawing/2014/main" id="{EFAA0919-8D4F-CE47-D29A-2FBE3980F756}"/>
                </a:ext>
              </a:extLst>
            </p:cNvPr>
            <p:cNvSpPr txBox="1"/>
            <p:nvPr userDrawn="1"/>
          </p:nvSpPr>
          <p:spPr>
            <a:xfrm>
              <a:off x="3055435" y="6171836"/>
              <a:ext cx="835809" cy="215444"/>
            </a:xfrm>
            <a:prstGeom prst="rect">
              <a:avLst/>
            </a:prstGeom>
            <a:noFill/>
          </p:spPr>
          <p:txBody>
            <a:bodyPr wrap="square">
              <a:spAutoFit/>
            </a:bodyPr>
            <a:lstStyle/>
            <a:p>
              <a:r>
                <a:rPr lang="sv-SE" sz="800" b="0" err="1">
                  <a:solidFill>
                    <a:schemeClr val="bg1">
                      <a:lumMod val="75000"/>
                    </a:schemeClr>
                  </a:solidFill>
                </a:rPr>
                <a:t>Insight</a:t>
              </a:r>
              <a:r>
                <a:rPr lang="sv-SE" sz="800" b="0">
                  <a:solidFill>
                    <a:schemeClr val="bg1">
                      <a:lumMod val="75000"/>
                    </a:schemeClr>
                  </a:solidFill>
                </a:rPr>
                <a:t> Process</a:t>
              </a:r>
            </a:p>
          </p:txBody>
        </p:sp>
        <p:sp>
          <p:nvSpPr>
            <p:cNvPr id="121" name="Rektangel 120">
              <a:extLst>
                <a:ext uri="{FF2B5EF4-FFF2-40B4-BE49-F238E27FC236}">
                  <a16:creationId xmlns:a16="http://schemas.microsoft.com/office/drawing/2014/main" id="{7A73C786-9FA8-7AEE-E79D-74AA9FEF57D1}"/>
                </a:ext>
              </a:extLst>
            </p:cNvPr>
            <p:cNvSpPr/>
            <p:nvPr userDrawn="1"/>
          </p:nvSpPr>
          <p:spPr>
            <a:xfrm>
              <a:off x="3913139" y="6224605"/>
              <a:ext cx="116169" cy="11616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2" name="textruta 121">
              <a:extLst>
                <a:ext uri="{FF2B5EF4-FFF2-40B4-BE49-F238E27FC236}">
                  <a16:creationId xmlns:a16="http://schemas.microsoft.com/office/drawing/2014/main" id="{6AC965AB-0209-261E-8D83-1A00E767DC73}"/>
                </a:ext>
              </a:extLst>
            </p:cNvPr>
            <p:cNvSpPr txBox="1"/>
            <p:nvPr userDrawn="1"/>
          </p:nvSpPr>
          <p:spPr>
            <a:xfrm>
              <a:off x="3999572" y="6171836"/>
              <a:ext cx="835809" cy="215444"/>
            </a:xfrm>
            <a:prstGeom prst="rect">
              <a:avLst/>
            </a:prstGeom>
            <a:noFill/>
          </p:spPr>
          <p:txBody>
            <a:bodyPr wrap="square">
              <a:spAutoFit/>
            </a:bodyPr>
            <a:lstStyle/>
            <a:p>
              <a:r>
                <a:rPr lang="sv-SE" sz="800" err="1">
                  <a:solidFill>
                    <a:schemeClr val="bg1">
                      <a:lumMod val="75000"/>
                    </a:schemeClr>
                  </a:solidFill>
                </a:rPr>
                <a:t>Insight</a:t>
              </a:r>
              <a:r>
                <a:rPr lang="sv-SE" sz="800">
                  <a:solidFill>
                    <a:schemeClr val="bg1">
                      <a:lumMod val="75000"/>
                    </a:schemeClr>
                  </a:solidFill>
                </a:rPr>
                <a:t> Paket</a:t>
              </a:r>
            </a:p>
          </p:txBody>
        </p:sp>
      </p:grpSp>
      <p:grpSp>
        <p:nvGrpSpPr>
          <p:cNvPr id="2" name="Grupp 1">
            <a:extLst>
              <a:ext uri="{FF2B5EF4-FFF2-40B4-BE49-F238E27FC236}">
                <a16:creationId xmlns:a16="http://schemas.microsoft.com/office/drawing/2014/main" id="{517E322E-0925-CE51-8839-86A51234B357}"/>
              </a:ext>
            </a:extLst>
          </p:cNvPr>
          <p:cNvGrpSpPr/>
          <p:nvPr userDrawn="1"/>
        </p:nvGrpSpPr>
        <p:grpSpPr>
          <a:xfrm>
            <a:off x="5998402" y="3643344"/>
            <a:ext cx="1915610" cy="432698"/>
            <a:chOff x="3105636" y="4231473"/>
            <a:chExt cx="1915610" cy="432698"/>
          </a:xfrm>
        </p:grpSpPr>
        <p:sp>
          <p:nvSpPr>
            <p:cNvPr id="4" name="Rektangel 3">
              <a:extLst>
                <a:ext uri="{FF2B5EF4-FFF2-40B4-BE49-F238E27FC236}">
                  <a16:creationId xmlns:a16="http://schemas.microsoft.com/office/drawing/2014/main" id="{7B4ED28D-1289-A5A9-4DB7-73E27AB98D59}"/>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3. Organisationsstruktur</a:t>
              </a:r>
            </a:p>
          </p:txBody>
        </p:sp>
        <p:sp>
          <p:nvSpPr>
            <p:cNvPr id="5" name="Rektangel 4">
              <a:extLst>
                <a:ext uri="{FF2B5EF4-FFF2-40B4-BE49-F238E27FC236}">
                  <a16:creationId xmlns:a16="http://schemas.microsoft.com/office/drawing/2014/main" id="{C39FC490-C5D7-6AC5-6CF2-5C9CE4814B55}"/>
                </a:ext>
              </a:extLst>
            </p:cNvPr>
            <p:cNvSpPr/>
            <p:nvPr userDrawn="1"/>
          </p:nvSpPr>
          <p:spPr>
            <a:xfrm>
              <a:off x="3105636" y="4231586"/>
              <a:ext cx="45719" cy="4325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6" name="Grupp 5">
            <a:extLst>
              <a:ext uri="{FF2B5EF4-FFF2-40B4-BE49-F238E27FC236}">
                <a16:creationId xmlns:a16="http://schemas.microsoft.com/office/drawing/2014/main" id="{A80EE8C3-F331-A092-F821-F705BB3D3579}"/>
              </a:ext>
            </a:extLst>
          </p:cNvPr>
          <p:cNvGrpSpPr/>
          <p:nvPr userDrawn="1"/>
        </p:nvGrpSpPr>
        <p:grpSpPr>
          <a:xfrm>
            <a:off x="4775319" y="4804846"/>
            <a:ext cx="1915607" cy="432698"/>
            <a:chOff x="3105636" y="4231473"/>
            <a:chExt cx="1915607" cy="432698"/>
          </a:xfrm>
        </p:grpSpPr>
        <p:sp>
          <p:nvSpPr>
            <p:cNvPr id="7" name="Rektangel 6">
              <a:extLst>
                <a:ext uri="{FF2B5EF4-FFF2-40B4-BE49-F238E27FC236}">
                  <a16:creationId xmlns:a16="http://schemas.microsoft.com/office/drawing/2014/main" id="{6267C406-C461-09CF-F9BA-F4FCD46A4016}"/>
                </a:ext>
              </a:extLst>
            </p:cNvPr>
            <p:cNvSpPr/>
            <p:nvPr userDrawn="1"/>
          </p:nvSpPr>
          <p:spPr>
            <a:xfrm>
              <a:off x="3111371" y="4231473"/>
              <a:ext cx="1909872"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4. Frågebatteri / Missiv</a:t>
              </a:r>
            </a:p>
          </p:txBody>
        </p:sp>
        <p:sp>
          <p:nvSpPr>
            <p:cNvPr id="8" name="Rektangel 7">
              <a:extLst>
                <a:ext uri="{FF2B5EF4-FFF2-40B4-BE49-F238E27FC236}">
                  <a16:creationId xmlns:a16="http://schemas.microsoft.com/office/drawing/2014/main" id="{759DE992-2E18-1724-9310-E6763FE59FCE}"/>
                </a:ext>
              </a:extLst>
            </p:cNvPr>
            <p:cNvSpPr/>
            <p:nvPr userDrawn="1"/>
          </p:nvSpPr>
          <p:spPr>
            <a:xfrm>
              <a:off x="3105636" y="4231586"/>
              <a:ext cx="45719" cy="4325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9" name="Grupp 8">
            <a:extLst>
              <a:ext uri="{FF2B5EF4-FFF2-40B4-BE49-F238E27FC236}">
                <a16:creationId xmlns:a16="http://schemas.microsoft.com/office/drawing/2014/main" id="{72C60B43-4B93-1B96-8EB1-1DF611542431}"/>
              </a:ext>
            </a:extLst>
          </p:cNvPr>
          <p:cNvGrpSpPr/>
          <p:nvPr userDrawn="1"/>
        </p:nvGrpSpPr>
        <p:grpSpPr>
          <a:xfrm>
            <a:off x="3265091" y="4015204"/>
            <a:ext cx="1915610" cy="432698"/>
            <a:chOff x="3105636" y="4231473"/>
            <a:chExt cx="1915610" cy="432698"/>
          </a:xfrm>
        </p:grpSpPr>
        <p:sp>
          <p:nvSpPr>
            <p:cNvPr id="10" name="Rektangel 9">
              <a:extLst>
                <a:ext uri="{FF2B5EF4-FFF2-40B4-BE49-F238E27FC236}">
                  <a16:creationId xmlns:a16="http://schemas.microsoft.com/office/drawing/2014/main" id="{01FA00C7-45CF-4F19-8256-5DC16C728DA0}"/>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5. Utskick</a:t>
              </a:r>
            </a:p>
          </p:txBody>
        </p:sp>
        <p:sp>
          <p:nvSpPr>
            <p:cNvPr id="11" name="Rektangel 10">
              <a:extLst>
                <a:ext uri="{FF2B5EF4-FFF2-40B4-BE49-F238E27FC236}">
                  <a16:creationId xmlns:a16="http://schemas.microsoft.com/office/drawing/2014/main" id="{5DAC9556-D42B-18C2-DAD4-DABE137F219D}"/>
                </a:ext>
              </a:extLst>
            </p:cNvPr>
            <p:cNvSpPr/>
            <p:nvPr userDrawn="1"/>
          </p:nvSpPr>
          <p:spPr>
            <a:xfrm>
              <a:off x="3105636" y="4231586"/>
              <a:ext cx="45719" cy="4325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2" name="Grupp 11">
            <a:extLst>
              <a:ext uri="{FF2B5EF4-FFF2-40B4-BE49-F238E27FC236}">
                <a16:creationId xmlns:a16="http://schemas.microsoft.com/office/drawing/2014/main" id="{201FD62B-7FF7-DD4C-25E3-D8E56734E486}"/>
              </a:ext>
            </a:extLst>
          </p:cNvPr>
          <p:cNvGrpSpPr/>
          <p:nvPr userDrawn="1"/>
        </p:nvGrpSpPr>
        <p:grpSpPr>
          <a:xfrm>
            <a:off x="3278187" y="3150189"/>
            <a:ext cx="1915610" cy="432698"/>
            <a:chOff x="3105636" y="4231473"/>
            <a:chExt cx="1915610" cy="432698"/>
          </a:xfrm>
        </p:grpSpPr>
        <p:sp>
          <p:nvSpPr>
            <p:cNvPr id="13" name="Rektangel 12">
              <a:extLst>
                <a:ext uri="{FF2B5EF4-FFF2-40B4-BE49-F238E27FC236}">
                  <a16:creationId xmlns:a16="http://schemas.microsoft.com/office/drawing/2014/main" id="{DA5B6E87-0EFE-C677-433E-82E20D2A9106}"/>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6. Resultat</a:t>
              </a:r>
            </a:p>
          </p:txBody>
        </p:sp>
        <p:sp>
          <p:nvSpPr>
            <p:cNvPr id="14" name="Rektangel 13">
              <a:extLst>
                <a:ext uri="{FF2B5EF4-FFF2-40B4-BE49-F238E27FC236}">
                  <a16:creationId xmlns:a16="http://schemas.microsoft.com/office/drawing/2014/main" id="{394D54DF-F850-CA13-7823-BCC2A525F923}"/>
                </a:ext>
              </a:extLst>
            </p:cNvPr>
            <p:cNvSpPr/>
            <p:nvPr userDrawn="1"/>
          </p:nvSpPr>
          <p:spPr>
            <a:xfrm>
              <a:off x="3105636" y="4231586"/>
              <a:ext cx="45719" cy="4325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 name="Grupp 14">
            <a:extLst>
              <a:ext uri="{FF2B5EF4-FFF2-40B4-BE49-F238E27FC236}">
                <a16:creationId xmlns:a16="http://schemas.microsoft.com/office/drawing/2014/main" id="{6752B74C-1BCC-6419-4C9F-45F117F3ACB5}"/>
              </a:ext>
            </a:extLst>
          </p:cNvPr>
          <p:cNvGrpSpPr/>
          <p:nvPr userDrawn="1"/>
        </p:nvGrpSpPr>
        <p:grpSpPr>
          <a:xfrm>
            <a:off x="3275320" y="2301727"/>
            <a:ext cx="1915610" cy="432698"/>
            <a:chOff x="3105636" y="4231473"/>
            <a:chExt cx="1915610" cy="432698"/>
          </a:xfrm>
        </p:grpSpPr>
        <p:sp>
          <p:nvSpPr>
            <p:cNvPr id="16" name="Rektangel 15">
              <a:extLst>
                <a:ext uri="{FF2B5EF4-FFF2-40B4-BE49-F238E27FC236}">
                  <a16:creationId xmlns:a16="http://schemas.microsoft.com/office/drawing/2014/main" id="{566D7682-B666-3206-214F-131BA44561DB}"/>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7. Uppföljning</a:t>
              </a:r>
            </a:p>
          </p:txBody>
        </p:sp>
        <p:sp>
          <p:nvSpPr>
            <p:cNvPr id="17" name="Rektangel 16">
              <a:extLst>
                <a:ext uri="{FF2B5EF4-FFF2-40B4-BE49-F238E27FC236}">
                  <a16:creationId xmlns:a16="http://schemas.microsoft.com/office/drawing/2014/main" id="{31FA3C0C-E6A8-2502-FFF7-1E318BA0494C}"/>
                </a:ext>
              </a:extLst>
            </p:cNvPr>
            <p:cNvSpPr/>
            <p:nvPr userDrawn="1"/>
          </p:nvSpPr>
          <p:spPr>
            <a:xfrm>
              <a:off x="3105636" y="4231586"/>
              <a:ext cx="45719" cy="4325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8" name="Grupp 17">
            <a:extLst>
              <a:ext uri="{FF2B5EF4-FFF2-40B4-BE49-F238E27FC236}">
                <a16:creationId xmlns:a16="http://schemas.microsoft.com/office/drawing/2014/main" id="{A8E14D2C-C9F8-8551-7B74-C13C25C6E51A}"/>
              </a:ext>
            </a:extLst>
          </p:cNvPr>
          <p:cNvGrpSpPr/>
          <p:nvPr userDrawn="1"/>
        </p:nvGrpSpPr>
        <p:grpSpPr>
          <a:xfrm>
            <a:off x="5998875" y="2587999"/>
            <a:ext cx="1915610" cy="432698"/>
            <a:chOff x="3105636" y="4231473"/>
            <a:chExt cx="1915610" cy="432698"/>
          </a:xfrm>
        </p:grpSpPr>
        <p:sp>
          <p:nvSpPr>
            <p:cNvPr id="20" name="Rektangel 19">
              <a:extLst>
                <a:ext uri="{FF2B5EF4-FFF2-40B4-BE49-F238E27FC236}">
                  <a16:creationId xmlns:a16="http://schemas.microsoft.com/office/drawing/2014/main" id="{7839DE3F-9348-2A43-7A39-7BE79B403B04}"/>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2. Uppstart</a:t>
              </a:r>
            </a:p>
          </p:txBody>
        </p:sp>
        <p:sp>
          <p:nvSpPr>
            <p:cNvPr id="21" name="Rektangel 20">
              <a:extLst>
                <a:ext uri="{FF2B5EF4-FFF2-40B4-BE49-F238E27FC236}">
                  <a16:creationId xmlns:a16="http://schemas.microsoft.com/office/drawing/2014/main" id="{55D0247B-E4AA-8882-C9D2-B545F09A2AFD}"/>
                </a:ext>
              </a:extLst>
            </p:cNvPr>
            <p:cNvSpPr/>
            <p:nvPr userDrawn="1"/>
          </p:nvSpPr>
          <p:spPr>
            <a:xfrm>
              <a:off x="3105636" y="4231586"/>
              <a:ext cx="45719" cy="4325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2" name="Grupp 21">
            <a:extLst>
              <a:ext uri="{FF2B5EF4-FFF2-40B4-BE49-F238E27FC236}">
                <a16:creationId xmlns:a16="http://schemas.microsoft.com/office/drawing/2014/main" id="{13EF94D6-81D3-3017-5F20-D483767712CB}"/>
              </a:ext>
            </a:extLst>
          </p:cNvPr>
          <p:cNvGrpSpPr/>
          <p:nvPr userDrawn="1"/>
        </p:nvGrpSpPr>
        <p:grpSpPr>
          <a:xfrm>
            <a:off x="4862182" y="1546916"/>
            <a:ext cx="1915610" cy="432698"/>
            <a:chOff x="3105636" y="4231473"/>
            <a:chExt cx="1915610" cy="432698"/>
          </a:xfrm>
        </p:grpSpPr>
        <p:sp>
          <p:nvSpPr>
            <p:cNvPr id="23" name="Rektangel 22">
              <a:extLst>
                <a:ext uri="{FF2B5EF4-FFF2-40B4-BE49-F238E27FC236}">
                  <a16:creationId xmlns:a16="http://schemas.microsoft.com/office/drawing/2014/main" id="{62C84AA3-787E-1708-8A35-A4152E7E4C1B}"/>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1. Planering inför uppstart</a:t>
              </a:r>
            </a:p>
          </p:txBody>
        </p:sp>
        <p:sp>
          <p:nvSpPr>
            <p:cNvPr id="24" name="Rektangel 23">
              <a:extLst>
                <a:ext uri="{FF2B5EF4-FFF2-40B4-BE49-F238E27FC236}">
                  <a16:creationId xmlns:a16="http://schemas.microsoft.com/office/drawing/2014/main" id="{7233AED9-850B-5CD0-8848-DAD2A1B17FD1}"/>
                </a:ext>
              </a:extLst>
            </p:cNvPr>
            <p:cNvSpPr/>
            <p:nvPr userDrawn="1"/>
          </p:nvSpPr>
          <p:spPr>
            <a:xfrm>
              <a:off x="3105636" y="4231586"/>
              <a:ext cx="45719" cy="4325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64" name="Grupp 63">
            <a:extLst>
              <a:ext uri="{FF2B5EF4-FFF2-40B4-BE49-F238E27FC236}">
                <a16:creationId xmlns:a16="http://schemas.microsoft.com/office/drawing/2014/main" id="{7B6ED50F-A604-684A-C63F-5002D1DF12B6}"/>
              </a:ext>
            </a:extLst>
          </p:cNvPr>
          <p:cNvGrpSpPr/>
          <p:nvPr userDrawn="1"/>
        </p:nvGrpSpPr>
        <p:grpSpPr>
          <a:xfrm>
            <a:off x="6894145" y="1610748"/>
            <a:ext cx="4158480" cy="401491"/>
            <a:chOff x="6894145" y="1610748"/>
            <a:chExt cx="4158480" cy="401491"/>
          </a:xfrm>
        </p:grpSpPr>
        <p:sp>
          <p:nvSpPr>
            <p:cNvPr id="19" name="Rundad rektangulär 12">
              <a:extLst>
                <a:ext uri="{FF2B5EF4-FFF2-40B4-BE49-F238E27FC236}">
                  <a16:creationId xmlns:a16="http://schemas.microsoft.com/office/drawing/2014/main" id="{1521105A-2C6B-75C4-A255-388B466AFE23}"/>
                </a:ext>
              </a:extLst>
            </p:cNvPr>
            <p:cNvSpPr/>
            <p:nvPr userDrawn="1"/>
          </p:nvSpPr>
          <p:spPr>
            <a:xfrm>
              <a:off x="8818506" y="1610748"/>
              <a:ext cx="2234119" cy="401491"/>
            </a:xfrm>
            <a:prstGeom prst="wedgeRoundRectCallout">
              <a:avLst>
                <a:gd name="adj1" fmla="val -124856"/>
                <a:gd name="adj2" fmla="val 19251"/>
                <a:gd name="adj3" fmla="val 16667"/>
              </a:avLst>
            </a:prstGeom>
            <a:no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Förberedelse &amp; dela dokument</a:t>
              </a:r>
              <a:br>
                <a:rPr lang="sv-SE" sz="900"/>
              </a:br>
              <a:endParaRPr lang="sv-SE" sz="900"/>
            </a:p>
          </p:txBody>
        </p:sp>
        <p:grpSp>
          <p:nvGrpSpPr>
            <p:cNvPr id="32" name="Grupp 31">
              <a:extLst>
                <a:ext uri="{FF2B5EF4-FFF2-40B4-BE49-F238E27FC236}">
                  <a16:creationId xmlns:a16="http://schemas.microsoft.com/office/drawing/2014/main" id="{068D6DB5-7D90-867E-5FD1-221023FB5127}"/>
                </a:ext>
              </a:extLst>
            </p:cNvPr>
            <p:cNvGrpSpPr/>
            <p:nvPr userDrawn="1"/>
          </p:nvGrpSpPr>
          <p:grpSpPr>
            <a:xfrm>
              <a:off x="6894145" y="1630167"/>
              <a:ext cx="1982519" cy="280804"/>
              <a:chOff x="6894145" y="1630167"/>
              <a:chExt cx="1982519" cy="280804"/>
            </a:xfrm>
          </p:grpSpPr>
          <p:sp>
            <p:nvSpPr>
              <p:cNvPr id="33" name="Höger hakparentes 32">
                <a:extLst>
                  <a:ext uri="{FF2B5EF4-FFF2-40B4-BE49-F238E27FC236}">
                    <a16:creationId xmlns:a16="http://schemas.microsoft.com/office/drawing/2014/main" id="{D5FC981E-2C8E-81CC-D4DE-05B6319DFA41}"/>
                  </a:ext>
                </a:extLst>
              </p:cNvPr>
              <p:cNvSpPr/>
              <p:nvPr userDrawn="1"/>
            </p:nvSpPr>
            <p:spPr>
              <a:xfrm rot="10800000">
                <a:off x="8830945" y="1630167"/>
                <a:ext cx="45719" cy="280804"/>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34" name="Rak pil 33">
                <a:extLst>
                  <a:ext uri="{FF2B5EF4-FFF2-40B4-BE49-F238E27FC236}">
                    <a16:creationId xmlns:a16="http://schemas.microsoft.com/office/drawing/2014/main" id="{E3E2E6DD-869B-10DA-CA0A-B1140070BDA2}"/>
                  </a:ext>
                </a:extLst>
              </p:cNvPr>
              <p:cNvCxnSpPr>
                <a:cxnSpLocks/>
              </p:cNvCxnSpPr>
              <p:nvPr userDrawn="1"/>
            </p:nvCxnSpPr>
            <p:spPr>
              <a:xfrm flipV="1">
                <a:off x="6894145" y="1758531"/>
                <a:ext cx="1936236" cy="4734"/>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grpSp>
        <p:nvGrpSpPr>
          <p:cNvPr id="65" name="Grupp 64">
            <a:extLst>
              <a:ext uri="{FF2B5EF4-FFF2-40B4-BE49-F238E27FC236}">
                <a16:creationId xmlns:a16="http://schemas.microsoft.com/office/drawing/2014/main" id="{EF74DF3E-1DC5-AC2B-8447-38AF1964FF10}"/>
              </a:ext>
            </a:extLst>
          </p:cNvPr>
          <p:cNvGrpSpPr/>
          <p:nvPr userDrawn="1"/>
        </p:nvGrpSpPr>
        <p:grpSpPr>
          <a:xfrm>
            <a:off x="8040757" y="2289066"/>
            <a:ext cx="3011868" cy="990051"/>
            <a:chOff x="8040757" y="2736817"/>
            <a:chExt cx="3011868" cy="990051"/>
          </a:xfrm>
        </p:grpSpPr>
        <p:sp>
          <p:nvSpPr>
            <p:cNvPr id="25" name="Rundad rektangulär 12">
              <a:extLst>
                <a:ext uri="{FF2B5EF4-FFF2-40B4-BE49-F238E27FC236}">
                  <a16:creationId xmlns:a16="http://schemas.microsoft.com/office/drawing/2014/main" id="{183F786F-40D6-929E-EE2B-0871BA2FF21F}"/>
                </a:ext>
              </a:extLst>
            </p:cNvPr>
            <p:cNvSpPr/>
            <p:nvPr userDrawn="1"/>
          </p:nvSpPr>
          <p:spPr>
            <a:xfrm>
              <a:off x="8818505" y="2788426"/>
              <a:ext cx="2234120" cy="907995"/>
            </a:xfrm>
            <a:prstGeom prst="wedgeRoundRectCallout">
              <a:avLst>
                <a:gd name="adj1" fmla="val -75209"/>
                <a:gd name="adj2" fmla="val 5835"/>
                <a:gd name="adj3" fmla="val 16667"/>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Deltagare och roller i projektet</a:t>
              </a:r>
              <a:endParaRPr lang="sv-SE" sz="900"/>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Genomgång av projektplan</a:t>
              </a:r>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Genomgång av frågebatteriet, missiv</a:t>
              </a:r>
              <a:endParaRPr lang="sv-SE" sz="900"/>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Presentation av metod och teori</a:t>
              </a:r>
              <a:endParaRPr lang="sv-SE" sz="900"/>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Kommunikation internt projektet</a:t>
              </a:r>
              <a:endParaRPr lang="sv-SE" sz="900"/>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Faktureringsuppgifter</a:t>
              </a:r>
              <a:endParaRPr lang="sv-SE" sz="900"/>
            </a:p>
          </p:txBody>
        </p:sp>
        <p:grpSp>
          <p:nvGrpSpPr>
            <p:cNvPr id="35" name="Grupp 34">
              <a:extLst>
                <a:ext uri="{FF2B5EF4-FFF2-40B4-BE49-F238E27FC236}">
                  <a16:creationId xmlns:a16="http://schemas.microsoft.com/office/drawing/2014/main" id="{D4221511-F4E5-E12D-2D89-CE8DDEA0FC5E}"/>
                </a:ext>
              </a:extLst>
            </p:cNvPr>
            <p:cNvGrpSpPr/>
            <p:nvPr userDrawn="1"/>
          </p:nvGrpSpPr>
          <p:grpSpPr>
            <a:xfrm>
              <a:off x="8040757" y="2736817"/>
              <a:ext cx="835906" cy="990051"/>
              <a:chOff x="8040757" y="2736817"/>
              <a:chExt cx="835906" cy="990051"/>
            </a:xfrm>
          </p:grpSpPr>
          <p:sp>
            <p:nvSpPr>
              <p:cNvPr id="36" name="Höger hakparentes 35">
                <a:extLst>
                  <a:ext uri="{FF2B5EF4-FFF2-40B4-BE49-F238E27FC236}">
                    <a16:creationId xmlns:a16="http://schemas.microsoft.com/office/drawing/2014/main" id="{5ED820D6-324D-EC46-7693-02D6B1F18962}"/>
                  </a:ext>
                </a:extLst>
              </p:cNvPr>
              <p:cNvSpPr/>
              <p:nvPr userDrawn="1"/>
            </p:nvSpPr>
            <p:spPr>
              <a:xfrm rot="10800000">
                <a:off x="8830944" y="2736817"/>
                <a:ext cx="45719" cy="990051"/>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37" name="Rak pil 36">
                <a:extLst>
                  <a:ext uri="{FF2B5EF4-FFF2-40B4-BE49-F238E27FC236}">
                    <a16:creationId xmlns:a16="http://schemas.microsoft.com/office/drawing/2014/main" id="{C98487EE-96A7-FE9A-CCCE-14CCE2AFD507}"/>
                  </a:ext>
                </a:extLst>
              </p:cNvPr>
              <p:cNvCxnSpPr>
                <a:cxnSpLocks/>
              </p:cNvCxnSpPr>
              <p:nvPr userDrawn="1"/>
            </p:nvCxnSpPr>
            <p:spPr>
              <a:xfrm flipV="1">
                <a:off x="8040757" y="3238539"/>
                <a:ext cx="789624" cy="14456"/>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grpSp>
        <p:nvGrpSpPr>
          <p:cNvPr id="66" name="Grupp 65">
            <a:extLst>
              <a:ext uri="{FF2B5EF4-FFF2-40B4-BE49-F238E27FC236}">
                <a16:creationId xmlns:a16="http://schemas.microsoft.com/office/drawing/2014/main" id="{B42E9092-6FC5-9AE6-631C-7FD93A7780CF}"/>
              </a:ext>
            </a:extLst>
          </p:cNvPr>
          <p:cNvGrpSpPr/>
          <p:nvPr userDrawn="1"/>
        </p:nvGrpSpPr>
        <p:grpSpPr>
          <a:xfrm>
            <a:off x="8040757" y="3527518"/>
            <a:ext cx="3838451" cy="860750"/>
            <a:chOff x="8040757" y="3607030"/>
            <a:chExt cx="3838451" cy="860750"/>
          </a:xfrm>
        </p:grpSpPr>
        <p:sp>
          <p:nvSpPr>
            <p:cNvPr id="26" name="Rundad rektangulär 12">
              <a:extLst>
                <a:ext uri="{FF2B5EF4-FFF2-40B4-BE49-F238E27FC236}">
                  <a16:creationId xmlns:a16="http://schemas.microsoft.com/office/drawing/2014/main" id="{41758BE0-018D-42AD-72E4-FBFF8C60D8CE}"/>
                </a:ext>
              </a:extLst>
            </p:cNvPr>
            <p:cNvSpPr/>
            <p:nvPr userDrawn="1"/>
          </p:nvSpPr>
          <p:spPr>
            <a:xfrm>
              <a:off x="8839354" y="3607030"/>
              <a:ext cx="3039854" cy="860750"/>
            </a:xfrm>
            <a:prstGeom prst="wedgeRoundRectCallout">
              <a:avLst>
                <a:gd name="adj1" fmla="val -66920"/>
                <a:gd name="adj2" fmla="val -28169"/>
                <a:gd name="adj3" fmla="val 16667"/>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Dela dokument inför möte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Genomgång av organisationsmappning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Komplett respondentlista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Godkänn och stäng organisationsträd</a:t>
              </a:r>
              <a:endParaRPr lang="sv-SE" sz="900"/>
            </a:p>
          </p:txBody>
        </p:sp>
        <p:grpSp>
          <p:nvGrpSpPr>
            <p:cNvPr id="40" name="Grupp 39">
              <a:extLst>
                <a:ext uri="{FF2B5EF4-FFF2-40B4-BE49-F238E27FC236}">
                  <a16:creationId xmlns:a16="http://schemas.microsoft.com/office/drawing/2014/main" id="{51B2DB7B-D75C-3CFC-A651-BFA6307DE248}"/>
                </a:ext>
              </a:extLst>
            </p:cNvPr>
            <p:cNvGrpSpPr/>
            <p:nvPr userDrawn="1"/>
          </p:nvGrpSpPr>
          <p:grpSpPr>
            <a:xfrm>
              <a:off x="8040757" y="3702978"/>
              <a:ext cx="835906" cy="663282"/>
              <a:chOff x="8040757" y="3777318"/>
              <a:chExt cx="835906" cy="663282"/>
            </a:xfrm>
          </p:grpSpPr>
          <p:sp>
            <p:nvSpPr>
              <p:cNvPr id="41" name="Höger hakparentes 40">
                <a:extLst>
                  <a:ext uri="{FF2B5EF4-FFF2-40B4-BE49-F238E27FC236}">
                    <a16:creationId xmlns:a16="http://schemas.microsoft.com/office/drawing/2014/main" id="{8ADA92DA-EE60-051E-EE03-0032203351F6}"/>
                  </a:ext>
                </a:extLst>
              </p:cNvPr>
              <p:cNvSpPr/>
              <p:nvPr userDrawn="1"/>
            </p:nvSpPr>
            <p:spPr>
              <a:xfrm rot="10800000">
                <a:off x="8830944" y="3777318"/>
                <a:ext cx="45719" cy="663282"/>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42" name="Rak pil 41">
                <a:extLst>
                  <a:ext uri="{FF2B5EF4-FFF2-40B4-BE49-F238E27FC236}">
                    <a16:creationId xmlns:a16="http://schemas.microsoft.com/office/drawing/2014/main" id="{23F66CAD-4507-101C-4AAB-9503003085FF}"/>
                  </a:ext>
                </a:extLst>
              </p:cNvPr>
              <p:cNvCxnSpPr>
                <a:cxnSpLocks/>
              </p:cNvCxnSpPr>
              <p:nvPr userDrawn="1"/>
            </p:nvCxnSpPr>
            <p:spPr>
              <a:xfrm>
                <a:off x="8040757" y="4030113"/>
                <a:ext cx="789624"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grpSp>
        <p:nvGrpSpPr>
          <p:cNvPr id="62" name="Grupp 61">
            <a:extLst>
              <a:ext uri="{FF2B5EF4-FFF2-40B4-BE49-F238E27FC236}">
                <a16:creationId xmlns:a16="http://schemas.microsoft.com/office/drawing/2014/main" id="{538B2075-A9A9-7B73-68FE-5C22CEC2AB54}"/>
              </a:ext>
            </a:extLst>
          </p:cNvPr>
          <p:cNvGrpSpPr/>
          <p:nvPr userDrawn="1"/>
        </p:nvGrpSpPr>
        <p:grpSpPr>
          <a:xfrm>
            <a:off x="312792" y="3909170"/>
            <a:ext cx="2846720" cy="704586"/>
            <a:chOff x="312792" y="3882794"/>
            <a:chExt cx="2846720" cy="704586"/>
          </a:xfrm>
        </p:grpSpPr>
        <p:sp>
          <p:nvSpPr>
            <p:cNvPr id="29" name="Rundad rektangulär 12">
              <a:extLst>
                <a:ext uri="{FF2B5EF4-FFF2-40B4-BE49-F238E27FC236}">
                  <a16:creationId xmlns:a16="http://schemas.microsoft.com/office/drawing/2014/main" id="{396A7453-8FBE-7790-CC53-44A3993DFE68}"/>
                </a:ext>
              </a:extLst>
            </p:cNvPr>
            <p:cNvSpPr/>
            <p:nvPr userDrawn="1"/>
          </p:nvSpPr>
          <p:spPr>
            <a:xfrm>
              <a:off x="312792" y="3882794"/>
              <a:ext cx="2257695" cy="704586"/>
            </a:xfrm>
            <a:prstGeom prst="wedgeRoundRectCallout">
              <a:avLst>
                <a:gd name="adj1" fmla="val 109181"/>
                <a:gd name="adj2" fmla="val 19515"/>
                <a:gd name="adj3" fmla="val 16667"/>
              </a:avLst>
            </a:prstGeom>
            <a:noFill/>
            <a:ln w="25400" cap="flat" cmpd="sng" algn="ctr">
              <a:noFill/>
              <a:prstDash val="solid"/>
            </a:ln>
            <a:effectLst/>
          </p:spPr>
          <p:txBody>
            <a:bodyPr rtlCol="0" anchor="t"/>
            <a:lstStyle/>
            <a:p>
              <a:pPr marL="0" marR="0" lvl="0" indent="0" algn="r"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Informera IT </a:t>
              </a:r>
              <a:r>
                <a:rPr lang="sv-SE" sz="900" b="0" i="0" u="none" strike="noStrike" err="1">
                  <a:solidFill>
                    <a:srgbClr val="000000"/>
                  </a:solidFill>
                  <a:effectLst/>
                  <a:latin typeface="Calibri" panose="020F0502020204030204" pitchFamily="34" charset="0"/>
                </a:rPr>
                <a:t>avd</a:t>
              </a:r>
              <a:r>
                <a:rPr lang="sv-SE" sz="900" b="0" i="0" u="none" strike="noStrike">
                  <a:solidFill>
                    <a:srgbClr val="000000"/>
                  </a:solidFill>
                  <a:effectLst/>
                  <a:latin typeface="Calibri" panose="020F0502020204030204" pitchFamily="34" charset="0"/>
                </a:rPr>
                <a:t> om spamfilter</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Skapa skarpt utskick </a:t>
              </a:r>
              <a:r>
                <a:rPr lang="sv-SE" sz="900" b="0" i="0" u="none" strike="noStrike" err="1">
                  <a:solidFill>
                    <a:srgbClr val="000000"/>
                  </a:solidFill>
                  <a:effectLst/>
                  <a:latin typeface="Calibri" panose="020F0502020204030204" pitchFamily="34" charset="0"/>
                </a:rPr>
                <a:t>inkl</a:t>
              </a:r>
              <a:r>
                <a:rPr lang="sv-SE" sz="900" b="0" i="0" u="none" strike="noStrike">
                  <a:solidFill>
                    <a:srgbClr val="000000"/>
                  </a:solidFill>
                  <a:effectLst/>
                  <a:latin typeface="Calibri" panose="020F0502020204030204" pitchFamily="34" charset="0"/>
                </a:rPr>
                <a:t> påminnelser</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Utskicksdag</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Stäng undersökning</a:t>
              </a:r>
              <a:endParaRPr lang="sv-SE" sz="900"/>
            </a:p>
          </p:txBody>
        </p:sp>
        <p:grpSp>
          <p:nvGrpSpPr>
            <p:cNvPr id="44" name="Grupp 43">
              <a:extLst>
                <a:ext uri="{FF2B5EF4-FFF2-40B4-BE49-F238E27FC236}">
                  <a16:creationId xmlns:a16="http://schemas.microsoft.com/office/drawing/2014/main" id="{E3F959D4-6A1D-2ADB-4CE7-215913C044EA}"/>
                </a:ext>
              </a:extLst>
            </p:cNvPr>
            <p:cNvGrpSpPr/>
            <p:nvPr userDrawn="1"/>
          </p:nvGrpSpPr>
          <p:grpSpPr>
            <a:xfrm>
              <a:off x="2518351" y="3914096"/>
              <a:ext cx="641161" cy="672507"/>
              <a:chOff x="2518351" y="3891794"/>
              <a:chExt cx="641161" cy="672507"/>
            </a:xfrm>
          </p:grpSpPr>
          <p:sp>
            <p:nvSpPr>
              <p:cNvPr id="45" name="Höger hakparentes 44">
                <a:extLst>
                  <a:ext uri="{FF2B5EF4-FFF2-40B4-BE49-F238E27FC236}">
                    <a16:creationId xmlns:a16="http://schemas.microsoft.com/office/drawing/2014/main" id="{B35B9FBF-C31A-6476-F70E-2B197C6BAD87}"/>
                  </a:ext>
                </a:extLst>
              </p:cNvPr>
              <p:cNvSpPr/>
              <p:nvPr userDrawn="1"/>
            </p:nvSpPr>
            <p:spPr>
              <a:xfrm>
                <a:off x="2518351" y="3891794"/>
                <a:ext cx="45719" cy="672507"/>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46" name="Rak pil 45">
                <a:extLst>
                  <a:ext uri="{FF2B5EF4-FFF2-40B4-BE49-F238E27FC236}">
                    <a16:creationId xmlns:a16="http://schemas.microsoft.com/office/drawing/2014/main" id="{C1E80ED3-CBB8-CE8D-5E98-9A2A8076DDAC}"/>
                  </a:ext>
                </a:extLst>
              </p:cNvPr>
              <p:cNvCxnSpPr>
                <a:cxnSpLocks/>
              </p:cNvCxnSpPr>
              <p:nvPr userDrawn="1"/>
            </p:nvCxnSpPr>
            <p:spPr>
              <a:xfrm>
                <a:off x="2564519" y="4163310"/>
                <a:ext cx="594993"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grpSp>
        <p:nvGrpSpPr>
          <p:cNvPr id="60" name="Grupp 59">
            <a:extLst>
              <a:ext uri="{FF2B5EF4-FFF2-40B4-BE49-F238E27FC236}">
                <a16:creationId xmlns:a16="http://schemas.microsoft.com/office/drawing/2014/main" id="{E994B0B5-560E-C0CF-0ABB-808F452B1C7A}"/>
              </a:ext>
            </a:extLst>
          </p:cNvPr>
          <p:cNvGrpSpPr/>
          <p:nvPr userDrawn="1"/>
        </p:nvGrpSpPr>
        <p:grpSpPr>
          <a:xfrm>
            <a:off x="485997" y="2319368"/>
            <a:ext cx="2673515" cy="432583"/>
            <a:chOff x="485997" y="2212333"/>
            <a:chExt cx="2673515" cy="432583"/>
          </a:xfrm>
        </p:grpSpPr>
        <p:sp>
          <p:nvSpPr>
            <p:cNvPr id="31" name="Rundad rektangulär 12">
              <a:extLst>
                <a:ext uri="{FF2B5EF4-FFF2-40B4-BE49-F238E27FC236}">
                  <a16:creationId xmlns:a16="http://schemas.microsoft.com/office/drawing/2014/main" id="{7F1553E8-4B43-03D9-444C-094ABEE665C2}"/>
                </a:ext>
              </a:extLst>
            </p:cNvPr>
            <p:cNvSpPr/>
            <p:nvPr userDrawn="1"/>
          </p:nvSpPr>
          <p:spPr>
            <a:xfrm>
              <a:off x="485997" y="2294504"/>
              <a:ext cx="2084489" cy="284532"/>
            </a:xfrm>
            <a:prstGeom prst="wedgeRoundRectCallout">
              <a:avLst>
                <a:gd name="adj1" fmla="val 90021"/>
                <a:gd name="adj2" fmla="val 41190"/>
                <a:gd name="adj3" fmla="val 16667"/>
              </a:avLst>
            </a:prstGeom>
            <a:noFill/>
            <a:ln w="25400" cap="flat" cmpd="sng" algn="ctr">
              <a:no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Dela agenda inför uppföljningsmöte</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Uppföljningsmöte</a:t>
              </a:r>
              <a:endParaRPr lang="sv-SE" sz="900"/>
            </a:p>
          </p:txBody>
        </p:sp>
        <p:grpSp>
          <p:nvGrpSpPr>
            <p:cNvPr id="54" name="Grupp 53">
              <a:extLst>
                <a:ext uri="{FF2B5EF4-FFF2-40B4-BE49-F238E27FC236}">
                  <a16:creationId xmlns:a16="http://schemas.microsoft.com/office/drawing/2014/main" id="{EDDA6D0E-9DC4-0081-BB36-A0E89849E99D}"/>
                </a:ext>
              </a:extLst>
            </p:cNvPr>
            <p:cNvGrpSpPr/>
            <p:nvPr userDrawn="1"/>
          </p:nvGrpSpPr>
          <p:grpSpPr>
            <a:xfrm>
              <a:off x="2518351" y="2212333"/>
              <a:ext cx="641161" cy="432583"/>
              <a:chOff x="2518351" y="2004181"/>
              <a:chExt cx="641161" cy="432583"/>
            </a:xfrm>
          </p:grpSpPr>
          <p:sp>
            <p:nvSpPr>
              <p:cNvPr id="56" name="Höger hakparentes 55">
                <a:extLst>
                  <a:ext uri="{FF2B5EF4-FFF2-40B4-BE49-F238E27FC236}">
                    <a16:creationId xmlns:a16="http://schemas.microsoft.com/office/drawing/2014/main" id="{B521D494-2D25-91CB-8A31-84CB6D7315EE}"/>
                  </a:ext>
                </a:extLst>
              </p:cNvPr>
              <p:cNvSpPr/>
              <p:nvPr userDrawn="1"/>
            </p:nvSpPr>
            <p:spPr>
              <a:xfrm>
                <a:off x="2518351" y="2004181"/>
                <a:ext cx="52135" cy="432583"/>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57" name="Rak pil 56">
                <a:extLst>
                  <a:ext uri="{FF2B5EF4-FFF2-40B4-BE49-F238E27FC236}">
                    <a16:creationId xmlns:a16="http://schemas.microsoft.com/office/drawing/2014/main" id="{34F08482-CFEC-88A5-701E-691E0A858869}"/>
                  </a:ext>
                </a:extLst>
              </p:cNvPr>
              <p:cNvCxnSpPr>
                <a:cxnSpLocks/>
              </p:cNvCxnSpPr>
              <p:nvPr userDrawn="1"/>
            </p:nvCxnSpPr>
            <p:spPr>
              <a:xfrm>
                <a:off x="2564519" y="2192073"/>
                <a:ext cx="594993"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grpSp>
        <p:nvGrpSpPr>
          <p:cNvPr id="71" name="Grupp 70">
            <a:extLst>
              <a:ext uri="{FF2B5EF4-FFF2-40B4-BE49-F238E27FC236}">
                <a16:creationId xmlns:a16="http://schemas.microsoft.com/office/drawing/2014/main" id="{3524AAD4-FA3F-AB7C-45D7-B5850FB86184}"/>
              </a:ext>
            </a:extLst>
          </p:cNvPr>
          <p:cNvGrpSpPr/>
          <p:nvPr userDrawn="1"/>
        </p:nvGrpSpPr>
        <p:grpSpPr>
          <a:xfrm>
            <a:off x="6894145" y="4581067"/>
            <a:ext cx="4985063" cy="860750"/>
            <a:chOff x="6894145" y="3656725"/>
            <a:chExt cx="4985063" cy="860750"/>
          </a:xfrm>
        </p:grpSpPr>
        <p:sp>
          <p:nvSpPr>
            <p:cNvPr id="72" name="Rundad rektangulär 12">
              <a:extLst>
                <a:ext uri="{FF2B5EF4-FFF2-40B4-BE49-F238E27FC236}">
                  <a16:creationId xmlns:a16="http://schemas.microsoft.com/office/drawing/2014/main" id="{A01E3834-4544-E62D-5563-4EAB51F21C53}"/>
                </a:ext>
              </a:extLst>
            </p:cNvPr>
            <p:cNvSpPr/>
            <p:nvPr userDrawn="1"/>
          </p:nvSpPr>
          <p:spPr>
            <a:xfrm>
              <a:off x="8839354" y="3656725"/>
              <a:ext cx="3039854" cy="860750"/>
            </a:xfrm>
            <a:prstGeom prst="wedgeRoundRectCallout">
              <a:avLst>
                <a:gd name="adj1" fmla="val -66920"/>
                <a:gd name="adj2" fmla="val -28169"/>
                <a:gd name="adj3" fmla="val 16667"/>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Återkoppla frågorna till </a:t>
              </a:r>
              <a:r>
                <a:rPr lang="sv-SE" sz="900" b="0" i="0" u="none" strike="noStrike" err="1">
                  <a:solidFill>
                    <a:srgbClr val="000000"/>
                  </a:solidFill>
                  <a:effectLst/>
                  <a:latin typeface="Calibri" panose="020F0502020204030204" pitchFamily="34" charset="0"/>
                </a:rPr>
                <a:t>Quicksearch</a:t>
              </a:r>
              <a:endParaRPr lang="sv-SE" sz="900" b="0" i="0" u="none" strike="noStrike">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Ev. översättning via </a:t>
              </a:r>
              <a:r>
                <a:rPr lang="sv-SE" sz="900" b="0" i="0" u="none" strike="noStrike" err="1">
                  <a:solidFill>
                    <a:srgbClr val="000000"/>
                  </a:solidFill>
                  <a:effectLst/>
                  <a:latin typeface="Calibri" panose="020F0502020204030204" pitchFamily="34" charset="0"/>
                </a:rPr>
                <a:t>Semantix</a:t>
              </a:r>
              <a:endParaRPr lang="sv-SE" sz="900" b="0" i="0" u="none" strike="noStrike">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Godkänn frågebatteri (samtliga språk)</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Testutskick</a:t>
              </a:r>
              <a:endParaRPr lang="sv-SE" sz="900"/>
            </a:p>
          </p:txBody>
        </p:sp>
        <p:grpSp>
          <p:nvGrpSpPr>
            <p:cNvPr id="73" name="Grupp 72">
              <a:extLst>
                <a:ext uri="{FF2B5EF4-FFF2-40B4-BE49-F238E27FC236}">
                  <a16:creationId xmlns:a16="http://schemas.microsoft.com/office/drawing/2014/main" id="{84C2BF67-0AF7-F841-13F4-B42286EE2CBC}"/>
                </a:ext>
              </a:extLst>
            </p:cNvPr>
            <p:cNvGrpSpPr/>
            <p:nvPr userDrawn="1"/>
          </p:nvGrpSpPr>
          <p:grpSpPr>
            <a:xfrm>
              <a:off x="6894145" y="3752673"/>
              <a:ext cx="1982518" cy="663282"/>
              <a:chOff x="6894145" y="3827013"/>
              <a:chExt cx="1982518" cy="663282"/>
            </a:xfrm>
          </p:grpSpPr>
          <p:sp>
            <p:nvSpPr>
              <p:cNvPr id="74" name="Höger hakparentes 73">
                <a:extLst>
                  <a:ext uri="{FF2B5EF4-FFF2-40B4-BE49-F238E27FC236}">
                    <a16:creationId xmlns:a16="http://schemas.microsoft.com/office/drawing/2014/main" id="{6E1D3987-F4BE-8BF9-A869-E874A3B9FE60}"/>
                  </a:ext>
                </a:extLst>
              </p:cNvPr>
              <p:cNvSpPr/>
              <p:nvPr userDrawn="1"/>
            </p:nvSpPr>
            <p:spPr>
              <a:xfrm rot="10800000">
                <a:off x="8830944" y="3827013"/>
                <a:ext cx="45719" cy="663282"/>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75" name="Rak pil 74">
                <a:extLst>
                  <a:ext uri="{FF2B5EF4-FFF2-40B4-BE49-F238E27FC236}">
                    <a16:creationId xmlns:a16="http://schemas.microsoft.com/office/drawing/2014/main" id="{0D54C389-30DA-6A26-6FDF-2592D68F2B87}"/>
                  </a:ext>
                </a:extLst>
              </p:cNvPr>
              <p:cNvCxnSpPr>
                <a:cxnSpLocks/>
              </p:cNvCxnSpPr>
              <p:nvPr userDrawn="1"/>
            </p:nvCxnSpPr>
            <p:spPr>
              <a:xfrm>
                <a:off x="6894145" y="4149381"/>
                <a:ext cx="1936236"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grpSp>
        <p:nvGrpSpPr>
          <p:cNvPr id="27" name="Grupp 26">
            <a:extLst>
              <a:ext uri="{FF2B5EF4-FFF2-40B4-BE49-F238E27FC236}">
                <a16:creationId xmlns:a16="http://schemas.microsoft.com/office/drawing/2014/main" id="{30C0B617-52A6-DF94-7FFC-36826A1DB996}"/>
              </a:ext>
            </a:extLst>
          </p:cNvPr>
          <p:cNvGrpSpPr/>
          <p:nvPr userDrawn="1"/>
        </p:nvGrpSpPr>
        <p:grpSpPr>
          <a:xfrm>
            <a:off x="275642" y="2981352"/>
            <a:ext cx="2883870" cy="704586"/>
            <a:chOff x="275642" y="3882794"/>
            <a:chExt cx="2883870" cy="704586"/>
          </a:xfrm>
        </p:grpSpPr>
        <p:sp>
          <p:nvSpPr>
            <p:cNvPr id="30" name="Rundad rektangulär 12">
              <a:extLst>
                <a:ext uri="{FF2B5EF4-FFF2-40B4-BE49-F238E27FC236}">
                  <a16:creationId xmlns:a16="http://schemas.microsoft.com/office/drawing/2014/main" id="{1A77336C-B6D1-3696-AAC6-70C76D990068}"/>
                </a:ext>
              </a:extLst>
            </p:cNvPr>
            <p:cNvSpPr/>
            <p:nvPr userDrawn="1"/>
          </p:nvSpPr>
          <p:spPr>
            <a:xfrm>
              <a:off x="275642" y="3882794"/>
              <a:ext cx="2294845" cy="704586"/>
            </a:xfrm>
            <a:prstGeom prst="wedgeRoundRectCallout">
              <a:avLst>
                <a:gd name="adj1" fmla="val 109181"/>
                <a:gd name="adj2" fmla="val 19515"/>
                <a:gd name="adj3" fmla="val 16667"/>
              </a:avLst>
            </a:prstGeom>
            <a:noFill/>
            <a:ln w="25400" cap="flat" cmpd="sng" algn="ctr">
              <a:noFill/>
              <a:prstDash val="solid"/>
            </a:ln>
            <a:effectLst/>
          </p:spPr>
          <p:txBody>
            <a:bodyPr rtlCol="0" anchor="t"/>
            <a:lstStyle/>
            <a:p>
              <a:pPr marL="0" marR="0" lvl="0" indent="0" algn="r" defTabSz="914400" eaLnBrk="1" fontAlgn="auto" latinLnBrk="0" hangingPunct="1">
                <a:lnSpc>
                  <a:spcPct val="100000"/>
                </a:lnSpc>
                <a:spcBef>
                  <a:spcPts val="0"/>
                </a:spcBef>
                <a:spcAft>
                  <a:spcPts val="0"/>
                </a:spcAft>
                <a:buClrTx/>
                <a:buSzTx/>
                <a:buFontTx/>
                <a:buNone/>
                <a:tabLst/>
                <a:defRPr/>
              </a:pPr>
              <a:r>
                <a:rPr lang="sv-SE" sz="900"/>
                <a:t>• Skapa resultatportal </a:t>
              </a:r>
              <a:r>
                <a:rPr lang="sv-SE" sz="900" err="1"/>
                <a:t>inkl</a:t>
              </a:r>
              <a:r>
                <a:rPr lang="sv-SE" sz="900"/>
                <a:t> login</a:t>
              </a:r>
              <a:endParaRPr lang="sv-SE" sz="900" b="0" i="0" u="none" strike="noStrike">
                <a:solidFill>
                  <a:srgbClr val="000000"/>
                </a:solidFill>
                <a:effectLst/>
                <a:latin typeface="Calibri" panose="020F0502020204030204"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Skapa totalrapport</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 Presentation HR, Ledning och/eller chefer</a:t>
              </a:r>
              <a:endParaRPr lang="sv-SE" sz="900" b="0" i="0" u="none" strike="noStrike">
                <a:solidFill>
                  <a:srgbClr val="000000"/>
                </a:solidFill>
                <a:effectLst/>
                <a:latin typeface="Calibri" panose="020F0502020204030204"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lang="sv-SE" sz="900"/>
                <a:t>• Utskick av inloggningsuppgifter</a:t>
              </a:r>
            </a:p>
          </p:txBody>
        </p:sp>
        <p:grpSp>
          <p:nvGrpSpPr>
            <p:cNvPr id="38" name="Grupp 37">
              <a:extLst>
                <a:ext uri="{FF2B5EF4-FFF2-40B4-BE49-F238E27FC236}">
                  <a16:creationId xmlns:a16="http://schemas.microsoft.com/office/drawing/2014/main" id="{C4247B90-6D0A-7D52-BC00-E9243B652DEE}"/>
                </a:ext>
              </a:extLst>
            </p:cNvPr>
            <p:cNvGrpSpPr/>
            <p:nvPr userDrawn="1"/>
          </p:nvGrpSpPr>
          <p:grpSpPr>
            <a:xfrm>
              <a:off x="2518351" y="3914096"/>
              <a:ext cx="641161" cy="672507"/>
              <a:chOff x="2518351" y="3891794"/>
              <a:chExt cx="641161" cy="672507"/>
            </a:xfrm>
          </p:grpSpPr>
          <p:sp>
            <p:nvSpPr>
              <p:cNvPr id="39" name="Höger hakparentes 38">
                <a:extLst>
                  <a:ext uri="{FF2B5EF4-FFF2-40B4-BE49-F238E27FC236}">
                    <a16:creationId xmlns:a16="http://schemas.microsoft.com/office/drawing/2014/main" id="{CEBB0A87-D717-BA4B-5042-A8B5B5DDC6A0}"/>
                  </a:ext>
                </a:extLst>
              </p:cNvPr>
              <p:cNvSpPr/>
              <p:nvPr userDrawn="1"/>
            </p:nvSpPr>
            <p:spPr>
              <a:xfrm>
                <a:off x="2518351" y="3891794"/>
                <a:ext cx="45719" cy="672507"/>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43" name="Rak pil 42">
                <a:extLst>
                  <a:ext uri="{FF2B5EF4-FFF2-40B4-BE49-F238E27FC236}">
                    <a16:creationId xmlns:a16="http://schemas.microsoft.com/office/drawing/2014/main" id="{2B2CD0AF-3F0D-57F4-2B2C-ADB82D3D6D45}"/>
                  </a:ext>
                </a:extLst>
              </p:cNvPr>
              <p:cNvCxnSpPr>
                <a:cxnSpLocks/>
              </p:cNvCxnSpPr>
              <p:nvPr userDrawn="1"/>
            </p:nvCxnSpPr>
            <p:spPr>
              <a:xfrm>
                <a:off x="2564519" y="4224854"/>
                <a:ext cx="594993"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713318095"/>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rocess implementation">
    <p:spTree>
      <p:nvGrpSpPr>
        <p:cNvPr id="1" name=""/>
        <p:cNvGrpSpPr/>
        <p:nvPr/>
      </p:nvGrpSpPr>
      <p:grpSpPr>
        <a:xfrm>
          <a:off x="0" y="0"/>
          <a:ext cx="0" cy="0"/>
          <a:chOff x="0" y="0"/>
          <a:chExt cx="0" cy="0"/>
        </a:xfrm>
      </p:grpSpPr>
      <p:sp>
        <p:nvSpPr>
          <p:cNvPr id="29" name="Rundad rektangulär 12">
            <a:extLst>
              <a:ext uri="{FF2B5EF4-FFF2-40B4-BE49-F238E27FC236}">
                <a16:creationId xmlns:a16="http://schemas.microsoft.com/office/drawing/2014/main" id="{FBB4C80C-4CE7-034E-5DB8-C6C63E79DB32}"/>
              </a:ext>
            </a:extLst>
          </p:cNvPr>
          <p:cNvSpPr/>
          <p:nvPr userDrawn="1"/>
        </p:nvSpPr>
        <p:spPr>
          <a:xfrm>
            <a:off x="8818506" y="1630626"/>
            <a:ext cx="2234119" cy="963364"/>
          </a:xfrm>
          <a:prstGeom prst="wedgeRoundRectCallout">
            <a:avLst>
              <a:gd name="adj1" fmla="val -124856"/>
              <a:gd name="adj2" fmla="val 19251"/>
              <a:gd name="adj3" fmla="val 16667"/>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sv-SE" sz="900"/>
              <a:t>• Dela mallar i projektet</a:t>
            </a:r>
          </a:p>
          <a:p>
            <a:pPr marL="0" marR="0" lvl="0" indent="0" defTabSz="914400" eaLnBrk="1" fontAlgn="auto" latinLnBrk="0" hangingPunct="1">
              <a:lnSpc>
                <a:spcPct val="100000"/>
              </a:lnSpc>
              <a:spcBef>
                <a:spcPts val="0"/>
              </a:spcBef>
              <a:spcAft>
                <a:spcPts val="0"/>
              </a:spcAft>
              <a:buClrTx/>
              <a:buSzTx/>
              <a:buFontTx/>
              <a:buNone/>
              <a:tabLst/>
              <a:defRPr/>
            </a:pPr>
            <a:r>
              <a:rPr lang="sv-SE" sz="900"/>
              <a:t>• Uppstartsmöte</a:t>
            </a:r>
          </a:p>
          <a:p>
            <a:pPr marL="0" marR="0" lvl="0" indent="0" defTabSz="914400" eaLnBrk="1" fontAlgn="auto" latinLnBrk="0" hangingPunct="1">
              <a:lnSpc>
                <a:spcPct val="100000"/>
              </a:lnSpc>
              <a:spcBef>
                <a:spcPts val="0"/>
              </a:spcBef>
              <a:spcAft>
                <a:spcPts val="0"/>
              </a:spcAft>
              <a:buClrTx/>
              <a:buSzTx/>
              <a:buFontTx/>
              <a:buNone/>
              <a:tabLst/>
              <a:defRPr/>
            </a:pPr>
            <a:r>
              <a:rPr lang="sv-SE" sz="900"/>
              <a:t>• Projektplan</a:t>
            </a:r>
          </a:p>
          <a:p>
            <a:pPr marL="0" marR="0" lvl="0" indent="0" defTabSz="914400" eaLnBrk="1" fontAlgn="auto" latinLnBrk="0" hangingPunct="1">
              <a:lnSpc>
                <a:spcPct val="100000"/>
              </a:lnSpc>
              <a:spcBef>
                <a:spcPts val="0"/>
              </a:spcBef>
              <a:spcAft>
                <a:spcPts val="0"/>
              </a:spcAft>
              <a:buClrTx/>
              <a:buSzTx/>
              <a:buFontTx/>
              <a:buNone/>
              <a:tabLst/>
              <a:defRPr/>
            </a:pPr>
            <a:r>
              <a:rPr lang="sv-SE" sz="900"/>
              <a:t>• Plan för resultathantering</a:t>
            </a:r>
          </a:p>
          <a:p>
            <a:pPr marL="0" marR="0" lvl="0" indent="0" defTabSz="914400" eaLnBrk="1" fontAlgn="auto" latinLnBrk="0" hangingPunct="1">
              <a:lnSpc>
                <a:spcPct val="100000"/>
              </a:lnSpc>
              <a:spcBef>
                <a:spcPts val="0"/>
              </a:spcBef>
              <a:spcAft>
                <a:spcPts val="0"/>
              </a:spcAft>
              <a:buClrTx/>
              <a:buSzTx/>
              <a:buFontTx/>
              <a:buNone/>
              <a:tabLst/>
              <a:defRPr/>
            </a:pPr>
            <a:r>
              <a:rPr lang="sv-SE" sz="900"/>
              <a:t>• Roller/Behörigheter </a:t>
            </a:r>
            <a:br>
              <a:rPr lang="sv-SE" sz="900"/>
            </a:br>
            <a:r>
              <a:rPr lang="sv-SE" sz="900"/>
              <a:t>   (Huvudansvarig, HR administratör, Chef)</a:t>
            </a:r>
          </a:p>
          <a:p>
            <a:pPr marL="0" marR="0" lvl="0" indent="0" defTabSz="914400" eaLnBrk="1" fontAlgn="auto" latinLnBrk="0" hangingPunct="1">
              <a:lnSpc>
                <a:spcPct val="100000"/>
              </a:lnSpc>
              <a:spcBef>
                <a:spcPts val="0"/>
              </a:spcBef>
              <a:spcAft>
                <a:spcPts val="0"/>
              </a:spcAft>
              <a:buClrTx/>
              <a:buSzTx/>
              <a:buFontTx/>
              <a:buNone/>
              <a:tabLst/>
              <a:defRPr/>
            </a:pPr>
            <a:r>
              <a:rPr lang="sv-SE" sz="900"/>
              <a:t>• Kommunikation internt</a:t>
            </a:r>
            <a:br>
              <a:rPr lang="sv-SE" sz="900"/>
            </a:br>
            <a:endParaRPr lang="sv-SE" sz="900"/>
          </a:p>
        </p:txBody>
      </p:sp>
      <p:sp>
        <p:nvSpPr>
          <p:cNvPr id="30" name="Rundad rektangulär 12">
            <a:extLst>
              <a:ext uri="{FF2B5EF4-FFF2-40B4-BE49-F238E27FC236}">
                <a16:creationId xmlns:a16="http://schemas.microsoft.com/office/drawing/2014/main" id="{C80ECD04-6D6D-ABBE-B6F4-441C2CF88B08}"/>
              </a:ext>
            </a:extLst>
          </p:cNvPr>
          <p:cNvSpPr/>
          <p:nvPr userDrawn="1"/>
        </p:nvSpPr>
        <p:spPr>
          <a:xfrm>
            <a:off x="8818505" y="2798365"/>
            <a:ext cx="2234120" cy="907995"/>
          </a:xfrm>
          <a:prstGeom prst="wedgeRoundRectCallout">
            <a:avLst>
              <a:gd name="adj1" fmla="val -75209"/>
              <a:gd name="adj2" fmla="val 5835"/>
              <a:gd name="adj3" fmla="val 16667"/>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sv-SE" sz="900"/>
              <a:t>• Integration</a:t>
            </a:r>
          </a:p>
          <a:p>
            <a:pPr marL="0" marR="0" lvl="0" indent="0" defTabSz="914400" eaLnBrk="1" fontAlgn="auto" latinLnBrk="0" hangingPunct="1">
              <a:lnSpc>
                <a:spcPct val="100000"/>
              </a:lnSpc>
              <a:spcBef>
                <a:spcPts val="0"/>
              </a:spcBef>
              <a:spcAft>
                <a:spcPts val="0"/>
              </a:spcAft>
              <a:buClrTx/>
              <a:buSzTx/>
              <a:buFontTx/>
              <a:buNone/>
              <a:tabLst/>
              <a:defRPr/>
            </a:pPr>
            <a:r>
              <a:rPr lang="sv-SE" sz="900"/>
              <a:t>• Hantering av personuppgifter</a:t>
            </a:r>
          </a:p>
          <a:p>
            <a:pPr marL="0" marR="0" lvl="0" indent="0" defTabSz="914400" eaLnBrk="1" fontAlgn="auto" latinLnBrk="0" hangingPunct="1">
              <a:lnSpc>
                <a:spcPct val="100000"/>
              </a:lnSpc>
              <a:spcBef>
                <a:spcPts val="0"/>
              </a:spcBef>
              <a:spcAft>
                <a:spcPts val="0"/>
              </a:spcAft>
              <a:buClrTx/>
              <a:buSzTx/>
              <a:buFontTx/>
              <a:buNone/>
              <a:tabLst/>
              <a:defRPr/>
            </a:pPr>
            <a:r>
              <a:rPr lang="sv-SE" sz="900"/>
              <a:t>• Test av integration</a:t>
            </a:r>
          </a:p>
          <a:p>
            <a:pPr marL="0" marR="0" lvl="0" indent="0" defTabSz="914400" eaLnBrk="1" fontAlgn="auto" latinLnBrk="0" hangingPunct="1">
              <a:lnSpc>
                <a:spcPct val="100000"/>
              </a:lnSpc>
              <a:spcBef>
                <a:spcPts val="0"/>
              </a:spcBef>
              <a:spcAft>
                <a:spcPts val="0"/>
              </a:spcAft>
              <a:buClrTx/>
              <a:buSzTx/>
              <a:buFontTx/>
              <a:buNone/>
              <a:tabLst/>
              <a:defRPr/>
            </a:pPr>
            <a:r>
              <a:rPr lang="sv-SE" sz="900"/>
              <a:t>• Definition av BG variabler</a:t>
            </a:r>
          </a:p>
        </p:txBody>
      </p:sp>
      <p:sp>
        <p:nvSpPr>
          <p:cNvPr id="31" name="Rundad rektangulär 12">
            <a:extLst>
              <a:ext uri="{FF2B5EF4-FFF2-40B4-BE49-F238E27FC236}">
                <a16:creationId xmlns:a16="http://schemas.microsoft.com/office/drawing/2014/main" id="{90CAE819-73BB-02D2-D020-326EEBE16D32}"/>
              </a:ext>
            </a:extLst>
          </p:cNvPr>
          <p:cNvSpPr/>
          <p:nvPr userDrawn="1"/>
        </p:nvSpPr>
        <p:spPr>
          <a:xfrm>
            <a:off x="8720086" y="3614949"/>
            <a:ext cx="3039854" cy="2856365"/>
          </a:xfrm>
          <a:prstGeom prst="wedgeRoundRectCallout">
            <a:avLst>
              <a:gd name="adj1" fmla="val -66920"/>
              <a:gd name="adj2" fmla="val -28169"/>
              <a:gd name="adj3" fmla="val 16667"/>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br>
              <a:rPr lang="sv-SE" sz="900"/>
            </a:br>
            <a:r>
              <a:rPr lang="sv-SE" sz="900" b="1"/>
              <a:t>Information</a:t>
            </a:r>
          </a:p>
          <a:p>
            <a:pPr marL="0" marR="0" lvl="0" indent="0" defTabSz="914400" eaLnBrk="1" fontAlgn="auto" latinLnBrk="0" hangingPunct="1">
              <a:lnSpc>
                <a:spcPct val="100000"/>
              </a:lnSpc>
              <a:spcBef>
                <a:spcPts val="0"/>
              </a:spcBef>
              <a:spcAft>
                <a:spcPts val="0"/>
              </a:spcAft>
              <a:buClrTx/>
              <a:buSzTx/>
              <a:buFontTx/>
              <a:buNone/>
              <a:tabLst/>
              <a:defRPr/>
            </a:pPr>
            <a:r>
              <a:rPr lang="sv-SE" sz="900"/>
              <a:t>• Information om </a:t>
            </a:r>
            <a:r>
              <a:rPr lang="sv-SE" sz="900" err="1"/>
              <a:t>Insight</a:t>
            </a:r>
            <a:r>
              <a:rPr lang="sv-SE" sz="900"/>
              <a:t> Process</a:t>
            </a:r>
          </a:p>
          <a:p>
            <a:pPr marL="0" marR="0" lvl="0" indent="0" defTabSz="914400" eaLnBrk="1" fontAlgn="auto" latinLnBrk="0" hangingPunct="1">
              <a:lnSpc>
                <a:spcPct val="100000"/>
              </a:lnSpc>
              <a:spcBef>
                <a:spcPts val="0"/>
              </a:spcBef>
              <a:spcAft>
                <a:spcPts val="0"/>
              </a:spcAft>
              <a:buClrTx/>
              <a:buSzTx/>
              <a:buFontTx/>
              <a:buNone/>
              <a:tabLst/>
              <a:defRPr/>
            </a:pPr>
            <a:r>
              <a:rPr lang="sv-SE" sz="900"/>
              <a:t>• Information om anonymitet</a:t>
            </a:r>
          </a:p>
          <a:p>
            <a:pPr marL="0" marR="0" lvl="0" indent="0" defTabSz="914400" eaLnBrk="1" fontAlgn="auto" latinLnBrk="0" hangingPunct="1">
              <a:lnSpc>
                <a:spcPct val="100000"/>
              </a:lnSpc>
              <a:spcBef>
                <a:spcPts val="0"/>
              </a:spcBef>
              <a:spcAft>
                <a:spcPts val="0"/>
              </a:spcAft>
              <a:buClrTx/>
              <a:buSzTx/>
              <a:buFontTx/>
              <a:buNone/>
              <a:tabLst/>
              <a:defRPr/>
            </a:pPr>
            <a:r>
              <a:rPr lang="sv-SE" sz="900"/>
              <a:t>• Information support</a:t>
            </a:r>
          </a:p>
          <a:p>
            <a:pPr marL="0" marR="0" lvl="0" indent="0" defTabSz="914400" eaLnBrk="1" fontAlgn="auto" latinLnBrk="0" hangingPunct="1">
              <a:lnSpc>
                <a:spcPct val="100000"/>
              </a:lnSpc>
              <a:spcBef>
                <a:spcPts val="0"/>
              </a:spcBef>
              <a:spcAft>
                <a:spcPts val="0"/>
              </a:spcAft>
              <a:buClrTx/>
              <a:buSzTx/>
              <a:buFontTx/>
              <a:buNone/>
              <a:tabLst/>
              <a:defRPr/>
            </a:pPr>
            <a:r>
              <a:rPr lang="sv-SE" sz="900"/>
              <a:t>• Information om resultathantering</a:t>
            </a:r>
            <a:br>
              <a:rPr lang="sv-SE" sz="900"/>
            </a:br>
            <a:endParaRPr lang="sv-SE" sz="900"/>
          </a:p>
          <a:p>
            <a:pPr marL="0" marR="0" lvl="0" indent="0" defTabSz="914400" eaLnBrk="1" fontAlgn="auto" latinLnBrk="0" hangingPunct="1">
              <a:lnSpc>
                <a:spcPct val="100000"/>
              </a:lnSpc>
              <a:spcBef>
                <a:spcPts val="0"/>
              </a:spcBef>
              <a:spcAft>
                <a:spcPts val="0"/>
              </a:spcAft>
              <a:buClrTx/>
              <a:buSzTx/>
              <a:buFontTx/>
              <a:buNone/>
              <a:tabLst/>
              <a:defRPr/>
            </a:pPr>
            <a:r>
              <a:rPr lang="sv-SE" sz="900" b="1" kern="1200">
                <a:solidFill>
                  <a:schemeClr val="tx1"/>
                </a:solidFill>
                <a:latin typeface="+mn-lt"/>
                <a:ea typeface="+mn-ea"/>
                <a:cs typeface="+mn-cs"/>
              </a:rPr>
              <a:t>Frågeområden/Mailtext</a:t>
            </a:r>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Tillgängliga frågeområden</a:t>
            </a:r>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Egna frågeområden?</a:t>
            </a:r>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Språk </a:t>
            </a:r>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Mailtext</a:t>
            </a:r>
            <a:br>
              <a:rPr lang="sv-SE" sz="900" kern="1200">
                <a:solidFill>
                  <a:schemeClr val="tx1"/>
                </a:solidFill>
                <a:latin typeface="+mn-lt"/>
                <a:ea typeface="+mn-ea"/>
                <a:cs typeface="+mn-cs"/>
              </a:rPr>
            </a:br>
            <a:endParaRPr lang="sv-SE" sz="900" kern="1200">
              <a:solidFill>
                <a:schemeClr val="tx1"/>
              </a:solidFill>
              <a:latin typeface="+mn-lt"/>
              <a:ea typeface="+mn-ea"/>
              <a:cs typeface="+mn-cs"/>
            </a:endParaRPr>
          </a:p>
          <a:p>
            <a:pPr marL="0" lvl="0" indent="0">
              <a:buFontTx/>
              <a:buNone/>
              <a:defRPr/>
            </a:pPr>
            <a:r>
              <a:rPr lang="sv-SE" sz="900" b="1" kern="1200">
                <a:solidFill>
                  <a:schemeClr val="tx1"/>
                </a:solidFill>
                <a:latin typeface="+mn-lt"/>
                <a:ea typeface="+mn-ea"/>
                <a:cs typeface="+mn-cs"/>
              </a:rPr>
              <a:t>Resultatportal/Rapport</a:t>
            </a:r>
          </a:p>
          <a:p>
            <a:pPr marL="0" lvl="0" indent="0">
              <a:buFontTx/>
              <a:buNone/>
              <a:defRPr/>
            </a:pPr>
            <a:r>
              <a:rPr lang="sv-SE" sz="900"/>
              <a:t>• </a:t>
            </a:r>
            <a:r>
              <a:rPr lang="sv-SE" sz="900" kern="1200">
                <a:solidFill>
                  <a:schemeClr val="tx1"/>
                </a:solidFill>
                <a:latin typeface="+mn-lt"/>
                <a:ea typeface="+mn-ea"/>
                <a:cs typeface="+mn-cs"/>
              </a:rPr>
              <a:t>Resultatportal</a:t>
            </a:r>
          </a:p>
          <a:p>
            <a:pPr marL="0" lvl="0" indent="0">
              <a:buFontTx/>
              <a:buNone/>
              <a:defRPr/>
            </a:pPr>
            <a:r>
              <a:rPr lang="sv-SE" sz="900"/>
              <a:t>• </a:t>
            </a:r>
            <a:r>
              <a:rPr lang="sv-SE" sz="900" kern="1200">
                <a:solidFill>
                  <a:schemeClr val="tx1"/>
                </a:solidFill>
                <a:latin typeface="+mn-lt"/>
                <a:ea typeface="+mn-ea"/>
                <a:cs typeface="+mn-cs"/>
              </a:rPr>
              <a:t>Rapport (</a:t>
            </a:r>
            <a:r>
              <a:rPr lang="sv-SE" sz="900" kern="1200" err="1">
                <a:solidFill>
                  <a:schemeClr val="tx1"/>
                </a:solidFill>
                <a:latin typeface="+mn-lt"/>
                <a:ea typeface="+mn-ea"/>
                <a:cs typeface="+mn-cs"/>
              </a:rPr>
              <a:t>ppt</a:t>
            </a:r>
            <a:r>
              <a:rPr lang="sv-SE" sz="900" kern="1200">
                <a:solidFill>
                  <a:schemeClr val="tx1"/>
                </a:solidFill>
                <a:latin typeface="+mn-lt"/>
                <a:ea typeface="+mn-ea"/>
                <a:cs typeface="+mn-cs"/>
              </a:rPr>
              <a:t>)</a:t>
            </a:r>
          </a:p>
          <a:p>
            <a:pPr marL="0" lvl="0" indent="0">
              <a:buFontTx/>
              <a:buNone/>
              <a:defRPr/>
            </a:pPr>
            <a:r>
              <a:rPr lang="sv-SE" sz="900"/>
              <a:t>• </a:t>
            </a:r>
            <a:r>
              <a:rPr lang="sv-SE" sz="900" kern="1200">
                <a:solidFill>
                  <a:schemeClr val="tx1"/>
                </a:solidFill>
                <a:latin typeface="+mn-lt"/>
                <a:ea typeface="+mn-ea"/>
                <a:cs typeface="+mn-cs"/>
              </a:rPr>
              <a:t>Stödjande dokument</a:t>
            </a:r>
          </a:p>
        </p:txBody>
      </p:sp>
      <p:sp>
        <p:nvSpPr>
          <p:cNvPr id="32" name="Rundad rektangulär 12">
            <a:extLst>
              <a:ext uri="{FF2B5EF4-FFF2-40B4-BE49-F238E27FC236}">
                <a16:creationId xmlns:a16="http://schemas.microsoft.com/office/drawing/2014/main" id="{5A24F66D-AC72-D319-AB23-63B5AFD13FC8}"/>
              </a:ext>
            </a:extLst>
          </p:cNvPr>
          <p:cNvSpPr/>
          <p:nvPr userDrawn="1"/>
        </p:nvSpPr>
        <p:spPr>
          <a:xfrm>
            <a:off x="34888" y="4939757"/>
            <a:ext cx="2535598" cy="975534"/>
          </a:xfrm>
          <a:prstGeom prst="wedgeRoundRectCallout">
            <a:avLst>
              <a:gd name="adj1" fmla="val -113551"/>
              <a:gd name="adj2" fmla="val -46575"/>
              <a:gd name="adj3" fmla="val 16667"/>
            </a:avLst>
          </a:prstGeom>
          <a:noFill/>
          <a:ln w="25400" cap="flat" cmpd="sng" algn="ctr">
            <a:noFill/>
            <a:prstDash val="solid"/>
          </a:ln>
          <a:effectLst/>
        </p:spPr>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Uppsättning av resultatportal </a:t>
            </a:r>
            <a:r>
              <a:rPr lang="sv-SE" sz="900" kern="1200" err="1">
                <a:solidFill>
                  <a:schemeClr val="tx1"/>
                </a:solidFill>
                <a:latin typeface="+mn-lt"/>
                <a:ea typeface="+mn-ea"/>
                <a:cs typeface="+mn-cs"/>
              </a:rPr>
              <a:t>inkl</a:t>
            </a:r>
            <a:r>
              <a:rPr lang="sv-SE" sz="900" kern="1200">
                <a:solidFill>
                  <a:schemeClr val="tx1"/>
                </a:solidFill>
                <a:latin typeface="+mn-lt"/>
                <a:ea typeface="+mn-ea"/>
                <a:cs typeface="+mn-cs"/>
              </a:rPr>
              <a:t> chefsrapport (</a:t>
            </a:r>
            <a:r>
              <a:rPr lang="sv-SE" sz="900" kern="1200" err="1">
                <a:solidFill>
                  <a:schemeClr val="tx1"/>
                </a:solidFill>
                <a:latin typeface="+mn-lt"/>
                <a:ea typeface="+mn-ea"/>
                <a:cs typeface="+mn-cs"/>
              </a:rPr>
              <a:t>ppt</a:t>
            </a:r>
            <a:r>
              <a:rPr lang="sv-SE" sz="900" kern="1200">
                <a:solidFill>
                  <a:schemeClr val="tx1"/>
                </a:solidFill>
                <a:latin typeface="+mn-lt"/>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Roller/Behörigheter</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Test utskick, resultatportal, rapport (</a:t>
            </a:r>
            <a:r>
              <a:rPr lang="sv-SE" sz="900" kern="1200" err="1">
                <a:solidFill>
                  <a:schemeClr val="tx1"/>
                </a:solidFill>
                <a:latin typeface="+mn-lt"/>
                <a:ea typeface="+mn-ea"/>
                <a:cs typeface="+mn-cs"/>
              </a:rPr>
              <a:t>ppt</a:t>
            </a:r>
            <a:r>
              <a:rPr lang="sv-SE" sz="900" kern="1200">
                <a:solidFill>
                  <a:schemeClr val="tx1"/>
                </a:solidFill>
                <a:latin typeface="+mn-lt"/>
                <a:ea typeface="+mn-ea"/>
                <a:cs typeface="+mn-cs"/>
              </a:rPr>
              <a:t>)</a:t>
            </a:r>
          </a:p>
        </p:txBody>
      </p:sp>
      <p:sp>
        <p:nvSpPr>
          <p:cNvPr id="33" name="Rundad rektangulär 12">
            <a:extLst>
              <a:ext uri="{FF2B5EF4-FFF2-40B4-BE49-F238E27FC236}">
                <a16:creationId xmlns:a16="http://schemas.microsoft.com/office/drawing/2014/main" id="{6C728005-B994-A6AC-4BC1-BC12CC983CEC}"/>
              </a:ext>
            </a:extLst>
          </p:cNvPr>
          <p:cNvSpPr/>
          <p:nvPr userDrawn="1"/>
        </p:nvSpPr>
        <p:spPr>
          <a:xfrm>
            <a:off x="381816" y="3524985"/>
            <a:ext cx="2188671" cy="1121057"/>
          </a:xfrm>
          <a:prstGeom prst="wedgeRoundRectCallout">
            <a:avLst>
              <a:gd name="adj1" fmla="val 109181"/>
              <a:gd name="adj2" fmla="val 19515"/>
              <a:gd name="adj3" fmla="val 16667"/>
            </a:avLst>
          </a:prstGeom>
          <a:noFill/>
          <a:ln w="25400" cap="flat" cmpd="sng" algn="ctr">
            <a:noFill/>
            <a:prstDash val="solid"/>
          </a:ln>
          <a:effectLst/>
        </p:spPr>
        <p:txBody>
          <a:bodyPr rtlCol="0" anchor="t"/>
          <a:lstStyle/>
          <a:p>
            <a:pPr marL="0" marR="0" lvl="0" indent="0" algn="r" defTabSz="914400" eaLnBrk="1" fontAlgn="auto" latinLnBrk="0" hangingPunct="1">
              <a:lnSpc>
                <a:spcPct val="100000"/>
              </a:lnSpc>
              <a:spcBef>
                <a:spcPts val="0"/>
              </a:spcBef>
              <a:spcAft>
                <a:spcPts val="0"/>
              </a:spcAft>
              <a:buClrTx/>
              <a:buSzTx/>
              <a:buFontTx/>
              <a:buNone/>
              <a:tabLst/>
              <a:defRPr/>
            </a:pPr>
            <a:r>
              <a:rPr lang="sv-SE" sz="900"/>
              <a:t>• Information om </a:t>
            </a:r>
            <a:r>
              <a:rPr lang="sv-SE" sz="900" err="1"/>
              <a:t>Insight</a:t>
            </a:r>
            <a:r>
              <a:rPr lang="sv-SE" sz="900"/>
              <a:t> Process</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 Information om anonymitet</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 Information support</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 Information om resultathantering</a:t>
            </a:r>
          </a:p>
          <a:p>
            <a:pPr marL="0" indent="0" algn="r">
              <a:buFontTx/>
              <a:buNone/>
              <a:defRPr/>
            </a:pPr>
            <a:r>
              <a:rPr lang="sv-SE" sz="900"/>
              <a:t>• Utbildning i verktyget </a:t>
            </a:r>
            <a:r>
              <a:rPr lang="sv-SE" sz="900" err="1"/>
              <a:t>Insight</a:t>
            </a:r>
            <a:r>
              <a:rPr lang="sv-SE" sz="900"/>
              <a:t> Process för Huvudansvarig (HR ansvarig)</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900"/>
              <a:t>• Utbildning för chefer i verktyget </a:t>
            </a:r>
          </a:p>
          <a:p>
            <a:pPr marL="0" indent="0" algn="r">
              <a:buFontTx/>
              <a:buNone/>
              <a:defRPr/>
            </a:pPr>
            <a:endParaRPr lang="sv-SE" sz="900"/>
          </a:p>
          <a:p>
            <a:pPr marL="0" indent="0" algn="r">
              <a:buFontTx/>
              <a:buNone/>
              <a:defRPr/>
            </a:pPr>
            <a:endParaRPr lang="sv-SE" sz="900"/>
          </a:p>
        </p:txBody>
      </p:sp>
      <p:sp>
        <p:nvSpPr>
          <p:cNvPr id="34" name="Rundad rektangulär 12">
            <a:extLst>
              <a:ext uri="{FF2B5EF4-FFF2-40B4-BE49-F238E27FC236}">
                <a16:creationId xmlns:a16="http://schemas.microsoft.com/office/drawing/2014/main" id="{81FC3DD5-B738-93E9-0B0D-6FFEAD62D8B5}"/>
              </a:ext>
            </a:extLst>
          </p:cNvPr>
          <p:cNvSpPr/>
          <p:nvPr userDrawn="1"/>
        </p:nvSpPr>
        <p:spPr>
          <a:xfrm>
            <a:off x="724776" y="2805244"/>
            <a:ext cx="1845710" cy="415178"/>
          </a:xfrm>
          <a:prstGeom prst="wedgeRoundRectCallout">
            <a:avLst>
              <a:gd name="adj1" fmla="val 90021"/>
              <a:gd name="adj2" fmla="val 41190"/>
              <a:gd name="adj3" fmla="val 16667"/>
            </a:avLst>
          </a:prstGeom>
          <a:noFill/>
          <a:ln w="25400" cap="flat" cmpd="sng" algn="ctr">
            <a:noFill/>
            <a:prstDash val="solid"/>
          </a:ln>
          <a:effectLst/>
        </p:spPr>
        <p:txBody>
          <a:bodyPr rtlCol="0" anchor="t"/>
          <a:lstStyle/>
          <a:p>
            <a:pPr marL="0" marR="0" lvl="0" indent="0" algn="r" defTabSz="914400" eaLnBrk="1" fontAlgn="auto" latinLnBrk="0" hangingPunct="1">
              <a:lnSpc>
                <a:spcPct val="100000"/>
              </a:lnSpc>
              <a:spcBef>
                <a:spcPts val="0"/>
              </a:spcBef>
              <a:spcAft>
                <a:spcPts val="0"/>
              </a:spcAft>
              <a:buClrTx/>
              <a:buSzTx/>
              <a:buFontTx/>
              <a:buNone/>
              <a:tabLst/>
              <a:defRPr/>
            </a:pPr>
            <a:r>
              <a:rPr lang="sv-SE" sz="900"/>
              <a:t>• Verktyget är tillgängligt i organisationen</a:t>
            </a:r>
          </a:p>
        </p:txBody>
      </p:sp>
      <p:grpSp>
        <p:nvGrpSpPr>
          <p:cNvPr id="55" name="Grupp 54">
            <a:extLst>
              <a:ext uri="{FF2B5EF4-FFF2-40B4-BE49-F238E27FC236}">
                <a16:creationId xmlns:a16="http://schemas.microsoft.com/office/drawing/2014/main" id="{F9FDF7DA-1973-3BA8-4F52-69F9D1D482D7}"/>
              </a:ext>
            </a:extLst>
          </p:cNvPr>
          <p:cNvGrpSpPr/>
          <p:nvPr userDrawn="1"/>
        </p:nvGrpSpPr>
        <p:grpSpPr>
          <a:xfrm rot="21249364">
            <a:off x="3482190" y="1409595"/>
            <a:ext cx="3923836" cy="3923837"/>
            <a:chOff x="3482190" y="1739531"/>
            <a:chExt cx="3923836" cy="3923837"/>
          </a:xfrm>
        </p:grpSpPr>
        <p:sp>
          <p:nvSpPr>
            <p:cNvPr id="3" name="Pil: cirkelformad 5">
              <a:extLst>
                <a:ext uri="{FF2B5EF4-FFF2-40B4-BE49-F238E27FC236}">
                  <a16:creationId xmlns:a16="http://schemas.microsoft.com/office/drawing/2014/main" id="{43BB34B4-9D63-1C14-A13F-6F65082608AF}"/>
                </a:ext>
              </a:extLst>
            </p:cNvPr>
            <p:cNvSpPr/>
            <p:nvPr/>
          </p:nvSpPr>
          <p:spPr>
            <a:xfrm>
              <a:off x="3482190" y="1739531"/>
              <a:ext cx="3923836" cy="3923837"/>
            </a:xfrm>
            <a:prstGeom prst="circularArrow">
              <a:avLst>
                <a:gd name="adj1" fmla="val 5544"/>
                <a:gd name="adj2" fmla="val 330680"/>
                <a:gd name="adj3" fmla="val 14508292"/>
                <a:gd name="adj4" fmla="val 16954514"/>
                <a:gd name="adj5" fmla="val 5757"/>
              </a:avLst>
            </a:prstGeom>
            <a:solidFill>
              <a:schemeClr val="bg1">
                <a:lumMod val="65000"/>
                <a:alpha val="30000"/>
              </a:schemeClr>
            </a:solidFill>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28" name="textruta 27">
              <a:extLst>
                <a:ext uri="{FF2B5EF4-FFF2-40B4-BE49-F238E27FC236}">
                  <a16:creationId xmlns:a16="http://schemas.microsoft.com/office/drawing/2014/main" id="{575254E7-983B-55ED-17FA-B901679FAF71}"/>
                </a:ext>
              </a:extLst>
            </p:cNvPr>
            <p:cNvSpPr txBox="1">
              <a:spLocks noChangeArrowheads="1"/>
            </p:cNvSpPr>
            <p:nvPr/>
          </p:nvSpPr>
          <p:spPr bwMode="auto">
            <a:xfrm>
              <a:off x="4419271" y="3084331"/>
              <a:ext cx="2053104" cy="1615827"/>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sv-SE" altLang="sv-SE" sz="1100">
                  <a:solidFill>
                    <a:schemeClr val="bg1"/>
                  </a:solidFill>
                  <a:latin typeface="+mn-lt"/>
                </a:rPr>
                <a:t>QS leder kunden </a:t>
              </a:r>
            </a:p>
            <a:p>
              <a:pPr algn="ctr">
                <a:defRPr/>
              </a:pPr>
              <a:r>
                <a:rPr lang="sv-SE" altLang="sv-SE" sz="1100">
                  <a:solidFill>
                    <a:schemeClr val="bg1"/>
                  </a:solidFill>
                  <a:latin typeface="+mn-lt"/>
                </a:rPr>
                <a:t>igenom sju olika steg från </a:t>
              </a:r>
            </a:p>
            <a:p>
              <a:pPr algn="ctr">
                <a:defRPr/>
              </a:pPr>
              <a:r>
                <a:rPr lang="sv-SE" altLang="sv-SE" sz="1100">
                  <a:solidFill>
                    <a:schemeClr val="bg1"/>
                  </a:solidFill>
                  <a:latin typeface="+mn-lt"/>
                </a:rPr>
                <a:t>uppstart via genomförande till resultat och uppföljning, både med fokus på det fortsatta arbetet och verksamhetsutvecklingen internt samt övergripande av själva projektet.</a:t>
              </a:r>
            </a:p>
          </p:txBody>
        </p:sp>
      </p:grpSp>
      <p:sp>
        <p:nvSpPr>
          <p:cNvPr id="36" name="Rundad rektangulär 12">
            <a:extLst>
              <a:ext uri="{FF2B5EF4-FFF2-40B4-BE49-F238E27FC236}">
                <a16:creationId xmlns:a16="http://schemas.microsoft.com/office/drawing/2014/main" id="{3C885166-309C-C1E1-4524-28ABDB7FEBF9}"/>
              </a:ext>
            </a:extLst>
          </p:cNvPr>
          <p:cNvSpPr/>
          <p:nvPr userDrawn="1"/>
        </p:nvSpPr>
        <p:spPr>
          <a:xfrm>
            <a:off x="724776" y="2294504"/>
            <a:ext cx="1845710" cy="284532"/>
          </a:xfrm>
          <a:prstGeom prst="wedgeRoundRectCallout">
            <a:avLst>
              <a:gd name="adj1" fmla="val 90021"/>
              <a:gd name="adj2" fmla="val 41190"/>
              <a:gd name="adj3" fmla="val 16667"/>
            </a:avLst>
          </a:prstGeom>
          <a:noFill/>
          <a:ln w="25400" cap="flat" cmpd="sng" algn="ctr">
            <a:noFill/>
            <a:prstDash val="solid"/>
          </a:ln>
          <a:effectLst/>
        </p:spPr>
        <p:txBody>
          <a:bodyPr rtlCol="0" anchor="t"/>
          <a:lstStyle/>
          <a:p>
            <a:pPr marL="0" marR="0" lvl="0" indent="0" algn="r" defTabSz="914400" eaLnBrk="1" fontAlgn="auto" latinLnBrk="0" hangingPunct="1">
              <a:lnSpc>
                <a:spcPct val="100000"/>
              </a:lnSpc>
              <a:spcBef>
                <a:spcPts val="0"/>
              </a:spcBef>
              <a:spcAft>
                <a:spcPts val="0"/>
              </a:spcAft>
              <a:buClrTx/>
              <a:buSzTx/>
              <a:buFontTx/>
              <a:buNone/>
              <a:tabLst/>
              <a:defRPr/>
            </a:pPr>
            <a:r>
              <a:rPr lang="sv-SE" sz="900"/>
              <a:t>• Utvärdering av projektet</a:t>
            </a:r>
          </a:p>
        </p:txBody>
      </p:sp>
      <p:grpSp>
        <p:nvGrpSpPr>
          <p:cNvPr id="7" name="Grupp 6">
            <a:extLst>
              <a:ext uri="{FF2B5EF4-FFF2-40B4-BE49-F238E27FC236}">
                <a16:creationId xmlns:a16="http://schemas.microsoft.com/office/drawing/2014/main" id="{039CF811-B153-E0BE-3A29-824E7FD820A7}"/>
              </a:ext>
            </a:extLst>
          </p:cNvPr>
          <p:cNvGrpSpPr/>
          <p:nvPr userDrawn="1"/>
        </p:nvGrpSpPr>
        <p:grpSpPr>
          <a:xfrm>
            <a:off x="6894145" y="1427806"/>
            <a:ext cx="1982521" cy="1211653"/>
            <a:chOff x="6894145" y="1427806"/>
            <a:chExt cx="1982521" cy="1211653"/>
          </a:xfrm>
        </p:grpSpPr>
        <p:sp>
          <p:nvSpPr>
            <p:cNvPr id="50" name="Höger hakparentes 49">
              <a:extLst>
                <a:ext uri="{FF2B5EF4-FFF2-40B4-BE49-F238E27FC236}">
                  <a16:creationId xmlns:a16="http://schemas.microsoft.com/office/drawing/2014/main" id="{70883B80-F61E-948D-8676-709F26E8EDBE}"/>
                </a:ext>
              </a:extLst>
            </p:cNvPr>
            <p:cNvSpPr/>
            <p:nvPr userDrawn="1"/>
          </p:nvSpPr>
          <p:spPr>
            <a:xfrm rot="10800000">
              <a:off x="8830947" y="1427806"/>
              <a:ext cx="45719" cy="1211653"/>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51" name="Rak pil 50">
              <a:extLst>
                <a:ext uri="{FF2B5EF4-FFF2-40B4-BE49-F238E27FC236}">
                  <a16:creationId xmlns:a16="http://schemas.microsoft.com/office/drawing/2014/main" id="{F82493F9-DACF-6A01-9A58-136C7B982A22}"/>
                </a:ext>
              </a:extLst>
            </p:cNvPr>
            <p:cNvCxnSpPr>
              <a:cxnSpLocks/>
            </p:cNvCxnSpPr>
            <p:nvPr userDrawn="1"/>
          </p:nvCxnSpPr>
          <p:spPr>
            <a:xfrm flipV="1">
              <a:off x="6894145" y="1758531"/>
              <a:ext cx="1936236" cy="4734"/>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8" name="Grupp 7">
            <a:extLst>
              <a:ext uri="{FF2B5EF4-FFF2-40B4-BE49-F238E27FC236}">
                <a16:creationId xmlns:a16="http://schemas.microsoft.com/office/drawing/2014/main" id="{A26D3692-773B-B5C7-D89E-671557AEE080}"/>
              </a:ext>
            </a:extLst>
          </p:cNvPr>
          <p:cNvGrpSpPr/>
          <p:nvPr userDrawn="1"/>
        </p:nvGrpSpPr>
        <p:grpSpPr>
          <a:xfrm>
            <a:off x="8058615" y="2797838"/>
            <a:ext cx="818050" cy="816653"/>
            <a:chOff x="8058615" y="2797838"/>
            <a:chExt cx="818050" cy="816653"/>
          </a:xfrm>
        </p:grpSpPr>
        <p:sp>
          <p:nvSpPr>
            <p:cNvPr id="57" name="Höger hakparentes 56">
              <a:extLst>
                <a:ext uri="{FF2B5EF4-FFF2-40B4-BE49-F238E27FC236}">
                  <a16:creationId xmlns:a16="http://schemas.microsoft.com/office/drawing/2014/main" id="{FCD1F7E5-3127-7DDB-43C9-556CED791815}"/>
                </a:ext>
              </a:extLst>
            </p:cNvPr>
            <p:cNvSpPr/>
            <p:nvPr userDrawn="1"/>
          </p:nvSpPr>
          <p:spPr>
            <a:xfrm rot="10800000">
              <a:off x="8830946" y="2898387"/>
              <a:ext cx="45719" cy="716104"/>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58" name="Rak pil 57">
              <a:extLst>
                <a:ext uri="{FF2B5EF4-FFF2-40B4-BE49-F238E27FC236}">
                  <a16:creationId xmlns:a16="http://schemas.microsoft.com/office/drawing/2014/main" id="{B8FE203C-8EDF-C71F-ABF1-716C823888DF}"/>
                </a:ext>
              </a:extLst>
            </p:cNvPr>
            <p:cNvCxnSpPr>
              <a:cxnSpLocks/>
            </p:cNvCxnSpPr>
            <p:nvPr userDrawn="1"/>
          </p:nvCxnSpPr>
          <p:spPr>
            <a:xfrm>
              <a:off x="8191099" y="3238539"/>
              <a:ext cx="639282"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64" name="Rak pil 63">
              <a:extLst>
                <a:ext uri="{FF2B5EF4-FFF2-40B4-BE49-F238E27FC236}">
                  <a16:creationId xmlns:a16="http://schemas.microsoft.com/office/drawing/2014/main" id="{E5133EF3-1726-E28C-0AE9-C7FD786EF763}"/>
                </a:ext>
              </a:extLst>
            </p:cNvPr>
            <p:cNvCxnSpPr>
              <a:cxnSpLocks/>
            </p:cNvCxnSpPr>
            <p:nvPr userDrawn="1"/>
          </p:nvCxnSpPr>
          <p:spPr>
            <a:xfrm flipV="1">
              <a:off x="8058615" y="2797838"/>
              <a:ext cx="132484" cy="527"/>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66" name="Rak pil 65">
              <a:extLst>
                <a:ext uri="{FF2B5EF4-FFF2-40B4-BE49-F238E27FC236}">
                  <a16:creationId xmlns:a16="http://schemas.microsoft.com/office/drawing/2014/main" id="{6E6487B8-2279-2D0F-837D-53A438923631}"/>
                </a:ext>
              </a:extLst>
            </p:cNvPr>
            <p:cNvCxnSpPr>
              <a:cxnSpLocks/>
            </p:cNvCxnSpPr>
            <p:nvPr userDrawn="1"/>
          </p:nvCxnSpPr>
          <p:spPr>
            <a:xfrm>
              <a:off x="8191099" y="2798365"/>
              <a:ext cx="0" cy="440174"/>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9" name="Grupp 8">
            <a:extLst>
              <a:ext uri="{FF2B5EF4-FFF2-40B4-BE49-F238E27FC236}">
                <a16:creationId xmlns:a16="http://schemas.microsoft.com/office/drawing/2014/main" id="{58CBA9A7-9C4D-8BAD-6C5D-C37971480C02}"/>
              </a:ext>
            </a:extLst>
          </p:cNvPr>
          <p:cNvGrpSpPr/>
          <p:nvPr userDrawn="1"/>
        </p:nvGrpSpPr>
        <p:grpSpPr>
          <a:xfrm>
            <a:off x="7396401" y="3894535"/>
            <a:ext cx="1480264" cy="2423190"/>
            <a:chOff x="7396401" y="3968875"/>
            <a:chExt cx="1480264" cy="2423190"/>
          </a:xfrm>
        </p:grpSpPr>
        <p:sp>
          <p:nvSpPr>
            <p:cNvPr id="70" name="Höger hakparentes 69">
              <a:extLst>
                <a:ext uri="{FF2B5EF4-FFF2-40B4-BE49-F238E27FC236}">
                  <a16:creationId xmlns:a16="http://schemas.microsoft.com/office/drawing/2014/main" id="{5B521170-62D1-ADC7-582C-0F0575E6260E}"/>
                </a:ext>
              </a:extLst>
            </p:cNvPr>
            <p:cNvSpPr/>
            <p:nvPr userDrawn="1"/>
          </p:nvSpPr>
          <p:spPr>
            <a:xfrm rot="10800000">
              <a:off x="8830946" y="3968875"/>
              <a:ext cx="45719" cy="2423190"/>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71" name="Rak pil 70">
              <a:extLst>
                <a:ext uri="{FF2B5EF4-FFF2-40B4-BE49-F238E27FC236}">
                  <a16:creationId xmlns:a16="http://schemas.microsoft.com/office/drawing/2014/main" id="{98437139-8A2B-7227-619C-EB4AC9E3BE67}"/>
                </a:ext>
              </a:extLst>
            </p:cNvPr>
            <p:cNvCxnSpPr>
              <a:cxnSpLocks/>
            </p:cNvCxnSpPr>
            <p:nvPr userDrawn="1"/>
          </p:nvCxnSpPr>
          <p:spPr>
            <a:xfrm>
              <a:off x="7396401" y="4566826"/>
              <a:ext cx="1433980"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72" name="Rak pil 71">
              <a:extLst>
                <a:ext uri="{FF2B5EF4-FFF2-40B4-BE49-F238E27FC236}">
                  <a16:creationId xmlns:a16="http://schemas.microsoft.com/office/drawing/2014/main" id="{A32ED8DE-038F-BAA8-CA4B-8445370C8829}"/>
                </a:ext>
              </a:extLst>
            </p:cNvPr>
            <p:cNvCxnSpPr>
              <a:cxnSpLocks/>
            </p:cNvCxnSpPr>
            <p:nvPr userDrawn="1"/>
          </p:nvCxnSpPr>
          <p:spPr>
            <a:xfrm>
              <a:off x="7396401" y="4313327"/>
              <a:ext cx="0" cy="253499"/>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5" name="Grupp 4">
            <a:extLst>
              <a:ext uri="{FF2B5EF4-FFF2-40B4-BE49-F238E27FC236}">
                <a16:creationId xmlns:a16="http://schemas.microsoft.com/office/drawing/2014/main" id="{C22936F6-FC21-C7C0-0B40-84C5EB7272A7}"/>
              </a:ext>
            </a:extLst>
          </p:cNvPr>
          <p:cNvGrpSpPr/>
          <p:nvPr userDrawn="1"/>
        </p:nvGrpSpPr>
        <p:grpSpPr>
          <a:xfrm>
            <a:off x="2518351" y="3494218"/>
            <a:ext cx="641161" cy="1211653"/>
            <a:chOff x="2518351" y="3471916"/>
            <a:chExt cx="641161" cy="1211653"/>
          </a:xfrm>
        </p:grpSpPr>
        <p:sp>
          <p:nvSpPr>
            <p:cNvPr id="76" name="Höger hakparentes 75">
              <a:extLst>
                <a:ext uri="{FF2B5EF4-FFF2-40B4-BE49-F238E27FC236}">
                  <a16:creationId xmlns:a16="http://schemas.microsoft.com/office/drawing/2014/main" id="{C63C5C68-87EC-FBA2-9C59-5153FD51B6FD}"/>
                </a:ext>
              </a:extLst>
            </p:cNvPr>
            <p:cNvSpPr/>
            <p:nvPr userDrawn="1"/>
          </p:nvSpPr>
          <p:spPr>
            <a:xfrm>
              <a:off x="2518351" y="3471916"/>
              <a:ext cx="45719" cy="1211653"/>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77" name="Rak pil 76">
              <a:extLst>
                <a:ext uri="{FF2B5EF4-FFF2-40B4-BE49-F238E27FC236}">
                  <a16:creationId xmlns:a16="http://schemas.microsoft.com/office/drawing/2014/main" id="{13CF98E4-F128-81C2-ACB8-843BBCC680C4}"/>
                </a:ext>
              </a:extLst>
            </p:cNvPr>
            <p:cNvCxnSpPr>
              <a:cxnSpLocks/>
            </p:cNvCxnSpPr>
            <p:nvPr userDrawn="1"/>
          </p:nvCxnSpPr>
          <p:spPr>
            <a:xfrm>
              <a:off x="2564519" y="4207270"/>
              <a:ext cx="594993"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6" name="Grupp 5">
            <a:extLst>
              <a:ext uri="{FF2B5EF4-FFF2-40B4-BE49-F238E27FC236}">
                <a16:creationId xmlns:a16="http://schemas.microsoft.com/office/drawing/2014/main" id="{A206FCE2-97A8-E04C-C6BC-C7A72DB35BFF}"/>
              </a:ext>
            </a:extLst>
          </p:cNvPr>
          <p:cNvGrpSpPr/>
          <p:nvPr userDrawn="1"/>
        </p:nvGrpSpPr>
        <p:grpSpPr>
          <a:xfrm>
            <a:off x="2518351" y="4941506"/>
            <a:ext cx="2124370" cy="741608"/>
            <a:chOff x="2518351" y="5000978"/>
            <a:chExt cx="2124370" cy="741608"/>
          </a:xfrm>
        </p:grpSpPr>
        <p:sp>
          <p:nvSpPr>
            <p:cNvPr id="79" name="Höger hakparentes 78">
              <a:extLst>
                <a:ext uri="{FF2B5EF4-FFF2-40B4-BE49-F238E27FC236}">
                  <a16:creationId xmlns:a16="http://schemas.microsoft.com/office/drawing/2014/main" id="{763BC163-23A0-FECA-9D72-BA3004E7179B}"/>
                </a:ext>
              </a:extLst>
            </p:cNvPr>
            <p:cNvSpPr/>
            <p:nvPr userDrawn="1"/>
          </p:nvSpPr>
          <p:spPr>
            <a:xfrm>
              <a:off x="2518351" y="5000978"/>
              <a:ext cx="45719" cy="741608"/>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80" name="Rak pil 79">
              <a:extLst>
                <a:ext uri="{FF2B5EF4-FFF2-40B4-BE49-F238E27FC236}">
                  <a16:creationId xmlns:a16="http://schemas.microsoft.com/office/drawing/2014/main" id="{3D733BCE-A687-6DCE-F1FF-1470A1C31935}"/>
                </a:ext>
              </a:extLst>
            </p:cNvPr>
            <p:cNvCxnSpPr>
              <a:cxnSpLocks/>
            </p:cNvCxnSpPr>
            <p:nvPr userDrawn="1"/>
          </p:nvCxnSpPr>
          <p:spPr>
            <a:xfrm>
              <a:off x="2564519" y="5135866"/>
              <a:ext cx="2078202"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4" name="Grupp 3">
            <a:extLst>
              <a:ext uri="{FF2B5EF4-FFF2-40B4-BE49-F238E27FC236}">
                <a16:creationId xmlns:a16="http://schemas.microsoft.com/office/drawing/2014/main" id="{ABF341AD-A215-7F9B-C7AF-8C0C643EE18D}"/>
              </a:ext>
            </a:extLst>
          </p:cNvPr>
          <p:cNvGrpSpPr/>
          <p:nvPr userDrawn="1"/>
        </p:nvGrpSpPr>
        <p:grpSpPr>
          <a:xfrm>
            <a:off x="2518351" y="2772988"/>
            <a:ext cx="351475" cy="593550"/>
            <a:chOff x="2518351" y="2661478"/>
            <a:chExt cx="351475" cy="593550"/>
          </a:xfrm>
        </p:grpSpPr>
        <p:sp>
          <p:nvSpPr>
            <p:cNvPr id="82" name="Höger hakparentes 81">
              <a:extLst>
                <a:ext uri="{FF2B5EF4-FFF2-40B4-BE49-F238E27FC236}">
                  <a16:creationId xmlns:a16="http://schemas.microsoft.com/office/drawing/2014/main" id="{3714736C-C893-5F30-FDA3-F1D89C7BA095}"/>
                </a:ext>
              </a:extLst>
            </p:cNvPr>
            <p:cNvSpPr/>
            <p:nvPr userDrawn="1"/>
          </p:nvSpPr>
          <p:spPr>
            <a:xfrm>
              <a:off x="2518351" y="2661478"/>
              <a:ext cx="45719" cy="465997"/>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83" name="Rak pil 82">
              <a:extLst>
                <a:ext uri="{FF2B5EF4-FFF2-40B4-BE49-F238E27FC236}">
                  <a16:creationId xmlns:a16="http://schemas.microsoft.com/office/drawing/2014/main" id="{3C66AF17-6D8D-617B-1540-136FFAC6A251}"/>
                </a:ext>
              </a:extLst>
            </p:cNvPr>
            <p:cNvCxnSpPr>
              <a:cxnSpLocks/>
            </p:cNvCxnSpPr>
            <p:nvPr userDrawn="1"/>
          </p:nvCxnSpPr>
          <p:spPr>
            <a:xfrm>
              <a:off x="2564519" y="2884376"/>
              <a:ext cx="297496"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85" name="Rak pil 84">
              <a:extLst>
                <a:ext uri="{FF2B5EF4-FFF2-40B4-BE49-F238E27FC236}">
                  <a16:creationId xmlns:a16="http://schemas.microsoft.com/office/drawing/2014/main" id="{F850DC46-8516-99F4-AFFA-73638A0BE0AA}"/>
                </a:ext>
              </a:extLst>
            </p:cNvPr>
            <p:cNvCxnSpPr>
              <a:cxnSpLocks/>
            </p:cNvCxnSpPr>
            <p:nvPr userDrawn="1"/>
          </p:nvCxnSpPr>
          <p:spPr>
            <a:xfrm>
              <a:off x="2869826" y="2884376"/>
              <a:ext cx="0" cy="370652"/>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2" name="Grupp 1">
            <a:extLst>
              <a:ext uri="{FF2B5EF4-FFF2-40B4-BE49-F238E27FC236}">
                <a16:creationId xmlns:a16="http://schemas.microsoft.com/office/drawing/2014/main" id="{DD643ADE-5608-314C-D20B-A75BD2F8B77C}"/>
              </a:ext>
            </a:extLst>
          </p:cNvPr>
          <p:cNvGrpSpPr/>
          <p:nvPr userDrawn="1"/>
        </p:nvGrpSpPr>
        <p:grpSpPr>
          <a:xfrm>
            <a:off x="2518351" y="2321662"/>
            <a:ext cx="641161" cy="205073"/>
            <a:chOff x="2518351" y="2113510"/>
            <a:chExt cx="641161" cy="205073"/>
          </a:xfrm>
        </p:grpSpPr>
        <p:sp>
          <p:nvSpPr>
            <p:cNvPr id="88" name="Höger hakparentes 87">
              <a:extLst>
                <a:ext uri="{FF2B5EF4-FFF2-40B4-BE49-F238E27FC236}">
                  <a16:creationId xmlns:a16="http://schemas.microsoft.com/office/drawing/2014/main" id="{4883CBDE-0C31-E69C-D1E4-BAAABE53036C}"/>
                </a:ext>
              </a:extLst>
            </p:cNvPr>
            <p:cNvSpPr/>
            <p:nvPr userDrawn="1"/>
          </p:nvSpPr>
          <p:spPr>
            <a:xfrm>
              <a:off x="2518351" y="2113510"/>
              <a:ext cx="45719" cy="205073"/>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89" name="Rak pil 88">
              <a:extLst>
                <a:ext uri="{FF2B5EF4-FFF2-40B4-BE49-F238E27FC236}">
                  <a16:creationId xmlns:a16="http://schemas.microsoft.com/office/drawing/2014/main" id="{6A469D20-A61C-5A04-F4CB-2C4BB7BB809B}"/>
                </a:ext>
              </a:extLst>
            </p:cNvPr>
            <p:cNvCxnSpPr>
              <a:cxnSpLocks/>
            </p:cNvCxnSpPr>
            <p:nvPr userDrawn="1"/>
          </p:nvCxnSpPr>
          <p:spPr>
            <a:xfrm>
              <a:off x="2564519" y="2218449"/>
              <a:ext cx="594993"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18" name="Grupp 17">
            <a:extLst>
              <a:ext uri="{FF2B5EF4-FFF2-40B4-BE49-F238E27FC236}">
                <a16:creationId xmlns:a16="http://schemas.microsoft.com/office/drawing/2014/main" id="{54406BC3-FA29-76D5-2A6E-17D805BC244D}"/>
              </a:ext>
            </a:extLst>
          </p:cNvPr>
          <p:cNvGrpSpPr/>
          <p:nvPr userDrawn="1"/>
        </p:nvGrpSpPr>
        <p:grpSpPr>
          <a:xfrm>
            <a:off x="5998402" y="3643344"/>
            <a:ext cx="1915610" cy="432698"/>
            <a:chOff x="3105636" y="4231473"/>
            <a:chExt cx="1915610" cy="432698"/>
          </a:xfrm>
        </p:grpSpPr>
        <p:sp>
          <p:nvSpPr>
            <p:cNvPr id="19" name="Rektangel 18">
              <a:extLst>
                <a:ext uri="{FF2B5EF4-FFF2-40B4-BE49-F238E27FC236}">
                  <a16:creationId xmlns:a16="http://schemas.microsoft.com/office/drawing/2014/main" id="{F01ED344-D58C-F5FE-4091-522E1E4CD428}"/>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3. Uppstart / Implementation</a:t>
              </a:r>
            </a:p>
          </p:txBody>
        </p:sp>
        <p:sp>
          <p:nvSpPr>
            <p:cNvPr id="20" name="Rektangel 19">
              <a:extLst>
                <a:ext uri="{FF2B5EF4-FFF2-40B4-BE49-F238E27FC236}">
                  <a16:creationId xmlns:a16="http://schemas.microsoft.com/office/drawing/2014/main" id="{BA4B7850-8715-05D4-582B-AD2B0100C5CE}"/>
                </a:ext>
              </a:extLst>
            </p:cNvPr>
            <p:cNvSpPr/>
            <p:nvPr userDrawn="1"/>
          </p:nvSpPr>
          <p:spPr>
            <a:xfrm>
              <a:off x="3105636" y="4231586"/>
              <a:ext cx="45719" cy="432585"/>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8" name="Grupp 37">
            <a:extLst>
              <a:ext uri="{FF2B5EF4-FFF2-40B4-BE49-F238E27FC236}">
                <a16:creationId xmlns:a16="http://schemas.microsoft.com/office/drawing/2014/main" id="{0C3908BD-7AD2-C8A9-19EA-3BE6A13EE680}"/>
              </a:ext>
            </a:extLst>
          </p:cNvPr>
          <p:cNvGrpSpPr/>
          <p:nvPr userDrawn="1"/>
        </p:nvGrpSpPr>
        <p:grpSpPr>
          <a:xfrm>
            <a:off x="4775319" y="4804846"/>
            <a:ext cx="1915607" cy="432698"/>
            <a:chOff x="3105636" y="4231473"/>
            <a:chExt cx="1915607" cy="432698"/>
          </a:xfrm>
        </p:grpSpPr>
        <p:sp>
          <p:nvSpPr>
            <p:cNvPr id="39" name="Rektangel 38">
              <a:extLst>
                <a:ext uri="{FF2B5EF4-FFF2-40B4-BE49-F238E27FC236}">
                  <a16:creationId xmlns:a16="http://schemas.microsoft.com/office/drawing/2014/main" id="{2811FBDF-3BD2-DBE9-CB91-EF2D2EC2EA1B}"/>
                </a:ext>
              </a:extLst>
            </p:cNvPr>
            <p:cNvSpPr/>
            <p:nvPr userDrawn="1"/>
          </p:nvSpPr>
          <p:spPr>
            <a:xfrm>
              <a:off x="3111371" y="4231473"/>
              <a:ext cx="1909872"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4. Test</a:t>
              </a:r>
            </a:p>
          </p:txBody>
        </p:sp>
        <p:sp>
          <p:nvSpPr>
            <p:cNvPr id="40" name="Rektangel 39">
              <a:extLst>
                <a:ext uri="{FF2B5EF4-FFF2-40B4-BE49-F238E27FC236}">
                  <a16:creationId xmlns:a16="http://schemas.microsoft.com/office/drawing/2014/main" id="{46494BDD-2DC5-29F4-744A-A5959FD8BD16}"/>
                </a:ext>
              </a:extLst>
            </p:cNvPr>
            <p:cNvSpPr/>
            <p:nvPr userDrawn="1"/>
          </p:nvSpPr>
          <p:spPr>
            <a:xfrm>
              <a:off x="3105636" y="4231586"/>
              <a:ext cx="45719" cy="432585"/>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62" name="Grupp 61">
            <a:extLst>
              <a:ext uri="{FF2B5EF4-FFF2-40B4-BE49-F238E27FC236}">
                <a16:creationId xmlns:a16="http://schemas.microsoft.com/office/drawing/2014/main" id="{53EF7C4F-9FAA-AD26-BBAB-0B8FC595BBC6}"/>
              </a:ext>
            </a:extLst>
          </p:cNvPr>
          <p:cNvGrpSpPr/>
          <p:nvPr userDrawn="1"/>
        </p:nvGrpSpPr>
        <p:grpSpPr>
          <a:xfrm>
            <a:off x="3265091" y="4015204"/>
            <a:ext cx="1915610" cy="432698"/>
            <a:chOff x="3105636" y="4231473"/>
            <a:chExt cx="1915610" cy="432698"/>
          </a:xfrm>
        </p:grpSpPr>
        <p:sp>
          <p:nvSpPr>
            <p:cNvPr id="63" name="Rektangel 62">
              <a:extLst>
                <a:ext uri="{FF2B5EF4-FFF2-40B4-BE49-F238E27FC236}">
                  <a16:creationId xmlns:a16="http://schemas.microsoft.com/office/drawing/2014/main" id="{CF8EF152-C634-F93F-9FC4-3D8C96A71C04}"/>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5. Utbildning</a:t>
              </a:r>
            </a:p>
          </p:txBody>
        </p:sp>
        <p:sp>
          <p:nvSpPr>
            <p:cNvPr id="65" name="Rektangel 64">
              <a:extLst>
                <a:ext uri="{FF2B5EF4-FFF2-40B4-BE49-F238E27FC236}">
                  <a16:creationId xmlns:a16="http://schemas.microsoft.com/office/drawing/2014/main" id="{29CD2D07-56F9-C7B4-9148-7C1C6495B308}"/>
                </a:ext>
              </a:extLst>
            </p:cNvPr>
            <p:cNvSpPr/>
            <p:nvPr userDrawn="1"/>
          </p:nvSpPr>
          <p:spPr>
            <a:xfrm>
              <a:off x="3105636" y="4231586"/>
              <a:ext cx="45719" cy="432585"/>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67" name="Grupp 66">
            <a:extLst>
              <a:ext uri="{FF2B5EF4-FFF2-40B4-BE49-F238E27FC236}">
                <a16:creationId xmlns:a16="http://schemas.microsoft.com/office/drawing/2014/main" id="{BAB3B430-F834-C72C-8BAD-FA006FDE5BD8}"/>
              </a:ext>
            </a:extLst>
          </p:cNvPr>
          <p:cNvGrpSpPr/>
          <p:nvPr userDrawn="1"/>
        </p:nvGrpSpPr>
        <p:grpSpPr>
          <a:xfrm>
            <a:off x="3278187" y="3150189"/>
            <a:ext cx="1915610" cy="432698"/>
            <a:chOff x="3105636" y="4231473"/>
            <a:chExt cx="1915610" cy="432698"/>
          </a:xfrm>
        </p:grpSpPr>
        <p:sp>
          <p:nvSpPr>
            <p:cNvPr id="68" name="Rektangel 67">
              <a:extLst>
                <a:ext uri="{FF2B5EF4-FFF2-40B4-BE49-F238E27FC236}">
                  <a16:creationId xmlns:a16="http://schemas.microsoft.com/office/drawing/2014/main" id="{0ACBFCCF-26F6-8BA5-E1EF-525891E467C9}"/>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6. Start </a:t>
              </a:r>
              <a:r>
                <a:rPr kumimoji="0" lang="sv-SE" sz="1000" b="1" i="0" u="none" strike="noStrike" kern="1200" cap="none" spc="0" normalizeH="0" baseline="0" noProof="0" err="1">
                  <a:ln>
                    <a:noFill/>
                  </a:ln>
                  <a:solidFill>
                    <a:srgbClr val="5E4C72"/>
                  </a:solidFill>
                  <a:effectLst/>
                  <a:uLnTx/>
                  <a:uFillTx/>
                  <a:latin typeface="+mn-lt"/>
                  <a:ea typeface="+mn-ea"/>
                  <a:cs typeface="+mn-cs"/>
                </a:rPr>
                <a:t>Insight</a:t>
              </a:r>
              <a:r>
                <a:rPr kumimoji="0" lang="sv-SE" sz="1000" b="1" i="0" u="none" strike="noStrike" kern="1200" cap="none" spc="0" normalizeH="0" baseline="0" noProof="0">
                  <a:ln>
                    <a:noFill/>
                  </a:ln>
                  <a:solidFill>
                    <a:srgbClr val="5E4C72"/>
                  </a:solidFill>
                  <a:effectLst/>
                  <a:uLnTx/>
                  <a:uFillTx/>
                  <a:latin typeface="+mn-lt"/>
                  <a:ea typeface="+mn-ea"/>
                  <a:cs typeface="+mn-cs"/>
                </a:rPr>
                <a:t> Process</a:t>
              </a:r>
            </a:p>
          </p:txBody>
        </p:sp>
        <p:sp>
          <p:nvSpPr>
            <p:cNvPr id="69" name="Rektangel 68">
              <a:extLst>
                <a:ext uri="{FF2B5EF4-FFF2-40B4-BE49-F238E27FC236}">
                  <a16:creationId xmlns:a16="http://schemas.microsoft.com/office/drawing/2014/main" id="{707D3E50-CF9D-6CF6-A23F-94A2D65501C1}"/>
                </a:ext>
              </a:extLst>
            </p:cNvPr>
            <p:cNvSpPr/>
            <p:nvPr userDrawn="1"/>
          </p:nvSpPr>
          <p:spPr>
            <a:xfrm>
              <a:off x="3105636" y="4231586"/>
              <a:ext cx="45719" cy="432585"/>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73" name="Grupp 72">
            <a:extLst>
              <a:ext uri="{FF2B5EF4-FFF2-40B4-BE49-F238E27FC236}">
                <a16:creationId xmlns:a16="http://schemas.microsoft.com/office/drawing/2014/main" id="{E68478EE-B8F5-AA96-F9B1-D974833A4D48}"/>
              </a:ext>
            </a:extLst>
          </p:cNvPr>
          <p:cNvGrpSpPr/>
          <p:nvPr userDrawn="1"/>
        </p:nvGrpSpPr>
        <p:grpSpPr>
          <a:xfrm>
            <a:off x="3275320" y="2301727"/>
            <a:ext cx="1915610" cy="432698"/>
            <a:chOff x="3105636" y="4231473"/>
            <a:chExt cx="1915610" cy="432698"/>
          </a:xfrm>
        </p:grpSpPr>
        <p:sp>
          <p:nvSpPr>
            <p:cNvPr id="74" name="Rektangel 73">
              <a:extLst>
                <a:ext uri="{FF2B5EF4-FFF2-40B4-BE49-F238E27FC236}">
                  <a16:creationId xmlns:a16="http://schemas.microsoft.com/office/drawing/2014/main" id="{05A51ABD-F54A-CC8C-DB41-F9BD55CE74F0}"/>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7. Utvärdering</a:t>
              </a:r>
            </a:p>
          </p:txBody>
        </p:sp>
        <p:sp>
          <p:nvSpPr>
            <p:cNvPr id="75" name="Rektangel 74">
              <a:extLst>
                <a:ext uri="{FF2B5EF4-FFF2-40B4-BE49-F238E27FC236}">
                  <a16:creationId xmlns:a16="http://schemas.microsoft.com/office/drawing/2014/main" id="{2F0C9D2D-0AD9-5C85-3E9C-D3A0EBB8E731}"/>
                </a:ext>
              </a:extLst>
            </p:cNvPr>
            <p:cNvSpPr/>
            <p:nvPr userDrawn="1"/>
          </p:nvSpPr>
          <p:spPr>
            <a:xfrm>
              <a:off x="3105636" y="4231586"/>
              <a:ext cx="45719" cy="432585"/>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78" name="Grupp 77">
            <a:extLst>
              <a:ext uri="{FF2B5EF4-FFF2-40B4-BE49-F238E27FC236}">
                <a16:creationId xmlns:a16="http://schemas.microsoft.com/office/drawing/2014/main" id="{7D814C2F-51DF-CF89-32E1-53152B87F916}"/>
              </a:ext>
            </a:extLst>
          </p:cNvPr>
          <p:cNvGrpSpPr/>
          <p:nvPr userDrawn="1"/>
        </p:nvGrpSpPr>
        <p:grpSpPr>
          <a:xfrm>
            <a:off x="5998875" y="2587999"/>
            <a:ext cx="1915610" cy="432698"/>
            <a:chOff x="3105636" y="4231473"/>
            <a:chExt cx="1915610" cy="432698"/>
          </a:xfrm>
        </p:grpSpPr>
        <p:sp>
          <p:nvSpPr>
            <p:cNvPr id="81" name="Rektangel 80">
              <a:extLst>
                <a:ext uri="{FF2B5EF4-FFF2-40B4-BE49-F238E27FC236}">
                  <a16:creationId xmlns:a16="http://schemas.microsoft.com/office/drawing/2014/main" id="{42078AEC-E3A0-21B0-4D7A-F6B4BA55C8ED}"/>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2. Tekniska förutsättningar</a:t>
              </a:r>
            </a:p>
          </p:txBody>
        </p:sp>
        <p:sp>
          <p:nvSpPr>
            <p:cNvPr id="84" name="Rektangel 83">
              <a:extLst>
                <a:ext uri="{FF2B5EF4-FFF2-40B4-BE49-F238E27FC236}">
                  <a16:creationId xmlns:a16="http://schemas.microsoft.com/office/drawing/2014/main" id="{E09E870E-58E5-124F-0796-B68CF7897170}"/>
                </a:ext>
              </a:extLst>
            </p:cNvPr>
            <p:cNvSpPr/>
            <p:nvPr userDrawn="1"/>
          </p:nvSpPr>
          <p:spPr>
            <a:xfrm>
              <a:off x="3105636" y="4231586"/>
              <a:ext cx="45719" cy="432585"/>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86" name="Grupp 85">
            <a:extLst>
              <a:ext uri="{FF2B5EF4-FFF2-40B4-BE49-F238E27FC236}">
                <a16:creationId xmlns:a16="http://schemas.microsoft.com/office/drawing/2014/main" id="{7EC21C1D-8052-B154-CF46-B442BA011A31}"/>
              </a:ext>
            </a:extLst>
          </p:cNvPr>
          <p:cNvGrpSpPr/>
          <p:nvPr userDrawn="1"/>
        </p:nvGrpSpPr>
        <p:grpSpPr>
          <a:xfrm>
            <a:off x="4862182" y="1546916"/>
            <a:ext cx="1915610" cy="432698"/>
            <a:chOff x="3105636" y="4231473"/>
            <a:chExt cx="1915610" cy="432698"/>
          </a:xfrm>
        </p:grpSpPr>
        <p:sp>
          <p:nvSpPr>
            <p:cNvPr id="87" name="Rektangel 86">
              <a:extLst>
                <a:ext uri="{FF2B5EF4-FFF2-40B4-BE49-F238E27FC236}">
                  <a16:creationId xmlns:a16="http://schemas.microsoft.com/office/drawing/2014/main" id="{C23178E0-14D6-411E-2E0B-B4121DE217AC}"/>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1. Planering och uppstart</a:t>
              </a:r>
            </a:p>
          </p:txBody>
        </p:sp>
        <p:sp>
          <p:nvSpPr>
            <p:cNvPr id="90" name="Rektangel 89">
              <a:extLst>
                <a:ext uri="{FF2B5EF4-FFF2-40B4-BE49-F238E27FC236}">
                  <a16:creationId xmlns:a16="http://schemas.microsoft.com/office/drawing/2014/main" id="{DCF8A2F1-0480-E50F-B81E-3417EBFEFC9B}"/>
                </a:ext>
              </a:extLst>
            </p:cNvPr>
            <p:cNvSpPr/>
            <p:nvPr userDrawn="1"/>
          </p:nvSpPr>
          <p:spPr>
            <a:xfrm>
              <a:off x="3105636" y="4231586"/>
              <a:ext cx="45719" cy="432585"/>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101" name="Rak pil 100">
            <a:extLst>
              <a:ext uri="{FF2B5EF4-FFF2-40B4-BE49-F238E27FC236}">
                <a16:creationId xmlns:a16="http://schemas.microsoft.com/office/drawing/2014/main" id="{6E0439B5-B70A-0FE0-1CE4-7253E3EC28C0}"/>
              </a:ext>
            </a:extLst>
          </p:cNvPr>
          <p:cNvCxnSpPr>
            <a:cxnSpLocks/>
          </p:cNvCxnSpPr>
          <p:nvPr userDrawn="1"/>
        </p:nvCxnSpPr>
        <p:spPr>
          <a:xfrm>
            <a:off x="2862392" y="3366538"/>
            <a:ext cx="297496"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sp>
        <p:nvSpPr>
          <p:cNvPr id="103" name="textruta 102">
            <a:extLst>
              <a:ext uri="{FF2B5EF4-FFF2-40B4-BE49-F238E27FC236}">
                <a16:creationId xmlns:a16="http://schemas.microsoft.com/office/drawing/2014/main" id="{464E9899-9767-C7F9-2C47-B615BD1AE05F}"/>
              </a:ext>
            </a:extLst>
          </p:cNvPr>
          <p:cNvSpPr txBox="1"/>
          <p:nvPr userDrawn="1"/>
        </p:nvSpPr>
        <p:spPr>
          <a:xfrm>
            <a:off x="706311" y="432965"/>
            <a:ext cx="10346314" cy="606275"/>
          </a:xfrm>
          <a:prstGeom prst="rect">
            <a:avLst/>
          </a:prstGeom>
        </p:spPr>
        <p:txBody>
          <a:bodyPr wrap="square" rtlCol="0" anchor="t" anchorCtr="0">
            <a:noAutofit/>
          </a:bodyPr>
          <a:lstStyle/>
          <a:p>
            <a:pPr algn="l"/>
            <a:r>
              <a:rPr lang="sv-SE" sz="3600" b="1">
                <a:solidFill>
                  <a:srgbClr val="4A4A4A"/>
                </a:solidFill>
                <a:latin typeface="Poppins"/>
                <a:cs typeface="Poppins"/>
              </a:rPr>
              <a:t>Implementationsprocess</a:t>
            </a:r>
            <a:endParaRPr lang="sv-SE" sz="3600" b="1" i="0">
              <a:solidFill>
                <a:srgbClr val="4A4A4A"/>
              </a:solidFill>
              <a:latin typeface="Poppins" pitchFamily="2" charset="77"/>
              <a:cs typeface="Poppins" pitchFamily="2" charset="77"/>
            </a:endParaRPr>
          </a:p>
        </p:txBody>
      </p:sp>
      <p:grpSp>
        <p:nvGrpSpPr>
          <p:cNvPr id="123" name="Grupp 122">
            <a:extLst>
              <a:ext uri="{FF2B5EF4-FFF2-40B4-BE49-F238E27FC236}">
                <a16:creationId xmlns:a16="http://schemas.microsoft.com/office/drawing/2014/main" id="{9E5C5E95-C6E2-AFC0-D732-5C17D226564B}"/>
              </a:ext>
            </a:extLst>
          </p:cNvPr>
          <p:cNvGrpSpPr/>
          <p:nvPr userDrawn="1"/>
        </p:nvGrpSpPr>
        <p:grpSpPr>
          <a:xfrm>
            <a:off x="485997" y="6171836"/>
            <a:ext cx="4349384" cy="215444"/>
            <a:chOff x="485997" y="6171836"/>
            <a:chExt cx="4349384" cy="215444"/>
          </a:xfrm>
        </p:grpSpPr>
        <p:sp>
          <p:nvSpPr>
            <p:cNvPr id="107" name="Rektangel 106">
              <a:extLst>
                <a:ext uri="{FF2B5EF4-FFF2-40B4-BE49-F238E27FC236}">
                  <a16:creationId xmlns:a16="http://schemas.microsoft.com/office/drawing/2014/main" id="{CE343015-535E-D3D8-913C-1A6107B7E8C3}"/>
                </a:ext>
              </a:extLst>
            </p:cNvPr>
            <p:cNvSpPr/>
            <p:nvPr userDrawn="1"/>
          </p:nvSpPr>
          <p:spPr>
            <a:xfrm>
              <a:off x="485997" y="6224605"/>
              <a:ext cx="116169" cy="1161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 name="textruta 111">
              <a:extLst>
                <a:ext uri="{FF2B5EF4-FFF2-40B4-BE49-F238E27FC236}">
                  <a16:creationId xmlns:a16="http://schemas.microsoft.com/office/drawing/2014/main" id="{53551F4E-04FE-57E4-DCB2-9D2599EA41FB}"/>
                </a:ext>
              </a:extLst>
            </p:cNvPr>
            <p:cNvSpPr txBox="1"/>
            <p:nvPr userDrawn="1"/>
          </p:nvSpPr>
          <p:spPr>
            <a:xfrm>
              <a:off x="572430" y="6171836"/>
              <a:ext cx="1576039" cy="215444"/>
            </a:xfrm>
            <a:prstGeom prst="rect">
              <a:avLst/>
            </a:prstGeom>
            <a:noFill/>
          </p:spPr>
          <p:txBody>
            <a:bodyPr wrap="square">
              <a:spAutoFit/>
            </a:bodyPr>
            <a:lstStyle/>
            <a:p>
              <a:r>
                <a:rPr lang="sv-SE" sz="800" err="1">
                  <a:solidFill>
                    <a:schemeClr val="bg1">
                      <a:lumMod val="75000"/>
                    </a:schemeClr>
                  </a:solidFill>
                </a:rPr>
                <a:t>Insight</a:t>
              </a:r>
              <a:r>
                <a:rPr lang="sv-SE" sz="800">
                  <a:solidFill>
                    <a:schemeClr val="bg1">
                      <a:lumMod val="75000"/>
                    </a:schemeClr>
                  </a:solidFill>
                </a:rPr>
                <a:t> Medarbetarundersökning</a:t>
              </a:r>
            </a:p>
          </p:txBody>
        </p:sp>
        <p:sp>
          <p:nvSpPr>
            <p:cNvPr id="113" name="Rektangel 112">
              <a:extLst>
                <a:ext uri="{FF2B5EF4-FFF2-40B4-BE49-F238E27FC236}">
                  <a16:creationId xmlns:a16="http://schemas.microsoft.com/office/drawing/2014/main" id="{6CA4E561-6FBD-A3B0-538D-79C608EAB4D4}"/>
                </a:ext>
              </a:extLst>
            </p:cNvPr>
            <p:cNvSpPr/>
            <p:nvPr userDrawn="1"/>
          </p:nvSpPr>
          <p:spPr>
            <a:xfrm>
              <a:off x="2173548" y="6224605"/>
              <a:ext cx="116169" cy="116169"/>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4" name="textruta 113">
              <a:extLst>
                <a:ext uri="{FF2B5EF4-FFF2-40B4-BE49-F238E27FC236}">
                  <a16:creationId xmlns:a16="http://schemas.microsoft.com/office/drawing/2014/main" id="{4B4D64B5-06D3-FC00-7876-B54052176CCB}"/>
                </a:ext>
              </a:extLst>
            </p:cNvPr>
            <p:cNvSpPr txBox="1"/>
            <p:nvPr userDrawn="1"/>
          </p:nvSpPr>
          <p:spPr>
            <a:xfrm>
              <a:off x="2259982" y="6171836"/>
              <a:ext cx="694562" cy="215444"/>
            </a:xfrm>
            <a:prstGeom prst="rect">
              <a:avLst/>
            </a:prstGeom>
            <a:noFill/>
          </p:spPr>
          <p:txBody>
            <a:bodyPr wrap="square">
              <a:spAutoFit/>
            </a:bodyPr>
            <a:lstStyle/>
            <a:p>
              <a:r>
                <a:rPr lang="sv-SE" sz="800" err="1">
                  <a:solidFill>
                    <a:schemeClr val="bg1">
                      <a:lumMod val="75000"/>
                    </a:schemeClr>
                  </a:solidFill>
                </a:rPr>
                <a:t>Insight</a:t>
              </a:r>
              <a:r>
                <a:rPr lang="sv-SE" sz="800">
                  <a:solidFill>
                    <a:schemeClr val="bg1">
                      <a:lumMod val="75000"/>
                    </a:schemeClr>
                  </a:solidFill>
                </a:rPr>
                <a:t> Puls</a:t>
              </a:r>
            </a:p>
          </p:txBody>
        </p:sp>
        <p:sp>
          <p:nvSpPr>
            <p:cNvPr id="119" name="Rektangel 118">
              <a:extLst>
                <a:ext uri="{FF2B5EF4-FFF2-40B4-BE49-F238E27FC236}">
                  <a16:creationId xmlns:a16="http://schemas.microsoft.com/office/drawing/2014/main" id="{20571354-AE9C-F637-AD9D-49B31DA53990}"/>
                </a:ext>
              </a:extLst>
            </p:cNvPr>
            <p:cNvSpPr/>
            <p:nvPr userDrawn="1"/>
          </p:nvSpPr>
          <p:spPr>
            <a:xfrm>
              <a:off x="2969002" y="6224605"/>
              <a:ext cx="116169" cy="116169"/>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0" name="textruta 119">
              <a:extLst>
                <a:ext uri="{FF2B5EF4-FFF2-40B4-BE49-F238E27FC236}">
                  <a16:creationId xmlns:a16="http://schemas.microsoft.com/office/drawing/2014/main" id="{EFAA0919-8D4F-CE47-D29A-2FBE3980F756}"/>
                </a:ext>
              </a:extLst>
            </p:cNvPr>
            <p:cNvSpPr txBox="1"/>
            <p:nvPr userDrawn="1"/>
          </p:nvSpPr>
          <p:spPr>
            <a:xfrm>
              <a:off x="3055435" y="6171836"/>
              <a:ext cx="835809" cy="215444"/>
            </a:xfrm>
            <a:prstGeom prst="rect">
              <a:avLst/>
            </a:prstGeom>
            <a:noFill/>
          </p:spPr>
          <p:txBody>
            <a:bodyPr wrap="square">
              <a:spAutoFit/>
            </a:bodyPr>
            <a:lstStyle/>
            <a:p>
              <a:r>
                <a:rPr lang="sv-SE" sz="800" b="1" err="1"/>
                <a:t>Insight</a:t>
              </a:r>
              <a:r>
                <a:rPr lang="sv-SE" sz="800" b="1"/>
                <a:t> Process</a:t>
              </a:r>
            </a:p>
          </p:txBody>
        </p:sp>
        <p:sp>
          <p:nvSpPr>
            <p:cNvPr id="121" name="Rektangel 120">
              <a:extLst>
                <a:ext uri="{FF2B5EF4-FFF2-40B4-BE49-F238E27FC236}">
                  <a16:creationId xmlns:a16="http://schemas.microsoft.com/office/drawing/2014/main" id="{7A73C786-9FA8-7AEE-E79D-74AA9FEF57D1}"/>
                </a:ext>
              </a:extLst>
            </p:cNvPr>
            <p:cNvSpPr/>
            <p:nvPr userDrawn="1"/>
          </p:nvSpPr>
          <p:spPr>
            <a:xfrm>
              <a:off x="3913139" y="6224605"/>
              <a:ext cx="116169" cy="11616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2" name="textruta 121">
              <a:extLst>
                <a:ext uri="{FF2B5EF4-FFF2-40B4-BE49-F238E27FC236}">
                  <a16:creationId xmlns:a16="http://schemas.microsoft.com/office/drawing/2014/main" id="{6AC965AB-0209-261E-8D83-1A00E767DC73}"/>
                </a:ext>
              </a:extLst>
            </p:cNvPr>
            <p:cNvSpPr txBox="1"/>
            <p:nvPr userDrawn="1"/>
          </p:nvSpPr>
          <p:spPr>
            <a:xfrm>
              <a:off x="3999572" y="6171836"/>
              <a:ext cx="835809" cy="215444"/>
            </a:xfrm>
            <a:prstGeom prst="rect">
              <a:avLst/>
            </a:prstGeom>
            <a:noFill/>
          </p:spPr>
          <p:txBody>
            <a:bodyPr wrap="square">
              <a:spAutoFit/>
            </a:bodyPr>
            <a:lstStyle/>
            <a:p>
              <a:r>
                <a:rPr lang="sv-SE" sz="800" err="1">
                  <a:solidFill>
                    <a:schemeClr val="bg1">
                      <a:lumMod val="75000"/>
                    </a:schemeClr>
                  </a:solidFill>
                </a:rPr>
                <a:t>Insight</a:t>
              </a:r>
              <a:r>
                <a:rPr lang="sv-SE" sz="800">
                  <a:solidFill>
                    <a:schemeClr val="bg1">
                      <a:lumMod val="75000"/>
                    </a:schemeClr>
                  </a:solidFill>
                </a:rPr>
                <a:t> Paket</a:t>
              </a:r>
            </a:p>
          </p:txBody>
        </p:sp>
      </p:grpSp>
    </p:spTree>
    <p:extLst>
      <p:ext uri="{BB962C8B-B14F-4D97-AF65-F5344CB8AC3E}">
        <p14:creationId xmlns:p14="http://schemas.microsoft.com/office/powerpoint/2010/main" val="1401191910"/>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ls implementation">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1DBCC878-D211-2E95-499C-9B92D2B990E9}"/>
              </a:ext>
            </a:extLst>
          </p:cNvPr>
          <p:cNvSpPr txBox="1"/>
          <p:nvPr userDrawn="1"/>
        </p:nvSpPr>
        <p:spPr>
          <a:xfrm>
            <a:off x="706311" y="432965"/>
            <a:ext cx="10346314" cy="606275"/>
          </a:xfrm>
          <a:prstGeom prst="rect">
            <a:avLst/>
          </a:prstGeom>
        </p:spPr>
        <p:txBody>
          <a:bodyPr wrap="square" rtlCol="0" anchor="t" anchorCtr="0">
            <a:noAutofit/>
          </a:bodyPr>
          <a:lstStyle/>
          <a:p>
            <a:pPr algn="l"/>
            <a:r>
              <a:rPr lang="sv-SE" sz="3600" b="1">
                <a:solidFill>
                  <a:srgbClr val="4A4A4A"/>
                </a:solidFill>
                <a:latin typeface="Poppins"/>
                <a:cs typeface="Poppins"/>
              </a:rPr>
              <a:t>Implementationsprocess</a:t>
            </a:r>
            <a:endParaRPr lang="sv-SE" sz="3600" b="1" i="0">
              <a:solidFill>
                <a:srgbClr val="4A4A4A"/>
              </a:solidFill>
              <a:latin typeface="Poppins" pitchFamily="2" charset="77"/>
              <a:cs typeface="Poppins" pitchFamily="2" charset="77"/>
            </a:endParaRPr>
          </a:p>
        </p:txBody>
      </p:sp>
      <p:sp>
        <p:nvSpPr>
          <p:cNvPr id="11" name="Rundad rektangulär 12">
            <a:extLst>
              <a:ext uri="{FF2B5EF4-FFF2-40B4-BE49-F238E27FC236}">
                <a16:creationId xmlns:a16="http://schemas.microsoft.com/office/drawing/2014/main" id="{5A32306C-210A-3D8D-166B-A7C5DA5BE2EF}"/>
              </a:ext>
            </a:extLst>
          </p:cNvPr>
          <p:cNvSpPr/>
          <p:nvPr userDrawn="1"/>
        </p:nvSpPr>
        <p:spPr>
          <a:xfrm>
            <a:off x="8818506" y="1636122"/>
            <a:ext cx="2234119" cy="957868"/>
          </a:xfrm>
          <a:prstGeom prst="wedgeRoundRectCallout">
            <a:avLst>
              <a:gd name="adj1" fmla="val -124856"/>
              <a:gd name="adj2" fmla="val 19251"/>
              <a:gd name="adj3" fmla="val 16667"/>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sv-SE" sz="900"/>
              <a:t>• Dela mallar i projektet</a:t>
            </a:r>
          </a:p>
          <a:p>
            <a:pPr marL="0" marR="0" lvl="0" indent="0" defTabSz="914400" eaLnBrk="1" fontAlgn="auto" latinLnBrk="0" hangingPunct="1">
              <a:lnSpc>
                <a:spcPct val="100000"/>
              </a:lnSpc>
              <a:spcBef>
                <a:spcPts val="0"/>
              </a:spcBef>
              <a:spcAft>
                <a:spcPts val="0"/>
              </a:spcAft>
              <a:buClrTx/>
              <a:buSzTx/>
              <a:buFontTx/>
              <a:buNone/>
              <a:tabLst/>
              <a:defRPr/>
            </a:pPr>
            <a:r>
              <a:rPr lang="sv-SE" sz="900" b="1"/>
              <a:t>Uppstartsmöte</a:t>
            </a:r>
          </a:p>
          <a:p>
            <a:pPr marL="0" marR="0" lvl="0" indent="0" defTabSz="914400" eaLnBrk="1" fontAlgn="auto" latinLnBrk="0" hangingPunct="1">
              <a:lnSpc>
                <a:spcPct val="100000"/>
              </a:lnSpc>
              <a:spcBef>
                <a:spcPts val="0"/>
              </a:spcBef>
              <a:spcAft>
                <a:spcPts val="0"/>
              </a:spcAft>
              <a:buClrTx/>
              <a:buSzTx/>
              <a:buFontTx/>
              <a:buNone/>
              <a:tabLst/>
              <a:defRPr/>
            </a:pPr>
            <a:r>
              <a:rPr lang="sv-SE" sz="900"/>
              <a:t>• Projektplan</a:t>
            </a:r>
          </a:p>
          <a:p>
            <a:pPr marL="0" marR="0" lvl="0" indent="0" defTabSz="914400" eaLnBrk="1" fontAlgn="auto" latinLnBrk="0" hangingPunct="1">
              <a:lnSpc>
                <a:spcPct val="100000"/>
              </a:lnSpc>
              <a:spcBef>
                <a:spcPts val="0"/>
              </a:spcBef>
              <a:spcAft>
                <a:spcPts val="0"/>
              </a:spcAft>
              <a:buClrTx/>
              <a:buSzTx/>
              <a:buFontTx/>
              <a:buNone/>
              <a:tabLst/>
              <a:defRPr/>
            </a:pPr>
            <a:r>
              <a:rPr lang="sv-SE" sz="900"/>
              <a:t>• Plan för resultathantering</a:t>
            </a:r>
          </a:p>
          <a:p>
            <a:pPr marL="0" marR="0" lvl="0" indent="0" defTabSz="914400" eaLnBrk="1" fontAlgn="auto" latinLnBrk="0" hangingPunct="1">
              <a:lnSpc>
                <a:spcPct val="100000"/>
              </a:lnSpc>
              <a:spcBef>
                <a:spcPts val="0"/>
              </a:spcBef>
              <a:spcAft>
                <a:spcPts val="0"/>
              </a:spcAft>
              <a:buClrTx/>
              <a:buSzTx/>
              <a:buFontTx/>
              <a:buNone/>
              <a:tabLst/>
              <a:defRPr/>
            </a:pPr>
            <a:r>
              <a:rPr lang="sv-SE" sz="900"/>
              <a:t>• Presentation Roller/Behörigheter </a:t>
            </a:r>
            <a:br>
              <a:rPr lang="sv-SE" sz="900"/>
            </a:br>
            <a:r>
              <a:rPr lang="sv-SE" sz="900"/>
              <a:t>   (Huvudansvarig, HR administratör, Chef)</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a:t>•  Filformat &amp; mallar</a:t>
            </a:r>
          </a:p>
          <a:p>
            <a:pPr marL="0" marR="0" lvl="0" indent="0" defTabSz="914400" eaLnBrk="1" fontAlgn="auto" latinLnBrk="0" hangingPunct="1">
              <a:lnSpc>
                <a:spcPct val="100000"/>
              </a:lnSpc>
              <a:spcBef>
                <a:spcPts val="0"/>
              </a:spcBef>
              <a:spcAft>
                <a:spcPts val="0"/>
              </a:spcAft>
              <a:buClrTx/>
              <a:buSzTx/>
              <a:buFontTx/>
              <a:buNone/>
              <a:tabLst/>
              <a:defRPr/>
            </a:pPr>
            <a:r>
              <a:rPr lang="sv-SE" sz="900"/>
              <a:t>• Kommunikation internt</a:t>
            </a:r>
            <a:br>
              <a:rPr lang="sv-SE" sz="900"/>
            </a:br>
            <a:endParaRPr lang="sv-SE" sz="900"/>
          </a:p>
        </p:txBody>
      </p:sp>
      <p:sp>
        <p:nvSpPr>
          <p:cNvPr id="12" name="Rundad rektangulär 12">
            <a:extLst>
              <a:ext uri="{FF2B5EF4-FFF2-40B4-BE49-F238E27FC236}">
                <a16:creationId xmlns:a16="http://schemas.microsoft.com/office/drawing/2014/main" id="{785BE37C-F7F0-98FC-1571-3C36E4CEA9C8}"/>
              </a:ext>
            </a:extLst>
          </p:cNvPr>
          <p:cNvSpPr/>
          <p:nvPr userDrawn="1"/>
        </p:nvSpPr>
        <p:spPr>
          <a:xfrm>
            <a:off x="8818505" y="2798365"/>
            <a:ext cx="2234120" cy="907995"/>
          </a:xfrm>
          <a:prstGeom prst="wedgeRoundRectCallout">
            <a:avLst>
              <a:gd name="adj1" fmla="val -75209"/>
              <a:gd name="adj2" fmla="val 5835"/>
              <a:gd name="adj3" fmla="val 16667"/>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sv-SE" sz="900"/>
              <a:t>• Integration</a:t>
            </a:r>
          </a:p>
          <a:p>
            <a:pPr marL="0" marR="0" lvl="0" indent="0" defTabSz="914400" eaLnBrk="1" fontAlgn="auto" latinLnBrk="0" hangingPunct="1">
              <a:lnSpc>
                <a:spcPct val="100000"/>
              </a:lnSpc>
              <a:spcBef>
                <a:spcPts val="0"/>
              </a:spcBef>
              <a:spcAft>
                <a:spcPts val="0"/>
              </a:spcAft>
              <a:buClrTx/>
              <a:buSzTx/>
              <a:buFontTx/>
              <a:buNone/>
              <a:tabLst/>
              <a:defRPr/>
            </a:pPr>
            <a:r>
              <a:rPr lang="sv-SE" sz="900"/>
              <a:t>• Hantering av personuppgifter</a:t>
            </a:r>
          </a:p>
          <a:p>
            <a:pPr marL="0" marR="0" lvl="0" indent="0" defTabSz="914400" eaLnBrk="1" fontAlgn="auto" latinLnBrk="0" hangingPunct="1">
              <a:lnSpc>
                <a:spcPct val="100000"/>
              </a:lnSpc>
              <a:spcBef>
                <a:spcPts val="0"/>
              </a:spcBef>
              <a:spcAft>
                <a:spcPts val="0"/>
              </a:spcAft>
              <a:buClrTx/>
              <a:buSzTx/>
              <a:buFontTx/>
              <a:buNone/>
              <a:tabLst/>
              <a:defRPr/>
            </a:pPr>
            <a:r>
              <a:rPr lang="sv-SE" sz="900"/>
              <a:t>• Test av integration</a:t>
            </a:r>
          </a:p>
          <a:p>
            <a:pPr marL="0" marR="0" lvl="0" indent="0" defTabSz="914400" eaLnBrk="1" fontAlgn="auto" latinLnBrk="0" hangingPunct="1">
              <a:lnSpc>
                <a:spcPct val="100000"/>
              </a:lnSpc>
              <a:spcBef>
                <a:spcPts val="0"/>
              </a:spcBef>
              <a:spcAft>
                <a:spcPts val="0"/>
              </a:spcAft>
              <a:buClrTx/>
              <a:buSzTx/>
              <a:buFontTx/>
              <a:buNone/>
              <a:tabLst/>
              <a:defRPr/>
            </a:pPr>
            <a:r>
              <a:rPr lang="sv-SE" sz="900"/>
              <a:t>• Presentation av BG variabler</a:t>
            </a:r>
          </a:p>
        </p:txBody>
      </p:sp>
      <p:sp>
        <p:nvSpPr>
          <p:cNvPr id="13" name="Rundad rektangulär 12">
            <a:extLst>
              <a:ext uri="{FF2B5EF4-FFF2-40B4-BE49-F238E27FC236}">
                <a16:creationId xmlns:a16="http://schemas.microsoft.com/office/drawing/2014/main" id="{A94A29FC-F5F8-F0DE-7F1A-D6A44C348823}"/>
              </a:ext>
            </a:extLst>
          </p:cNvPr>
          <p:cNvSpPr/>
          <p:nvPr userDrawn="1"/>
        </p:nvSpPr>
        <p:spPr>
          <a:xfrm>
            <a:off x="8720086" y="3614949"/>
            <a:ext cx="3039854" cy="2856365"/>
          </a:xfrm>
          <a:prstGeom prst="wedgeRoundRectCallout">
            <a:avLst>
              <a:gd name="adj1" fmla="val -66920"/>
              <a:gd name="adj2" fmla="val -28169"/>
              <a:gd name="adj3" fmla="val 16667"/>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br>
              <a:rPr lang="sv-SE" sz="900"/>
            </a:br>
            <a:r>
              <a:rPr lang="sv-SE" sz="900" b="1"/>
              <a:t>Information</a:t>
            </a:r>
          </a:p>
          <a:p>
            <a:pPr marL="0" marR="0" lvl="0" indent="0" defTabSz="914400" eaLnBrk="1" fontAlgn="auto" latinLnBrk="0" hangingPunct="1">
              <a:lnSpc>
                <a:spcPct val="100000"/>
              </a:lnSpc>
              <a:spcBef>
                <a:spcPts val="0"/>
              </a:spcBef>
              <a:spcAft>
                <a:spcPts val="0"/>
              </a:spcAft>
              <a:buClrTx/>
              <a:buSzTx/>
              <a:buFontTx/>
              <a:buNone/>
              <a:tabLst/>
              <a:defRPr/>
            </a:pPr>
            <a:r>
              <a:rPr lang="sv-SE" sz="900"/>
              <a:t>• Information om </a:t>
            </a:r>
            <a:r>
              <a:rPr lang="sv-SE" sz="900" err="1"/>
              <a:t>Insight</a:t>
            </a:r>
            <a:r>
              <a:rPr lang="sv-SE" sz="900"/>
              <a:t> Puls</a:t>
            </a:r>
          </a:p>
          <a:p>
            <a:pPr marL="0" marR="0" lvl="0" indent="0" defTabSz="914400" eaLnBrk="1" fontAlgn="auto" latinLnBrk="0" hangingPunct="1">
              <a:lnSpc>
                <a:spcPct val="100000"/>
              </a:lnSpc>
              <a:spcBef>
                <a:spcPts val="0"/>
              </a:spcBef>
              <a:spcAft>
                <a:spcPts val="0"/>
              </a:spcAft>
              <a:buClrTx/>
              <a:buSzTx/>
              <a:buFontTx/>
              <a:buNone/>
              <a:tabLst/>
              <a:defRPr/>
            </a:pPr>
            <a:r>
              <a:rPr lang="sv-SE" sz="900"/>
              <a:t>• Information om anonymitet</a:t>
            </a:r>
          </a:p>
          <a:p>
            <a:pPr marL="0" marR="0" lvl="0" indent="0" defTabSz="914400" eaLnBrk="1" fontAlgn="auto" latinLnBrk="0" hangingPunct="1">
              <a:lnSpc>
                <a:spcPct val="100000"/>
              </a:lnSpc>
              <a:spcBef>
                <a:spcPts val="0"/>
              </a:spcBef>
              <a:spcAft>
                <a:spcPts val="0"/>
              </a:spcAft>
              <a:buClrTx/>
              <a:buSzTx/>
              <a:buFontTx/>
              <a:buNone/>
              <a:tabLst/>
              <a:defRPr/>
            </a:pPr>
            <a:r>
              <a:rPr lang="sv-SE" sz="900"/>
              <a:t>• Information support</a:t>
            </a:r>
          </a:p>
          <a:p>
            <a:pPr marL="0" marR="0" lvl="0" indent="0" defTabSz="914400" eaLnBrk="1" fontAlgn="auto" latinLnBrk="0" hangingPunct="1">
              <a:lnSpc>
                <a:spcPct val="100000"/>
              </a:lnSpc>
              <a:spcBef>
                <a:spcPts val="0"/>
              </a:spcBef>
              <a:spcAft>
                <a:spcPts val="0"/>
              </a:spcAft>
              <a:buClrTx/>
              <a:buSzTx/>
              <a:buFontTx/>
              <a:buNone/>
              <a:tabLst/>
              <a:defRPr/>
            </a:pPr>
            <a:r>
              <a:rPr lang="sv-SE" sz="900"/>
              <a:t>• Information om resultathantering</a:t>
            </a:r>
            <a:br>
              <a:rPr lang="sv-SE" sz="900"/>
            </a:br>
            <a:endParaRPr lang="sv-SE" sz="900"/>
          </a:p>
          <a:p>
            <a:pPr marL="0" marR="0" lvl="0" indent="0" defTabSz="914400" eaLnBrk="1" fontAlgn="auto" latinLnBrk="0" hangingPunct="1">
              <a:lnSpc>
                <a:spcPct val="100000"/>
              </a:lnSpc>
              <a:spcBef>
                <a:spcPts val="0"/>
              </a:spcBef>
              <a:spcAft>
                <a:spcPts val="0"/>
              </a:spcAft>
              <a:buClrTx/>
              <a:buSzTx/>
              <a:buFontTx/>
              <a:buNone/>
              <a:tabLst/>
              <a:defRPr/>
            </a:pPr>
            <a:r>
              <a:rPr lang="sv-SE" sz="900" b="1" kern="1200">
                <a:solidFill>
                  <a:schemeClr val="tx1"/>
                </a:solidFill>
                <a:latin typeface="+mn-lt"/>
                <a:ea typeface="+mn-ea"/>
                <a:cs typeface="+mn-cs"/>
              </a:rPr>
              <a:t>Frågeområden/Mailtext</a:t>
            </a:r>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Tillgängliga frågeområden</a:t>
            </a:r>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Egna frågeområden?</a:t>
            </a:r>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Språk </a:t>
            </a:r>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Mailtext</a:t>
            </a:r>
            <a:br>
              <a:rPr lang="sv-SE" sz="900" kern="1200">
                <a:solidFill>
                  <a:schemeClr val="tx1"/>
                </a:solidFill>
                <a:latin typeface="+mn-lt"/>
                <a:ea typeface="+mn-ea"/>
                <a:cs typeface="+mn-cs"/>
              </a:rPr>
            </a:br>
            <a:endParaRPr lang="sv-SE" sz="900" kern="1200">
              <a:solidFill>
                <a:schemeClr val="tx1"/>
              </a:solidFill>
              <a:latin typeface="+mn-lt"/>
              <a:ea typeface="+mn-ea"/>
              <a:cs typeface="+mn-cs"/>
            </a:endParaRPr>
          </a:p>
          <a:p>
            <a:pPr marL="0" lvl="0" indent="0">
              <a:buFontTx/>
              <a:buNone/>
              <a:defRPr/>
            </a:pPr>
            <a:r>
              <a:rPr lang="sv-SE" sz="900" b="1" kern="1200">
                <a:solidFill>
                  <a:schemeClr val="tx1"/>
                </a:solidFill>
                <a:latin typeface="+mn-lt"/>
                <a:ea typeface="+mn-ea"/>
                <a:cs typeface="+mn-cs"/>
              </a:rPr>
              <a:t>Resultatportal/Rapport</a:t>
            </a:r>
          </a:p>
          <a:p>
            <a:pPr marL="0" lvl="0" indent="0">
              <a:buFontTx/>
              <a:buNone/>
              <a:defRPr/>
            </a:pPr>
            <a:r>
              <a:rPr lang="sv-SE" sz="900"/>
              <a:t>• </a:t>
            </a:r>
            <a:r>
              <a:rPr lang="sv-SE" sz="900" kern="1200">
                <a:solidFill>
                  <a:schemeClr val="tx1"/>
                </a:solidFill>
                <a:latin typeface="+mn-lt"/>
                <a:ea typeface="+mn-ea"/>
                <a:cs typeface="+mn-cs"/>
              </a:rPr>
              <a:t>Resultatportal</a:t>
            </a:r>
          </a:p>
          <a:p>
            <a:pPr marL="0" lvl="0" indent="0">
              <a:buFontTx/>
              <a:buNone/>
              <a:defRPr/>
            </a:pPr>
            <a:r>
              <a:rPr lang="sv-SE" sz="900"/>
              <a:t>• </a:t>
            </a:r>
            <a:r>
              <a:rPr lang="sv-SE" sz="900" kern="1200">
                <a:solidFill>
                  <a:schemeClr val="tx1"/>
                </a:solidFill>
                <a:latin typeface="+mn-lt"/>
                <a:ea typeface="+mn-ea"/>
                <a:cs typeface="+mn-cs"/>
              </a:rPr>
              <a:t>Rapport (</a:t>
            </a:r>
            <a:r>
              <a:rPr lang="sv-SE" sz="900" kern="1200" err="1">
                <a:solidFill>
                  <a:schemeClr val="tx1"/>
                </a:solidFill>
                <a:latin typeface="+mn-lt"/>
                <a:ea typeface="+mn-ea"/>
                <a:cs typeface="+mn-cs"/>
              </a:rPr>
              <a:t>ppt</a:t>
            </a:r>
            <a:r>
              <a:rPr lang="sv-SE" sz="900" kern="1200">
                <a:solidFill>
                  <a:schemeClr val="tx1"/>
                </a:solidFill>
                <a:latin typeface="+mn-lt"/>
                <a:ea typeface="+mn-ea"/>
                <a:cs typeface="+mn-cs"/>
              </a:rPr>
              <a:t>)</a:t>
            </a:r>
          </a:p>
          <a:p>
            <a:pPr marL="0" lvl="0" indent="0">
              <a:buFontTx/>
              <a:buNone/>
              <a:defRPr/>
            </a:pPr>
            <a:r>
              <a:rPr lang="sv-SE" sz="900"/>
              <a:t>• </a:t>
            </a:r>
            <a:r>
              <a:rPr lang="sv-SE" sz="900" kern="1200">
                <a:solidFill>
                  <a:schemeClr val="tx1"/>
                </a:solidFill>
                <a:latin typeface="+mn-lt"/>
                <a:ea typeface="+mn-ea"/>
                <a:cs typeface="+mn-cs"/>
              </a:rPr>
              <a:t>Stödjande dokument</a:t>
            </a:r>
          </a:p>
        </p:txBody>
      </p:sp>
      <p:sp>
        <p:nvSpPr>
          <p:cNvPr id="14" name="Rundad rektangulär 12">
            <a:extLst>
              <a:ext uri="{FF2B5EF4-FFF2-40B4-BE49-F238E27FC236}">
                <a16:creationId xmlns:a16="http://schemas.microsoft.com/office/drawing/2014/main" id="{0F45167E-D3EA-729D-BBC3-3C5136BB735E}"/>
              </a:ext>
            </a:extLst>
          </p:cNvPr>
          <p:cNvSpPr/>
          <p:nvPr userDrawn="1"/>
        </p:nvSpPr>
        <p:spPr>
          <a:xfrm>
            <a:off x="34888" y="4939757"/>
            <a:ext cx="2535598" cy="975534"/>
          </a:xfrm>
          <a:prstGeom prst="wedgeRoundRectCallout">
            <a:avLst>
              <a:gd name="adj1" fmla="val -113551"/>
              <a:gd name="adj2" fmla="val -46575"/>
              <a:gd name="adj3" fmla="val 16667"/>
            </a:avLst>
          </a:prstGeom>
          <a:noFill/>
          <a:ln w="25400" cap="flat" cmpd="sng" algn="ctr">
            <a:noFill/>
            <a:prstDash val="solid"/>
          </a:ln>
          <a:effectLst/>
        </p:spPr>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Uppsättning av resultatportal </a:t>
            </a:r>
            <a:r>
              <a:rPr lang="sv-SE" sz="900" kern="1200" err="1">
                <a:solidFill>
                  <a:schemeClr val="tx1"/>
                </a:solidFill>
                <a:latin typeface="+mn-lt"/>
                <a:ea typeface="+mn-ea"/>
                <a:cs typeface="+mn-cs"/>
              </a:rPr>
              <a:t>inkl</a:t>
            </a:r>
            <a:r>
              <a:rPr lang="sv-SE" sz="900" kern="1200">
                <a:solidFill>
                  <a:schemeClr val="tx1"/>
                </a:solidFill>
                <a:latin typeface="+mn-lt"/>
                <a:ea typeface="+mn-ea"/>
                <a:cs typeface="+mn-cs"/>
              </a:rPr>
              <a:t> chefsrapport (</a:t>
            </a:r>
            <a:r>
              <a:rPr lang="sv-SE" sz="900" kern="1200" err="1">
                <a:solidFill>
                  <a:schemeClr val="tx1"/>
                </a:solidFill>
                <a:latin typeface="+mn-lt"/>
                <a:ea typeface="+mn-ea"/>
                <a:cs typeface="+mn-cs"/>
              </a:rPr>
              <a:t>ppt</a:t>
            </a:r>
            <a:r>
              <a:rPr lang="sv-SE" sz="900" kern="1200">
                <a:solidFill>
                  <a:schemeClr val="tx1"/>
                </a:solidFill>
                <a:latin typeface="+mn-lt"/>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Roller/Behörigheter</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Test utskick, resultatportal, rapport (</a:t>
            </a:r>
            <a:r>
              <a:rPr lang="sv-SE" sz="900" kern="1200" err="1">
                <a:solidFill>
                  <a:schemeClr val="tx1"/>
                </a:solidFill>
                <a:latin typeface="+mn-lt"/>
                <a:ea typeface="+mn-ea"/>
                <a:cs typeface="+mn-cs"/>
              </a:rPr>
              <a:t>ppt</a:t>
            </a:r>
            <a:r>
              <a:rPr lang="sv-SE" sz="900" kern="1200">
                <a:solidFill>
                  <a:schemeClr val="tx1"/>
                </a:solidFill>
                <a:latin typeface="+mn-lt"/>
                <a:ea typeface="+mn-ea"/>
                <a:cs typeface="+mn-cs"/>
              </a:rPr>
              <a:t>)</a:t>
            </a:r>
          </a:p>
        </p:txBody>
      </p:sp>
      <p:sp>
        <p:nvSpPr>
          <p:cNvPr id="15" name="Rundad rektangulär 12">
            <a:extLst>
              <a:ext uri="{FF2B5EF4-FFF2-40B4-BE49-F238E27FC236}">
                <a16:creationId xmlns:a16="http://schemas.microsoft.com/office/drawing/2014/main" id="{F4485B7E-963C-46F1-2F39-34C501C90061}"/>
              </a:ext>
            </a:extLst>
          </p:cNvPr>
          <p:cNvSpPr/>
          <p:nvPr userDrawn="1"/>
        </p:nvSpPr>
        <p:spPr>
          <a:xfrm>
            <a:off x="381816" y="3524985"/>
            <a:ext cx="2188671" cy="1121057"/>
          </a:xfrm>
          <a:prstGeom prst="wedgeRoundRectCallout">
            <a:avLst>
              <a:gd name="adj1" fmla="val 109181"/>
              <a:gd name="adj2" fmla="val 19515"/>
              <a:gd name="adj3" fmla="val 16667"/>
            </a:avLst>
          </a:prstGeom>
          <a:noFill/>
          <a:ln w="25400" cap="flat" cmpd="sng" algn="ctr">
            <a:noFill/>
            <a:prstDash val="solid"/>
          </a:ln>
          <a:effectLst/>
        </p:spPr>
        <p:txBody>
          <a:bodyPr rtlCol="0" anchor="t"/>
          <a:lstStyle/>
          <a:p>
            <a:pPr marL="0" marR="0" lvl="0" indent="0" algn="r" defTabSz="914400" eaLnBrk="1" fontAlgn="auto" latinLnBrk="0" hangingPunct="1">
              <a:lnSpc>
                <a:spcPct val="100000"/>
              </a:lnSpc>
              <a:spcBef>
                <a:spcPts val="0"/>
              </a:spcBef>
              <a:spcAft>
                <a:spcPts val="0"/>
              </a:spcAft>
              <a:buClrTx/>
              <a:buSzTx/>
              <a:buFontTx/>
              <a:buNone/>
              <a:tabLst/>
              <a:defRPr/>
            </a:pPr>
            <a:r>
              <a:rPr lang="sv-SE" sz="900"/>
              <a:t>• Information om </a:t>
            </a:r>
            <a:r>
              <a:rPr lang="sv-SE" sz="900" err="1"/>
              <a:t>Insight</a:t>
            </a:r>
            <a:r>
              <a:rPr lang="sv-SE" sz="900"/>
              <a:t> Puls</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 Information om anonymitet</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 Information support</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 Information om resultathantering</a:t>
            </a:r>
          </a:p>
          <a:p>
            <a:pPr marL="0" indent="0" algn="r">
              <a:buFontTx/>
              <a:buNone/>
              <a:defRPr/>
            </a:pPr>
            <a:r>
              <a:rPr lang="sv-SE" sz="900"/>
              <a:t>• Utbildning i verktyget </a:t>
            </a:r>
            <a:r>
              <a:rPr lang="sv-SE" sz="900" err="1"/>
              <a:t>Insight</a:t>
            </a:r>
            <a:r>
              <a:rPr lang="sv-SE" sz="900"/>
              <a:t> Puls för Huvudansvarig (HR ansvarig)</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900"/>
              <a:t>• Utbildning för chefer i verktyget </a:t>
            </a:r>
          </a:p>
          <a:p>
            <a:pPr marL="0" indent="0" algn="r">
              <a:buFontTx/>
              <a:buNone/>
              <a:defRPr/>
            </a:pPr>
            <a:endParaRPr lang="sv-SE" sz="900"/>
          </a:p>
          <a:p>
            <a:pPr marL="0" indent="0" algn="r">
              <a:buFontTx/>
              <a:buNone/>
              <a:defRPr/>
            </a:pPr>
            <a:endParaRPr lang="sv-SE" sz="900"/>
          </a:p>
        </p:txBody>
      </p:sp>
      <p:sp>
        <p:nvSpPr>
          <p:cNvPr id="16" name="Rundad rektangulär 12">
            <a:extLst>
              <a:ext uri="{FF2B5EF4-FFF2-40B4-BE49-F238E27FC236}">
                <a16:creationId xmlns:a16="http://schemas.microsoft.com/office/drawing/2014/main" id="{CEFF3577-E88E-7A71-D9D4-2D6952F3BAB6}"/>
              </a:ext>
            </a:extLst>
          </p:cNvPr>
          <p:cNvSpPr/>
          <p:nvPr userDrawn="1"/>
        </p:nvSpPr>
        <p:spPr>
          <a:xfrm>
            <a:off x="724776" y="2805244"/>
            <a:ext cx="1845710" cy="415178"/>
          </a:xfrm>
          <a:prstGeom prst="wedgeRoundRectCallout">
            <a:avLst>
              <a:gd name="adj1" fmla="val 90021"/>
              <a:gd name="adj2" fmla="val 41190"/>
              <a:gd name="adj3" fmla="val 16667"/>
            </a:avLst>
          </a:prstGeom>
          <a:noFill/>
          <a:ln w="25400" cap="flat" cmpd="sng" algn="ctr">
            <a:noFill/>
            <a:prstDash val="solid"/>
          </a:ln>
          <a:effectLst/>
        </p:spPr>
        <p:txBody>
          <a:bodyPr rtlCol="0" anchor="t"/>
          <a:lstStyle/>
          <a:p>
            <a:pPr marL="0" marR="0" lvl="0" indent="0" algn="r" defTabSz="914400" eaLnBrk="1" fontAlgn="auto" latinLnBrk="0" hangingPunct="1">
              <a:lnSpc>
                <a:spcPct val="100000"/>
              </a:lnSpc>
              <a:spcBef>
                <a:spcPts val="0"/>
              </a:spcBef>
              <a:spcAft>
                <a:spcPts val="0"/>
              </a:spcAft>
              <a:buClrTx/>
              <a:buSzTx/>
              <a:buFontTx/>
              <a:buNone/>
              <a:tabLst/>
              <a:defRPr/>
            </a:pPr>
            <a:r>
              <a:rPr lang="sv-SE" sz="900"/>
              <a:t>• Verktyget är tillgängligt i organisationen</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•Tillägg HME </a:t>
            </a:r>
            <a:r>
              <a:rPr lang="sv-SE" sz="900" err="1"/>
              <a:t>rapporting</a:t>
            </a:r>
            <a:endParaRPr lang="sv-SE" sz="900"/>
          </a:p>
        </p:txBody>
      </p:sp>
      <p:grpSp>
        <p:nvGrpSpPr>
          <p:cNvPr id="17" name="Grupp 16">
            <a:extLst>
              <a:ext uri="{FF2B5EF4-FFF2-40B4-BE49-F238E27FC236}">
                <a16:creationId xmlns:a16="http://schemas.microsoft.com/office/drawing/2014/main" id="{2C9192E7-9B21-29DA-ADAA-C36D294C3B1F}"/>
              </a:ext>
            </a:extLst>
          </p:cNvPr>
          <p:cNvGrpSpPr/>
          <p:nvPr userDrawn="1"/>
        </p:nvGrpSpPr>
        <p:grpSpPr>
          <a:xfrm rot="21249364">
            <a:off x="3482190" y="1409595"/>
            <a:ext cx="3923836" cy="3923837"/>
            <a:chOff x="3482190" y="1739531"/>
            <a:chExt cx="3923836" cy="3923837"/>
          </a:xfrm>
        </p:grpSpPr>
        <p:sp>
          <p:nvSpPr>
            <p:cNvPr id="22" name="Pil: cirkelformad 5">
              <a:extLst>
                <a:ext uri="{FF2B5EF4-FFF2-40B4-BE49-F238E27FC236}">
                  <a16:creationId xmlns:a16="http://schemas.microsoft.com/office/drawing/2014/main" id="{51C7E41B-6125-19D4-6EF6-B2F8441F1972}"/>
                </a:ext>
              </a:extLst>
            </p:cNvPr>
            <p:cNvSpPr/>
            <p:nvPr/>
          </p:nvSpPr>
          <p:spPr>
            <a:xfrm>
              <a:off x="3482190" y="1739531"/>
              <a:ext cx="3923836" cy="3923837"/>
            </a:xfrm>
            <a:prstGeom prst="circularArrow">
              <a:avLst>
                <a:gd name="adj1" fmla="val 5544"/>
                <a:gd name="adj2" fmla="val 330680"/>
                <a:gd name="adj3" fmla="val 14508292"/>
                <a:gd name="adj4" fmla="val 16954514"/>
                <a:gd name="adj5" fmla="val 5757"/>
              </a:avLst>
            </a:prstGeom>
            <a:solidFill>
              <a:schemeClr val="bg1">
                <a:lumMod val="65000"/>
                <a:alpha val="30000"/>
              </a:schemeClr>
            </a:solidFill>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23" name="textruta 22">
              <a:extLst>
                <a:ext uri="{FF2B5EF4-FFF2-40B4-BE49-F238E27FC236}">
                  <a16:creationId xmlns:a16="http://schemas.microsoft.com/office/drawing/2014/main" id="{5D4953C1-FBF2-B32C-1A1D-50D8340023FC}"/>
                </a:ext>
              </a:extLst>
            </p:cNvPr>
            <p:cNvSpPr txBox="1">
              <a:spLocks noChangeArrowheads="1"/>
            </p:cNvSpPr>
            <p:nvPr/>
          </p:nvSpPr>
          <p:spPr bwMode="auto">
            <a:xfrm>
              <a:off x="4419271" y="3084331"/>
              <a:ext cx="2053104" cy="1615827"/>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sv-SE" altLang="sv-SE" sz="1100">
                  <a:solidFill>
                    <a:schemeClr val="bg1"/>
                  </a:solidFill>
                  <a:latin typeface="+mn-lt"/>
                </a:rPr>
                <a:t>QS leder kunden </a:t>
              </a:r>
            </a:p>
            <a:p>
              <a:pPr algn="ctr">
                <a:defRPr/>
              </a:pPr>
              <a:r>
                <a:rPr lang="sv-SE" altLang="sv-SE" sz="1100">
                  <a:solidFill>
                    <a:schemeClr val="bg1"/>
                  </a:solidFill>
                  <a:latin typeface="+mn-lt"/>
                </a:rPr>
                <a:t>igenom sju olika steg från </a:t>
              </a:r>
            </a:p>
            <a:p>
              <a:pPr algn="ctr">
                <a:defRPr/>
              </a:pPr>
              <a:r>
                <a:rPr lang="sv-SE" altLang="sv-SE" sz="1100">
                  <a:solidFill>
                    <a:schemeClr val="bg1"/>
                  </a:solidFill>
                  <a:latin typeface="+mn-lt"/>
                </a:rPr>
                <a:t>uppstart via genomförande till resultat och uppföljning, både med fokus på det fortsatta arbetet och verksamhetsutvecklingen internt samt övergripande av själva projektet.</a:t>
              </a:r>
            </a:p>
          </p:txBody>
        </p:sp>
      </p:grpSp>
      <p:sp>
        <p:nvSpPr>
          <p:cNvPr id="24" name="Rundad rektangulär 12">
            <a:extLst>
              <a:ext uri="{FF2B5EF4-FFF2-40B4-BE49-F238E27FC236}">
                <a16:creationId xmlns:a16="http://schemas.microsoft.com/office/drawing/2014/main" id="{F92A2F32-5B8B-6C06-3CC6-A2AB8C5DCBBF}"/>
              </a:ext>
            </a:extLst>
          </p:cNvPr>
          <p:cNvSpPr/>
          <p:nvPr userDrawn="1"/>
        </p:nvSpPr>
        <p:spPr>
          <a:xfrm>
            <a:off x="724776" y="2294504"/>
            <a:ext cx="1845710" cy="284532"/>
          </a:xfrm>
          <a:prstGeom prst="wedgeRoundRectCallout">
            <a:avLst>
              <a:gd name="adj1" fmla="val 90021"/>
              <a:gd name="adj2" fmla="val 41190"/>
              <a:gd name="adj3" fmla="val 16667"/>
            </a:avLst>
          </a:prstGeom>
          <a:noFill/>
          <a:ln w="25400" cap="flat" cmpd="sng" algn="ctr">
            <a:noFill/>
            <a:prstDash val="solid"/>
          </a:ln>
          <a:effectLst/>
        </p:spPr>
        <p:txBody>
          <a:bodyPr rtlCol="0" anchor="t"/>
          <a:lstStyle/>
          <a:p>
            <a:pPr marL="0" marR="0" lvl="0" indent="0" algn="r" defTabSz="914400" eaLnBrk="1" fontAlgn="auto" latinLnBrk="0" hangingPunct="1">
              <a:lnSpc>
                <a:spcPct val="100000"/>
              </a:lnSpc>
              <a:spcBef>
                <a:spcPts val="0"/>
              </a:spcBef>
              <a:spcAft>
                <a:spcPts val="0"/>
              </a:spcAft>
              <a:buClrTx/>
              <a:buSzTx/>
              <a:buFontTx/>
              <a:buNone/>
              <a:tabLst/>
              <a:defRPr/>
            </a:pPr>
            <a:r>
              <a:rPr lang="sv-SE" sz="900"/>
              <a:t>• Utvärdering av projektet</a:t>
            </a:r>
          </a:p>
        </p:txBody>
      </p:sp>
      <p:grpSp>
        <p:nvGrpSpPr>
          <p:cNvPr id="25" name="Grupp 24">
            <a:extLst>
              <a:ext uri="{FF2B5EF4-FFF2-40B4-BE49-F238E27FC236}">
                <a16:creationId xmlns:a16="http://schemas.microsoft.com/office/drawing/2014/main" id="{8B63F5E8-2FEA-DBB9-77C7-8F358F4F235B}"/>
              </a:ext>
            </a:extLst>
          </p:cNvPr>
          <p:cNvGrpSpPr/>
          <p:nvPr userDrawn="1"/>
        </p:nvGrpSpPr>
        <p:grpSpPr>
          <a:xfrm>
            <a:off x="6894145" y="1427806"/>
            <a:ext cx="1982521" cy="1211653"/>
            <a:chOff x="6894145" y="1427806"/>
            <a:chExt cx="1982521" cy="1211653"/>
          </a:xfrm>
        </p:grpSpPr>
        <p:sp>
          <p:nvSpPr>
            <p:cNvPr id="26" name="Höger hakparentes 25">
              <a:extLst>
                <a:ext uri="{FF2B5EF4-FFF2-40B4-BE49-F238E27FC236}">
                  <a16:creationId xmlns:a16="http://schemas.microsoft.com/office/drawing/2014/main" id="{703A1E4E-2A74-379D-E0A1-CF39CC0F79B7}"/>
                </a:ext>
              </a:extLst>
            </p:cNvPr>
            <p:cNvSpPr/>
            <p:nvPr userDrawn="1"/>
          </p:nvSpPr>
          <p:spPr>
            <a:xfrm rot="10800000">
              <a:off x="8830947" y="1427806"/>
              <a:ext cx="45719" cy="1211653"/>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27" name="Rak pil 26">
              <a:extLst>
                <a:ext uri="{FF2B5EF4-FFF2-40B4-BE49-F238E27FC236}">
                  <a16:creationId xmlns:a16="http://schemas.microsoft.com/office/drawing/2014/main" id="{228E4560-8A27-AC0B-3163-D056FE56C024}"/>
                </a:ext>
              </a:extLst>
            </p:cNvPr>
            <p:cNvCxnSpPr>
              <a:cxnSpLocks/>
            </p:cNvCxnSpPr>
            <p:nvPr userDrawn="1"/>
          </p:nvCxnSpPr>
          <p:spPr>
            <a:xfrm flipV="1">
              <a:off x="6894145" y="1758531"/>
              <a:ext cx="1936236" cy="4734"/>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35" name="Grupp 34">
            <a:extLst>
              <a:ext uri="{FF2B5EF4-FFF2-40B4-BE49-F238E27FC236}">
                <a16:creationId xmlns:a16="http://schemas.microsoft.com/office/drawing/2014/main" id="{93803642-E3A3-FA47-67DF-B560BD40535C}"/>
              </a:ext>
            </a:extLst>
          </p:cNvPr>
          <p:cNvGrpSpPr/>
          <p:nvPr userDrawn="1"/>
        </p:nvGrpSpPr>
        <p:grpSpPr>
          <a:xfrm>
            <a:off x="8058615" y="2797838"/>
            <a:ext cx="818050" cy="816653"/>
            <a:chOff x="8058615" y="2797838"/>
            <a:chExt cx="818050" cy="816653"/>
          </a:xfrm>
        </p:grpSpPr>
        <p:sp>
          <p:nvSpPr>
            <p:cNvPr id="37" name="Höger hakparentes 36">
              <a:extLst>
                <a:ext uri="{FF2B5EF4-FFF2-40B4-BE49-F238E27FC236}">
                  <a16:creationId xmlns:a16="http://schemas.microsoft.com/office/drawing/2014/main" id="{F32F89AF-22B2-243B-8389-A2DCDEC2ADF6}"/>
                </a:ext>
              </a:extLst>
            </p:cNvPr>
            <p:cNvSpPr/>
            <p:nvPr userDrawn="1"/>
          </p:nvSpPr>
          <p:spPr>
            <a:xfrm rot="10800000">
              <a:off x="8830946" y="2898387"/>
              <a:ext cx="45719" cy="716104"/>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41" name="Rak pil 40">
              <a:extLst>
                <a:ext uri="{FF2B5EF4-FFF2-40B4-BE49-F238E27FC236}">
                  <a16:creationId xmlns:a16="http://schemas.microsoft.com/office/drawing/2014/main" id="{F6426138-4E8F-BCB2-2FB6-75308A76C39A}"/>
                </a:ext>
              </a:extLst>
            </p:cNvPr>
            <p:cNvCxnSpPr>
              <a:cxnSpLocks/>
            </p:cNvCxnSpPr>
            <p:nvPr userDrawn="1"/>
          </p:nvCxnSpPr>
          <p:spPr>
            <a:xfrm>
              <a:off x="8191099" y="3238539"/>
              <a:ext cx="639282"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42" name="Rak pil 41">
              <a:extLst>
                <a:ext uri="{FF2B5EF4-FFF2-40B4-BE49-F238E27FC236}">
                  <a16:creationId xmlns:a16="http://schemas.microsoft.com/office/drawing/2014/main" id="{907DCE67-0603-30BB-EC0A-B42174A9AA0D}"/>
                </a:ext>
              </a:extLst>
            </p:cNvPr>
            <p:cNvCxnSpPr>
              <a:cxnSpLocks/>
            </p:cNvCxnSpPr>
            <p:nvPr userDrawn="1"/>
          </p:nvCxnSpPr>
          <p:spPr>
            <a:xfrm flipV="1">
              <a:off x="8058615" y="2797838"/>
              <a:ext cx="132484" cy="527"/>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43" name="Rak pil 42">
              <a:extLst>
                <a:ext uri="{FF2B5EF4-FFF2-40B4-BE49-F238E27FC236}">
                  <a16:creationId xmlns:a16="http://schemas.microsoft.com/office/drawing/2014/main" id="{380A23D8-E2F7-153F-FCBC-6711C4BBECE6}"/>
                </a:ext>
              </a:extLst>
            </p:cNvPr>
            <p:cNvCxnSpPr>
              <a:cxnSpLocks/>
            </p:cNvCxnSpPr>
            <p:nvPr userDrawn="1"/>
          </p:nvCxnSpPr>
          <p:spPr>
            <a:xfrm>
              <a:off x="8191099" y="2798365"/>
              <a:ext cx="0" cy="440174"/>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44" name="Grupp 43">
            <a:extLst>
              <a:ext uri="{FF2B5EF4-FFF2-40B4-BE49-F238E27FC236}">
                <a16:creationId xmlns:a16="http://schemas.microsoft.com/office/drawing/2014/main" id="{268BAA4C-EE7E-3A18-1AC4-A434BF74FA35}"/>
              </a:ext>
            </a:extLst>
          </p:cNvPr>
          <p:cNvGrpSpPr/>
          <p:nvPr userDrawn="1"/>
        </p:nvGrpSpPr>
        <p:grpSpPr>
          <a:xfrm>
            <a:off x="7396401" y="3894535"/>
            <a:ext cx="1480264" cy="2423190"/>
            <a:chOff x="7396401" y="3968875"/>
            <a:chExt cx="1480264" cy="2423190"/>
          </a:xfrm>
        </p:grpSpPr>
        <p:sp>
          <p:nvSpPr>
            <p:cNvPr id="45" name="Höger hakparentes 44">
              <a:extLst>
                <a:ext uri="{FF2B5EF4-FFF2-40B4-BE49-F238E27FC236}">
                  <a16:creationId xmlns:a16="http://schemas.microsoft.com/office/drawing/2014/main" id="{D86E4FDF-3485-C4CF-1DA0-1FD372126B1D}"/>
                </a:ext>
              </a:extLst>
            </p:cNvPr>
            <p:cNvSpPr/>
            <p:nvPr userDrawn="1"/>
          </p:nvSpPr>
          <p:spPr>
            <a:xfrm rot="10800000">
              <a:off x="8830946" y="3968875"/>
              <a:ext cx="45719" cy="2423190"/>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46" name="Rak pil 45">
              <a:extLst>
                <a:ext uri="{FF2B5EF4-FFF2-40B4-BE49-F238E27FC236}">
                  <a16:creationId xmlns:a16="http://schemas.microsoft.com/office/drawing/2014/main" id="{577474F4-C8DF-95AD-8DB0-7C73B698BEB0}"/>
                </a:ext>
              </a:extLst>
            </p:cNvPr>
            <p:cNvCxnSpPr>
              <a:cxnSpLocks/>
            </p:cNvCxnSpPr>
            <p:nvPr userDrawn="1"/>
          </p:nvCxnSpPr>
          <p:spPr>
            <a:xfrm>
              <a:off x="7396401" y="4566826"/>
              <a:ext cx="1433980"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47" name="Rak pil 46">
              <a:extLst>
                <a:ext uri="{FF2B5EF4-FFF2-40B4-BE49-F238E27FC236}">
                  <a16:creationId xmlns:a16="http://schemas.microsoft.com/office/drawing/2014/main" id="{3E006D2B-E885-6A21-491A-3E4CFCA0E9B7}"/>
                </a:ext>
              </a:extLst>
            </p:cNvPr>
            <p:cNvCxnSpPr>
              <a:cxnSpLocks/>
            </p:cNvCxnSpPr>
            <p:nvPr userDrawn="1"/>
          </p:nvCxnSpPr>
          <p:spPr>
            <a:xfrm>
              <a:off x="7396401" y="4313327"/>
              <a:ext cx="0" cy="253499"/>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48" name="Grupp 47">
            <a:extLst>
              <a:ext uri="{FF2B5EF4-FFF2-40B4-BE49-F238E27FC236}">
                <a16:creationId xmlns:a16="http://schemas.microsoft.com/office/drawing/2014/main" id="{04C550F0-EF48-2A3F-96F2-0B8646C16DC2}"/>
              </a:ext>
            </a:extLst>
          </p:cNvPr>
          <p:cNvGrpSpPr/>
          <p:nvPr userDrawn="1"/>
        </p:nvGrpSpPr>
        <p:grpSpPr>
          <a:xfrm>
            <a:off x="2518351" y="3494218"/>
            <a:ext cx="641161" cy="1211653"/>
            <a:chOff x="2518351" y="3471916"/>
            <a:chExt cx="641161" cy="1211653"/>
          </a:xfrm>
        </p:grpSpPr>
        <p:sp>
          <p:nvSpPr>
            <p:cNvPr id="49" name="Höger hakparentes 48">
              <a:extLst>
                <a:ext uri="{FF2B5EF4-FFF2-40B4-BE49-F238E27FC236}">
                  <a16:creationId xmlns:a16="http://schemas.microsoft.com/office/drawing/2014/main" id="{05FF9AE2-8E6F-D1A1-85F2-C5F958CEC1DE}"/>
                </a:ext>
              </a:extLst>
            </p:cNvPr>
            <p:cNvSpPr/>
            <p:nvPr userDrawn="1"/>
          </p:nvSpPr>
          <p:spPr>
            <a:xfrm>
              <a:off x="2518351" y="3471916"/>
              <a:ext cx="45719" cy="1211653"/>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52" name="Rak pil 51">
              <a:extLst>
                <a:ext uri="{FF2B5EF4-FFF2-40B4-BE49-F238E27FC236}">
                  <a16:creationId xmlns:a16="http://schemas.microsoft.com/office/drawing/2014/main" id="{1F275393-7399-3705-E030-316EF9011D9F}"/>
                </a:ext>
              </a:extLst>
            </p:cNvPr>
            <p:cNvCxnSpPr>
              <a:cxnSpLocks/>
            </p:cNvCxnSpPr>
            <p:nvPr userDrawn="1"/>
          </p:nvCxnSpPr>
          <p:spPr>
            <a:xfrm>
              <a:off x="2564519" y="4207270"/>
              <a:ext cx="594993"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53" name="Grupp 52">
            <a:extLst>
              <a:ext uri="{FF2B5EF4-FFF2-40B4-BE49-F238E27FC236}">
                <a16:creationId xmlns:a16="http://schemas.microsoft.com/office/drawing/2014/main" id="{A9C70DF8-6538-313D-99A0-D99D44329133}"/>
              </a:ext>
            </a:extLst>
          </p:cNvPr>
          <p:cNvGrpSpPr/>
          <p:nvPr userDrawn="1"/>
        </p:nvGrpSpPr>
        <p:grpSpPr>
          <a:xfrm>
            <a:off x="2518351" y="4941506"/>
            <a:ext cx="2124370" cy="741608"/>
            <a:chOff x="2518351" y="5000978"/>
            <a:chExt cx="2124370" cy="741608"/>
          </a:xfrm>
        </p:grpSpPr>
        <p:sp>
          <p:nvSpPr>
            <p:cNvPr id="54" name="Höger hakparentes 53">
              <a:extLst>
                <a:ext uri="{FF2B5EF4-FFF2-40B4-BE49-F238E27FC236}">
                  <a16:creationId xmlns:a16="http://schemas.microsoft.com/office/drawing/2014/main" id="{F8C0C773-2243-636F-5E14-80F2B9B1A20D}"/>
                </a:ext>
              </a:extLst>
            </p:cNvPr>
            <p:cNvSpPr/>
            <p:nvPr userDrawn="1"/>
          </p:nvSpPr>
          <p:spPr>
            <a:xfrm>
              <a:off x="2518351" y="5000978"/>
              <a:ext cx="45719" cy="741608"/>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56" name="Rak pil 55">
              <a:extLst>
                <a:ext uri="{FF2B5EF4-FFF2-40B4-BE49-F238E27FC236}">
                  <a16:creationId xmlns:a16="http://schemas.microsoft.com/office/drawing/2014/main" id="{25A6BF1A-837F-47BF-0C03-92251C1D7436}"/>
                </a:ext>
              </a:extLst>
            </p:cNvPr>
            <p:cNvCxnSpPr>
              <a:cxnSpLocks/>
            </p:cNvCxnSpPr>
            <p:nvPr userDrawn="1"/>
          </p:nvCxnSpPr>
          <p:spPr>
            <a:xfrm>
              <a:off x="2564519" y="5135866"/>
              <a:ext cx="2078202"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59" name="Grupp 58">
            <a:extLst>
              <a:ext uri="{FF2B5EF4-FFF2-40B4-BE49-F238E27FC236}">
                <a16:creationId xmlns:a16="http://schemas.microsoft.com/office/drawing/2014/main" id="{287E6D50-D1EA-53C2-1191-876A53528B03}"/>
              </a:ext>
            </a:extLst>
          </p:cNvPr>
          <p:cNvGrpSpPr/>
          <p:nvPr userDrawn="1"/>
        </p:nvGrpSpPr>
        <p:grpSpPr>
          <a:xfrm>
            <a:off x="2518351" y="2772988"/>
            <a:ext cx="351475" cy="593550"/>
            <a:chOff x="2518351" y="2661478"/>
            <a:chExt cx="351475" cy="593550"/>
          </a:xfrm>
        </p:grpSpPr>
        <p:sp>
          <p:nvSpPr>
            <p:cNvPr id="60" name="Höger hakparentes 59">
              <a:extLst>
                <a:ext uri="{FF2B5EF4-FFF2-40B4-BE49-F238E27FC236}">
                  <a16:creationId xmlns:a16="http://schemas.microsoft.com/office/drawing/2014/main" id="{188EB65B-BC23-FE91-AEAF-24F1B5D6E888}"/>
                </a:ext>
              </a:extLst>
            </p:cNvPr>
            <p:cNvSpPr/>
            <p:nvPr userDrawn="1"/>
          </p:nvSpPr>
          <p:spPr>
            <a:xfrm>
              <a:off x="2518351" y="2661478"/>
              <a:ext cx="45719" cy="465997"/>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61" name="Rak pil 60">
              <a:extLst>
                <a:ext uri="{FF2B5EF4-FFF2-40B4-BE49-F238E27FC236}">
                  <a16:creationId xmlns:a16="http://schemas.microsoft.com/office/drawing/2014/main" id="{45EB3017-DB5D-E08B-B12D-38B9BB3FCCDD}"/>
                </a:ext>
              </a:extLst>
            </p:cNvPr>
            <p:cNvCxnSpPr>
              <a:cxnSpLocks/>
            </p:cNvCxnSpPr>
            <p:nvPr userDrawn="1"/>
          </p:nvCxnSpPr>
          <p:spPr>
            <a:xfrm>
              <a:off x="2564519" y="2884376"/>
              <a:ext cx="297496"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91" name="Rak pil 90">
              <a:extLst>
                <a:ext uri="{FF2B5EF4-FFF2-40B4-BE49-F238E27FC236}">
                  <a16:creationId xmlns:a16="http://schemas.microsoft.com/office/drawing/2014/main" id="{07FD72C4-192D-52FE-71CC-C7D47B9BA917}"/>
                </a:ext>
              </a:extLst>
            </p:cNvPr>
            <p:cNvCxnSpPr>
              <a:cxnSpLocks/>
            </p:cNvCxnSpPr>
            <p:nvPr userDrawn="1"/>
          </p:nvCxnSpPr>
          <p:spPr>
            <a:xfrm>
              <a:off x="2869826" y="2884376"/>
              <a:ext cx="0" cy="370652"/>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92" name="Grupp 91">
            <a:extLst>
              <a:ext uri="{FF2B5EF4-FFF2-40B4-BE49-F238E27FC236}">
                <a16:creationId xmlns:a16="http://schemas.microsoft.com/office/drawing/2014/main" id="{28BA42EF-87C8-13A1-6A68-5D073E6750E6}"/>
              </a:ext>
            </a:extLst>
          </p:cNvPr>
          <p:cNvGrpSpPr/>
          <p:nvPr userDrawn="1"/>
        </p:nvGrpSpPr>
        <p:grpSpPr>
          <a:xfrm>
            <a:off x="2518351" y="2321662"/>
            <a:ext cx="641161" cy="205073"/>
            <a:chOff x="2518351" y="2113510"/>
            <a:chExt cx="641161" cy="205073"/>
          </a:xfrm>
        </p:grpSpPr>
        <p:sp>
          <p:nvSpPr>
            <p:cNvPr id="93" name="Höger hakparentes 92">
              <a:extLst>
                <a:ext uri="{FF2B5EF4-FFF2-40B4-BE49-F238E27FC236}">
                  <a16:creationId xmlns:a16="http://schemas.microsoft.com/office/drawing/2014/main" id="{AD78EF00-527B-BCEC-C025-7DB7C5761D5F}"/>
                </a:ext>
              </a:extLst>
            </p:cNvPr>
            <p:cNvSpPr/>
            <p:nvPr userDrawn="1"/>
          </p:nvSpPr>
          <p:spPr>
            <a:xfrm>
              <a:off x="2518351" y="2113510"/>
              <a:ext cx="45719" cy="205073"/>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94" name="Rak pil 93">
              <a:extLst>
                <a:ext uri="{FF2B5EF4-FFF2-40B4-BE49-F238E27FC236}">
                  <a16:creationId xmlns:a16="http://schemas.microsoft.com/office/drawing/2014/main" id="{488F6661-1DFD-DED3-A250-FC257DB8A124}"/>
                </a:ext>
              </a:extLst>
            </p:cNvPr>
            <p:cNvCxnSpPr>
              <a:cxnSpLocks/>
            </p:cNvCxnSpPr>
            <p:nvPr userDrawn="1"/>
          </p:nvCxnSpPr>
          <p:spPr>
            <a:xfrm>
              <a:off x="2564519" y="2218449"/>
              <a:ext cx="594993"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95" name="Grupp 94">
            <a:extLst>
              <a:ext uri="{FF2B5EF4-FFF2-40B4-BE49-F238E27FC236}">
                <a16:creationId xmlns:a16="http://schemas.microsoft.com/office/drawing/2014/main" id="{035C29B2-F725-13C4-1B18-56A054262CC9}"/>
              </a:ext>
            </a:extLst>
          </p:cNvPr>
          <p:cNvGrpSpPr/>
          <p:nvPr userDrawn="1"/>
        </p:nvGrpSpPr>
        <p:grpSpPr>
          <a:xfrm>
            <a:off x="5998402" y="3643344"/>
            <a:ext cx="1915610" cy="432698"/>
            <a:chOff x="3105636" y="4231473"/>
            <a:chExt cx="1915610" cy="432698"/>
          </a:xfrm>
        </p:grpSpPr>
        <p:sp>
          <p:nvSpPr>
            <p:cNvPr id="96" name="Rektangel 95">
              <a:extLst>
                <a:ext uri="{FF2B5EF4-FFF2-40B4-BE49-F238E27FC236}">
                  <a16:creationId xmlns:a16="http://schemas.microsoft.com/office/drawing/2014/main" id="{71C946E0-37D7-EEEE-2AF8-91283A4B12CA}"/>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3. Uppstart / Implementation</a:t>
              </a:r>
            </a:p>
          </p:txBody>
        </p:sp>
        <p:sp>
          <p:nvSpPr>
            <p:cNvPr id="97" name="Rektangel 96">
              <a:extLst>
                <a:ext uri="{FF2B5EF4-FFF2-40B4-BE49-F238E27FC236}">
                  <a16:creationId xmlns:a16="http://schemas.microsoft.com/office/drawing/2014/main" id="{BAD5D1D5-1974-AD03-7EF2-F72E666BE73B}"/>
                </a:ext>
              </a:extLst>
            </p:cNvPr>
            <p:cNvSpPr/>
            <p:nvPr userDrawn="1"/>
          </p:nvSpPr>
          <p:spPr>
            <a:xfrm>
              <a:off x="3105636" y="4231586"/>
              <a:ext cx="45719" cy="43258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98" name="Grupp 97">
            <a:extLst>
              <a:ext uri="{FF2B5EF4-FFF2-40B4-BE49-F238E27FC236}">
                <a16:creationId xmlns:a16="http://schemas.microsoft.com/office/drawing/2014/main" id="{2043767F-E8D8-9C5F-6BF6-BDBDEAA4733F}"/>
              </a:ext>
            </a:extLst>
          </p:cNvPr>
          <p:cNvGrpSpPr/>
          <p:nvPr userDrawn="1"/>
        </p:nvGrpSpPr>
        <p:grpSpPr>
          <a:xfrm>
            <a:off x="4775319" y="4804846"/>
            <a:ext cx="1915607" cy="432698"/>
            <a:chOff x="3105636" y="4231473"/>
            <a:chExt cx="1915607" cy="432698"/>
          </a:xfrm>
        </p:grpSpPr>
        <p:sp>
          <p:nvSpPr>
            <p:cNvPr id="99" name="Rektangel 98">
              <a:extLst>
                <a:ext uri="{FF2B5EF4-FFF2-40B4-BE49-F238E27FC236}">
                  <a16:creationId xmlns:a16="http://schemas.microsoft.com/office/drawing/2014/main" id="{E8D5A9DD-9352-327C-C4D5-251AE161205C}"/>
                </a:ext>
              </a:extLst>
            </p:cNvPr>
            <p:cNvSpPr/>
            <p:nvPr userDrawn="1"/>
          </p:nvSpPr>
          <p:spPr>
            <a:xfrm>
              <a:off x="3111371" y="4231473"/>
              <a:ext cx="1909872"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4. Test</a:t>
              </a:r>
            </a:p>
          </p:txBody>
        </p:sp>
        <p:sp>
          <p:nvSpPr>
            <p:cNvPr id="100" name="Rektangel 99">
              <a:extLst>
                <a:ext uri="{FF2B5EF4-FFF2-40B4-BE49-F238E27FC236}">
                  <a16:creationId xmlns:a16="http://schemas.microsoft.com/office/drawing/2014/main" id="{6ACE46F3-F619-6FB1-A440-E5D169670BC6}"/>
                </a:ext>
              </a:extLst>
            </p:cNvPr>
            <p:cNvSpPr/>
            <p:nvPr userDrawn="1"/>
          </p:nvSpPr>
          <p:spPr>
            <a:xfrm>
              <a:off x="3105636" y="4231586"/>
              <a:ext cx="45719" cy="43258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02" name="Grupp 101">
            <a:extLst>
              <a:ext uri="{FF2B5EF4-FFF2-40B4-BE49-F238E27FC236}">
                <a16:creationId xmlns:a16="http://schemas.microsoft.com/office/drawing/2014/main" id="{4142D39A-411C-5684-DF88-54CAFC4964D5}"/>
              </a:ext>
            </a:extLst>
          </p:cNvPr>
          <p:cNvGrpSpPr/>
          <p:nvPr userDrawn="1"/>
        </p:nvGrpSpPr>
        <p:grpSpPr>
          <a:xfrm>
            <a:off x="3265091" y="4015204"/>
            <a:ext cx="1915610" cy="432698"/>
            <a:chOff x="3105636" y="4231473"/>
            <a:chExt cx="1915610" cy="432698"/>
          </a:xfrm>
        </p:grpSpPr>
        <p:sp>
          <p:nvSpPr>
            <p:cNvPr id="103" name="Rektangel 102">
              <a:extLst>
                <a:ext uri="{FF2B5EF4-FFF2-40B4-BE49-F238E27FC236}">
                  <a16:creationId xmlns:a16="http://schemas.microsoft.com/office/drawing/2014/main" id="{45F4A051-10DB-50FB-8EE6-37C5B724BC58}"/>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5. Information &amp; Utbildning</a:t>
              </a:r>
            </a:p>
          </p:txBody>
        </p:sp>
        <p:sp>
          <p:nvSpPr>
            <p:cNvPr id="104" name="Rektangel 103">
              <a:extLst>
                <a:ext uri="{FF2B5EF4-FFF2-40B4-BE49-F238E27FC236}">
                  <a16:creationId xmlns:a16="http://schemas.microsoft.com/office/drawing/2014/main" id="{3338231F-04CA-ADE9-BD0F-842CCC4CCD7D}"/>
                </a:ext>
              </a:extLst>
            </p:cNvPr>
            <p:cNvSpPr/>
            <p:nvPr userDrawn="1"/>
          </p:nvSpPr>
          <p:spPr>
            <a:xfrm>
              <a:off x="3105636" y="4231586"/>
              <a:ext cx="45719" cy="43258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05" name="Grupp 104">
            <a:extLst>
              <a:ext uri="{FF2B5EF4-FFF2-40B4-BE49-F238E27FC236}">
                <a16:creationId xmlns:a16="http://schemas.microsoft.com/office/drawing/2014/main" id="{39FE4EE3-C246-F9E3-C78B-844E2FBA2A4B}"/>
              </a:ext>
            </a:extLst>
          </p:cNvPr>
          <p:cNvGrpSpPr/>
          <p:nvPr userDrawn="1"/>
        </p:nvGrpSpPr>
        <p:grpSpPr>
          <a:xfrm>
            <a:off x="3278187" y="3150189"/>
            <a:ext cx="1915610" cy="432698"/>
            <a:chOff x="3105636" y="4231473"/>
            <a:chExt cx="1915610" cy="432698"/>
          </a:xfrm>
        </p:grpSpPr>
        <p:sp>
          <p:nvSpPr>
            <p:cNvPr id="106" name="Rektangel 105">
              <a:extLst>
                <a:ext uri="{FF2B5EF4-FFF2-40B4-BE49-F238E27FC236}">
                  <a16:creationId xmlns:a16="http://schemas.microsoft.com/office/drawing/2014/main" id="{EC7A783A-8F98-8D21-03D3-90DBDD3DD997}"/>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6. Start </a:t>
              </a:r>
              <a:r>
                <a:rPr kumimoji="0" lang="sv-SE" sz="1000" b="1" i="0" u="none" strike="noStrike" kern="1200" cap="none" spc="0" normalizeH="0" baseline="0" noProof="0" err="1">
                  <a:ln>
                    <a:noFill/>
                  </a:ln>
                  <a:solidFill>
                    <a:srgbClr val="5E4C72"/>
                  </a:solidFill>
                  <a:effectLst/>
                  <a:uLnTx/>
                  <a:uFillTx/>
                  <a:latin typeface="+mn-lt"/>
                  <a:ea typeface="+mn-ea"/>
                  <a:cs typeface="+mn-cs"/>
                </a:rPr>
                <a:t>Insight</a:t>
              </a:r>
              <a:r>
                <a:rPr kumimoji="0" lang="sv-SE" sz="1000" b="1" i="0" u="none" strike="noStrike" kern="1200" cap="none" spc="0" normalizeH="0" baseline="0" noProof="0">
                  <a:ln>
                    <a:noFill/>
                  </a:ln>
                  <a:solidFill>
                    <a:srgbClr val="5E4C72"/>
                  </a:solidFill>
                  <a:effectLst/>
                  <a:uLnTx/>
                  <a:uFillTx/>
                  <a:latin typeface="+mn-lt"/>
                  <a:ea typeface="+mn-ea"/>
                  <a:cs typeface="+mn-cs"/>
                </a:rPr>
                <a:t> Puls</a:t>
              </a:r>
            </a:p>
          </p:txBody>
        </p:sp>
        <p:sp>
          <p:nvSpPr>
            <p:cNvPr id="107" name="Rektangel 106">
              <a:extLst>
                <a:ext uri="{FF2B5EF4-FFF2-40B4-BE49-F238E27FC236}">
                  <a16:creationId xmlns:a16="http://schemas.microsoft.com/office/drawing/2014/main" id="{C0329E09-67FA-DB29-3CD8-6CAA6949A8E3}"/>
                </a:ext>
              </a:extLst>
            </p:cNvPr>
            <p:cNvSpPr/>
            <p:nvPr userDrawn="1"/>
          </p:nvSpPr>
          <p:spPr>
            <a:xfrm>
              <a:off x="3105636" y="4231586"/>
              <a:ext cx="45719" cy="43258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08" name="Grupp 107">
            <a:extLst>
              <a:ext uri="{FF2B5EF4-FFF2-40B4-BE49-F238E27FC236}">
                <a16:creationId xmlns:a16="http://schemas.microsoft.com/office/drawing/2014/main" id="{3D0081A9-8F04-6FB7-B914-4A60C5368E72}"/>
              </a:ext>
            </a:extLst>
          </p:cNvPr>
          <p:cNvGrpSpPr/>
          <p:nvPr userDrawn="1"/>
        </p:nvGrpSpPr>
        <p:grpSpPr>
          <a:xfrm>
            <a:off x="3275320" y="2301727"/>
            <a:ext cx="1915610" cy="432698"/>
            <a:chOff x="3105636" y="4231473"/>
            <a:chExt cx="1915610" cy="432698"/>
          </a:xfrm>
        </p:grpSpPr>
        <p:sp>
          <p:nvSpPr>
            <p:cNvPr id="109" name="Rektangel 108">
              <a:extLst>
                <a:ext uri="{FF2B5EF4-FFF2-40B4-BE49-F238E27FC236}">
                  <a16:creationId xmlns:a16="http://schemas.microsoft.com/office/drawing/2014/main" id="{BD1DFFD5-7C55-06DF-C40E-B94B7FC0239A}"/>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7. Utvärdering</a:t>
              </a:r>
            </a:p>
          </p:txBody>
        </p:sp>
        <p:sp>
          <p:nvSpPr>
            <p:cNvPr id="110" name="Rektangel 109">
              <a:extLst>
                <a:ext uri="{FF2B5EF4-FFF2-40B4-BE49-F238E27FC236}">
                  <a16:creationId xmlns:a16="http://schemas.microsoft.com/office/drawing/2014/main" id="{3BE6359B-E35E-012B-1753-9918BF5627DE}"/>
                </a:ext>
              </a:extLst>
            </p:cNvPr>
            <p:cNvSpPr/>
            <p:nvPr userDrawn="1"/>
          </p:nvSpPr>
          <p:spPr>
            <a:xfrm>
              <a:off x="3105636" y="4231586"/>
              <a:ext cx="45719" cy="43258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11" name="Grupp 110">
            <a:extLst>
              <a:ext uri="{FF2B5EF4-FFF2-40B4-BE49-F238E27FC236}">
                <a16:creationId xmlns:a16="http://schemas.microsoft.com/office/drawing/2014/main" id="{14400EDE-99BE-8442-B3E8-A049907D190C}"/>
              </a:ext>
            </a:extLst>
          </p:cNvPr>
          <p:cNvGrpSpPr/>
          <p:nvPr userDrawn="1"/>
        </p:nvGrpSpPr>
        <p:grpSpPr>
          <a:xfrm>
            <a:off x="5998875" y="2587999"/>
            <a:ext cx="1915610" cy="432698"/>
            <a:chOff x="3105636" y="4231473"/>
            <a:chExt cx="1915610" cy="432698"/>
          </a:xfrm>
        </p:grpSpPr>
        <p:sp>
          <p:nvSpPr>
            <p:cNvPr id="112" name="Rektangel 111">
              <a:extLst>
                <a:ext uri="{FF2B5EF4-FFF2-40B4-BE49-F238E27FC236}">
                  <a16:creationId xmlns:a16="http://schemas.microsoft.com/office/drawing/2014/main" id="{C1CD18EF-3C18-6F18-6E57-E1BAFD0B693C}"/>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2. Tekniska förutsättningar</a:t>
              </a:r>
            </a:p>
          </p:txBody>
        </p:sp>
        <p:sp>
          <p:nvSpPr>
            <p:cNvPr id="113" name="Rektangel 112">
              <a:extLst>
                <a:ext uri="{FF2B5EF4-FFF2-40B4-BE49-F238E27FC236}">
                  <a16:creationId xmlns:a16="http://schemas.microsoft.com/office/drawing/2014/main" id="{D62ED9EF-8659-C922-7EFF-10784495D409}"/>
                </a:ext>
              </a:extLst>
            </p:cNvPr>
            <p:cNvSpPr/>
            <p:nvPr userDrawn="1"/>
          </p:nvSpPr>
          <p:spPr>
            <a:xfrm>
              <a:off x="3105636" y="4231586"/>
              <a:ext cx="45719" cy="43258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14" name="Grupp 113">
            <a:extLst>
              <a:ext uri="{FF2B5EF4-FFF2-40B4-BE49-F238E27FC236}">
                <a16:creationId xmlns:a16="http://schemas.microsoft.com/office/drawing/2014/main" id="{13148888-C215-96AA-CFCA-BCABEC2FAA97}"/>
              </a:ext>
            </a:extLst>
          </p:cNvPr>
          <p:cNvGrpSpPr/>
          <p:nvPr userDrawn="1"/>
        </p:nvGrpSpPr>
        <p:grpSpPr>
          <a:xfrm>
            <a:off x="4862182" y="1546916"/>
            <a:ext cx="1915610" cy="432698"/>
            <a:chOff x="3105636" y="4231473"/>
            <a:chExt cx="1915610" cy="432698"/>
          </a:xfrm>
        </p:grpSpPr>
        <p:sp>
          <p:nvSpPr>
            <p:cNvPr id="115" name="Rektangel 114">
              <a:extLst>
                <a:ext uri="{FF2B5EF4-FFF2-40B4-BE49-F238E27FC236}">
                  <a16:creationId xmlns:a16="http://schemas.microsoft.com/office/drawing/2014/main" id="{7EC7F219-0353-BA5E-6272-160A33792E1B}"/>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1. Planering och uppstart</a:t>
              </a:r>
            </a:p>
          </p:txBody>
        </p:sp>
        <p:sp>
          <p:nvSpPr>
            <p:cNvPr id="116" name="Rektangel 115">
              <a:extLst>
                <a:ext uri="{FF2B5EF4-FFF2-40B4-BE49-F238E27FC236}">
                  <a16:creationId xmlns:a16="http://schemas.microsoft.com/office/drawing/2014/main" id="{CA1C5263-B50B-6727-D032-5625C261182F}"/>
                </a:ext>
              </a:extLst>
            </p:cNvPr>
            <p:cNvSpPr/>
            <p:nvPr userDrawn="1"/>
          </p:nvSpPr>
          <p:spPr>
            <a:xfrm>
              <a:off x="3105636" y="4231586"/>
              <a:ext cx="45719" cy="43258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117" name="Rak pil 116">
            <a:extLst>
              <a:ext uri="{FF2B5EF4-FFF2-40B4-BE49-F238E27FC236}">
                <a16:creationId xmlns:a16="http://schemas.microsoft.com/office/drawing/2014/main" id="{FE83048A-2A9B-40FA-54EF-9C7CDDA957F5}"/>
              </a:ext>
            </a:extLst>
          </p:cNvPr>
          <p:cNvCxnSpPr>
            <a:cxnSpLocks/>
          </p:cNvCxnSpPr>
          <p:nvPr userDrawn="1"/>
        </p:nvCxnSpPr>
        <p:spPr>
          <a:xfrm>
            <a:off x="2862392" y="3366538"/>
            <a:ext cx="297496"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nvGrpSpPr>
          <p:cNvPr id="118" name="Grupp 117">
            <a:extLst>
              <a:ext uri="{FF2B5EF4-FFF2-40B4-BE49-F238E27FC236}">
                <a16:creationId xmlns:a16="http://schemas.microsoft.com/office/drawing/2014/main" id="{6ED839B4-4FD1-65F9-C05B-2696D349E45A}"/>
              </a:ext>
            </a:extLst>
          </p:cNvPr>
          <p:cNvGrpSpPr/>
          <p:nvPr userDrawn="1"/>
        </p:nvGrpSpPr>
        <p:grpSpPr>
          <a:xfrm>
            <a:off x="485997" y="6171836"/>
            <a:ext cx="4349384" cy="215444"/>
            <a:chOff x="485997" y="6171836"/>
            <a:chExt cx="4349384" cy="215444"/>
          </a:xfrm>
        </p:grpSpPr>
        <p:sp>
          <p:nvSpPr>
            <p:cNvPr id="119" name="Rektangel 118">
              <a:extLst>
                <a:ext uri="{FF2B5EF4-FFF2-40B4-BE49-F238E27FC236}">
                  <a16:creationId xmlns:a16="http://schemas.microsoft.com/office/drawing/2014/main" id="{F8D37AAB-3E3A-E011-6D80-6A11FCBC9353}"/>
                </a:ext>
              </a:extLst>
            </p:cNvPr>
            <p:cNvSpPr/>
            <p:nvPr userDrawn="1"/>
          </p:nvSpPr>
          <p:spPr>
            <a:xfrm>
              <a:off x="485997" y="6224605"/>
              <a:ext cx="116169" cy="1161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0" name="textruta 119">
              <a:extLst>
                <a:ext uri="{FF2B5EF4-FFF2-40B4-BE49-F238E27FC236}">
                  <a16:creationId xmlns:a16="http://schemas.microsoft.com/office/drawing/2014/main" id="{6447D72C-9E12-17EA-16B7-AAB90EE9EEA7}"/>
                </a:ext>
              </a:extLst>
            </p:cNvPr>
            <p:cNvSpPr txBox="1"/>
            <p:nvPr userDrawn="1"/>
          </p:nvSpPr>
          <p:spPr>
            <a:xfrm>
              <a:off x="572430" y="6171836"/>
              <a:ext cx="1576039" cy="215444"/>
            </a:xfrm>
            <a:prstGeom prst="rect">
              <a:avLst/>
            </a:prstGeom>
            <a:noFill/>
          </p:spPr>
          <p:txBody>
            <a:bodyPr wrap="square">
              <a:spAutoFit/>
            </a:bodyPr>
            <a:lstStyle/>
            <a:p>
              <a:r>
                <a:rPr lang="sv-SE" sz="800" err="1">
                  <a:solidFill>
                    <a:schemeClr val="bg1">
                      <a:lumMod val="75000"/>
                    </a:schemeClr>
                  </a:solidFill>
                </a:rPr>
                <a:t>Insight</a:t>
              </a:r>
              <a:r>
                <a:rPr lang="sv-SE" sz="800">
                  <a:solidFill>
                    <a:schemeClr val="bg1">
                      <a:lumMod val="75000"/>
                    </a:schemeClr>
                  </a:solidFill>
                </a:rPr>
                <a:t> Medarbetarundersökning</a:t>
              </a:r>
            </a:p>
          </p:txBody>
        </p:sp>
        <p:sp>
          <p:nvSpPr>
            <p:cNvPr id="121" name="Rektangel 120">
              <a:extLst>
                <a:ext uri="{FF2B5EF4-FFF2-40B4-BE49-F238E27FC236}">
                  <a16:creationId xmlns:a16="http://schemas.microsoft.com/office/drawing/2014/main" id="{294DAD1C-02DE-A4D8-4591-232FEF9D9D7A}"/>
                </a:ext>
              </a:extLst>
            </p:cNvPr>
            <p:cNvSpPr/>
            <p:nvPr userDrawn="1"/>
          </p:nvSpPr>
          <p:spPr>
            <a:xfrm>
              <a:off x="2173548" y="6224605"/>
              <a:ext cx="116169" cy="116169"/>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2" name="textruta 121">
              <a:extLst>
                <a:ext uri="{FF2B5EF4-FFF2-40B4-BE49-F238E27FC236}">
                  <a16:creationId xmlns:a16="http://schemas.microsoft.com/office/drawing/2014/main" id="{A0D1BDB3-A882-7846-8E8D-36CF9CE93400}"/>
                </a:ext>
              </a:extLst>
            </p:cNvPr>
            <p:cNvSpPr txBox="1"/>
            <p:nvPr userDrawn="1"/>
          </p:nvSpPr>
          <p:spPr>
            <a:xfrm>
              <a:off x="2259982" y="6171836"/>
              <a:ext cx="694562" cy="215444"/>
            </a:xfrm>
            <a:prstGeom prst="rect">
              <a:avLst/>
            </a:prstGeom>
            <a:noFill/>
          </p:spPr>
          <p:txBody>
            <a:bodyPr wrap="square">
              <a:spAutoFit/>
            </a:bodyPr>
            <a:lstStyle/>
            <a:p>
              <a:r>
                <a:rPr lang="sv-SE" sz="800" b="1" err="1">
                  <a:solidFill>
                    <a:schemeClr val="tx1"/>
                  </a:solidFill>
                </a:rPr>
                <a:t>Insight</a:t>
              </a:r>
              <a:r>
                <a:rPr lang="sv-SE" sz="800" b="1">
                  <a:solidFill>
                    <a:schemeClr val="tx1"/>
                  </a:solidFill>
                </a:rPr>
                <a:t> Puls</a:t>
              </a:r>
            </a:p>
          </p:txBody>
        </p:sp>
        <p:sp>
          <p:nvSpPr>
            <p:cNvPr id="123" name="Rektangel 122">
              <a:extLst>
                <a:ext uri="{FF2B5EF4-FFF2-40B4-BE49-F238E27FC236}">
                  <a16:creationId xmlns:a16="http://schemas.microsoft.com/office/drawing/2014/main" id="{716AAF8F-06F4-D128-601A-CFF63D0DB89A}"/>
                </a:ext>
              </a:extLst>
            </p:cNvPr>
            <p:cNvSpPr/>
            <p:nvPr userDrawn="1"/>
          </p:nvSpPr>
          <p:spPr>
            <a:xfrm>
              <a:off x="2969002" y="6224605"/>
              <a:ext cx="116169" cy="116169"/>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4" name="textruta 123">
              <a:extLst>
                <a:ext uri="{FF2B5EF4-FFF2-40B4-BE49-F238E27FC236}">
                  <a16:creationId xmlns:a16="http://schemas.microsoft.com/office/drawing/2014/main" id="{3692C54F-4962-6628-1773-78562F1D889A}"/>
                </a:ext>
              </a:extLst>
            </p:cNvPr>
            <p:cNvSpPr txBox="1"/>
            <p:nvPr userDrawn="1"/>
          </p:nvSpPr>
          <p:spPr>
            <a:xfrm>
              <a:off x="3055435" y="6171836"/>
              <a:ext cx="835809" cy="215444"/>
            </a:xfrm>
            <a:prstGeom prst="rect">
              <a:avLst/>
            </a:prstGeom>
            <a:noFill/>
          </p:spPr>
          <p:txBody>
            <a:bodyPr wrap="square">
              <a:spAutoFit/>
            </a:bodyPr>
            <a:lstStyle/>
            <a:p>
              <a:r>
                <a:rPr lang="sv-SE" sz="800" b="0" err="1">
                  <a:solidFill>
                    <a:schemeClr val="bg1">
                      <a:lumMod val="75000"/>
                    </a:schemeClr>
                  </a:solidFill>
                </a:rPr>
                <a:t>Insight</a:t>
              </a:r>
              <a:r>
                <a:rPr lang="sv-SE" sz="800" b="0">
                  <a:solidFill>
                    <a:schemeClr val="bg1">
                      <a:lumMod val="75000"/>
                    </a:schemeClr>
                  </a:solidFill>
                </a:rPr>
                <a:t> Process</a:t>
              </a:r>
            </a:p>
          </p:txBody>
        </p:sp>
        <p:sp>
          <p:nvSpPr>
            <p:cNvPr id="125" name="Rektangel 124">
              <a:extLst>
                <a:ext uri="{FF2B5EF4-FFF2-40B4-BE49-F238E27FC236}">
                  <a16:creationId xmlns:a16="http://schemas.microsoft.com/office/drawing/2014/main" id="{8C32B4AE-8AC4-A40D-2511-19B2661F900F}"/>
                </a:ext>
              </a:extLst>
            </p:cNvPr>
            <p:cNvSpPr/>
            <p:nvPr userDrawn="1"/>
          </p:nvSpPr>
          <p:spPr>
            <a:xfrm>
              <a:off x="3913139" y="6224605"/>
              <a:ext cx="116169" cy="11616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6" name="textruta 125">
              <a:extLst>
                <a:ext uri="{FF2B5EF4-FFF2-40B4-BE49-F238E27FC236}">
                  <a16:creationId xmlns:a16="http://schemas.microsoft.com/office/drawing/2014/main" id="{2639DFF7-4FD4-7F16-2C50-59542A551B0D}"/>
                </a:ext>
              </a:extLst>
            </p:cNvPr>
            <p:cNvSpPr txBox="1"/>
            <p:nvPr userDrawn="1"/>
          </p:nvSpPr>
          <p:spPr>
            <a:xfrm>
              <a:off x="3999572" y="6171836"/>
              <a:ext cx="835809" cy="215444"/>
            </a:xfrm>
            <a:prstGeom prst="rect">
              <a:avLst/>
            </a:prstGeom>
            <a:noFill/>
          </p:spPr>
          <p:txBody>
            <a:bodyPr wrap="square">
              <a:spAutoFit/>
            </a:bodyPr>
            <a:lstStyle/>
            <a:p>
              <a:r>
                <a:rPr lang="sv-SE" sz="800" err="1">
                  <a:solidFill>
                    <a:schemeClr val="bg1">
                      <a:lumMod val="75000"/>
                    </a:schemeClr>
                  </a:solidFill>
                </a:rPr>
                <a:t>Insight</a:t>
              </a:r>
              <a:r>
                <a:rPr lang="sv-SE" sz="800">
                  <a:solidFill>
                    <a:schemeClr val="bg1">
                      <a:lumMod val="75000"/>
                    </a:schemeClr>
                  </a:solidFill>
                </a:rPr>
                <a:t> Paket</a:t>
              </a:r>
            </a:p>
          </p:txBody>
        </p:sp>
      </p:grpSp>
    </p:spTree>
    <p:extLst>
      <p:ext uri="{BB962C8B-B14F-4D97-AF65-F5344CB8AC3E}">
        <p14:creationId xmlns:p14="http://schemas.microsoft.com/office/powerpoint/2010/main" val="1116566939"/>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R Kapitel">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FDE3F3C0-284C-1690-6C05-168DBDD42FFF}"/>
              </a:ext>
            </a:extLst>
          </p:cNvPr>
          <p:cNvSpPr/>
          <p:nvPr userDrawn="1"/>
        </p:nvSpPr>
        <p:spPr>
          <a:xfrm>
            <a:off x="0" y="1136822"/>
            <a:ext cx="12192000" cy="5721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latin typeface="Poppins" pitchFamily="2" charset="77"/>
                <a:cs typeface="Poppins" pitchFamily="2" charset="77"/>
              </a:rPr>
              <a:t>c</a:t>
            </a:r>
          </a:p>
        </p:txBody>
      </p:sp>
      <p:sp>
        <p:nvSpPr>
          <p:cNvPr id="5" name="Rubrik 1">
            <a:extLst>
              <a:ext uri="{FF2B5EF4-FFF2-40B4-BE49-F238E27FC236}">
                <a16:creationId xmlns:a16="http://schemas.microsoft.com/office/drawing/2014/main" id="{BF5D065D-47EA-E54F-8A5D-D1C5CFC84539}"/>
              </a:ext>
            </a:extLst>
          </p:cNvPr>
          <p:cNvSpPr>
            <a:spLocks noGrp="1"/>
          </p:cNvSpPr>
          <p:nvPr>
            <p:ph type="title" hasCustomPrompt="1"/>
          </p:nvPr>
        </p:nvSpPr>
        <p:spPr>
          <a:xfrm>
            <a:off x="0" y="2568018"/>
            <a:ext cx="12192000" cy="596167"/>
          </a:xfrm>
          <a:prstGeom prst="rect">
            <a:avLst/>
          </a:prstGeom>
        </p:spPr>
        <p:txBody>
          <a:bodyPr anchor="t" anchorCtr="0">
            <a:noAutofit/>
          </a:bodyPr>
          <a:lstStyle>
            <a:lvl1pPr algn="ctr">
              <a:defRPr sz="4400" b="1">
                <a:solidFill>
                  <a:srgbClr val="4A4A4A"/>
                </a:solidFill>
                <a:latin typeface="Poppins" pitchFamily="2" charset="77"/>
                <a:cs typeface="Poppins" pitchFamily="2" charset="77"/>
              </a:defRPr>
            </a:lvl1pPr>
          </a:lstStyle>
          <a:p>
            <a:r>
              <a:rPr lang="sv-SE"/>
              <a:t>Nytt kapitel typsnitt Poppins </a:t>
            </a:r>
            <a:r>
              <a:rPr lang="sv-SE" err="1"/>
              <a:t>stl</a:t>
            </a:r>
            <a:r>
              <a:rPr lang="sv-SE"/>
              <a:t> 44</a:t>
            </a:r>
          </a:p>
        </p:txBody>
      </p:sp>
      <p:grpSp>
        <p:nvGrpSpPr>
          <p:cNvPr id="30" name="Grupp 29">
            <a:extLst>
              <a:ext uri="{FF2B5EF4-FFF2-40B4-BE49-F238E27FC236}">
                <a16:creationId xmlns:a16="http://schemas.microsoft.com/office/drawing/2014/main" id="{F9E48A1F-A02C-6B15-8174-1EB1F9F09FF3}"/>
              </a:ext>
            </a:extLst>
          </p:cNvPr>
          <p:cNvGrpSpPr/>
          <p:nvPr userDrawn="1"/>
        </p:nvGrpSpPr>
        <p:grpSpPr>
          <a:xfrm>
            <a:off x="0" y="3429000"/>
            <a:ext cx="12192002" cy="129208"/>
            <a:chOff x="0" y="3279913"/>
            <a:chExt cx="12192002" cy="149087"/>
          </a:xfrm>
        </p:grpSpPr>
        <p:sp>
          <p:nvSpPr>
            <p:cNvPr id="31" name="Rektangel 30">
              <a:extLst>
                <a:ext uri="{FF2B5EF4-FFF2-40B4-BE49-F238E27FC236}">
                  <a16:creationId xmlns:a16="http://schemas.microsoft.com/office/drawing/2014/main" id="{B553D8AC-748A-0F60-1B74-342A8B51FAA2}"/>
                </a:ext>
              </a:extLst>
            </p:cNvPr>
            <p:cNvSpPr/>
            <p:nvPr/>
          </p:nvSpPr>
          <p:spPr>
            <a:xfrm>
              <a:off x="0" y="3279913"/>
              <a:ext cx="4065104" cy="149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pitchFamily="2" charset="77"/>
                <a:cs typeface="Poppins" pitchFamily="2" charset="77"/>
              </a:endParaRPr>
            </a:p>
          </p:txBody>
        </p:sp>
        <p:sp>
          <p:nvSpPr>
            <p:cNvPr id="32" name="Rektangel 31">
              <a:extLst>
                <a:ext uri="{FF2B5EF4-FFF2-40B4-BE49-F238E27FC236}">
                  <a16:creationId xmlns:a16="http://schemas.microsoft.com/office/drawing/2014/main" id="{FCAC9F69-C66E-8E04-BCC9-410728FE7679}"/>
                </a:ext>
              </a:extLst>
            </p:cNvPr>
            <p:cNvSpPr/>
            <p:nvPr/>
          </p:nvSpPr>
          <p:spPr>
            <a:xfrm>
              <a:off x="8126898" y="3279913"/>
              <a:ext cx="4065104" cy="149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pitchFamily="2" charset="77"/>
                <a:cs typeface="Poppins" pitchFamily="2" charset="77"/>
              </a:endParaRPr>
            </a:p>
          </p:txBody>
        </p:sp>
        <p:sp>
          <p:nvSpPr>
            <p:cNvPr id="33" name="Rektangel 32">
              <a:extLst>
                <a:ext uri="{FF2B5EF4-FFF2-40B4-BE49-F238E27FC236}">
                  <a16:creationId xmlns:a16="http://schemas.microsoft.com/office/drawing/2014/main" id="{149A7C34-148A-5CC2-24BE-5C3A9990C371}"/>
                </a:ext>
              </a:extLst>
            </p:cNvPr>
            <p:cNvSpPr/>
            <p:nvPr/>
          </p:nvSpPr>
          <p:spPr>
            <a:xfrm>
              <a:off x="4055164" y="3279913"/>
              <a:ext cx="4071733" cy="149087"/>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pitchFamily="2" charset="77"/>
                <a:cs typeface="Poppins" pitchFamily="2" charset="77"/>
              </a:endParaRPr>
            </a:p>
          </p:txBody>
        </p:sp>
      </p:grpSp>
      <p:pic>
        <p:nvPicPr>
          <p:cNvPr id="34" name="Bildobjekt 33">
            <a:extLst>
              <a:ext uri="{FF2B5EF4-FFF2-40B4-BE49-F238E27FC236}">
                <a16:creationId xmlns:a16="http://schemas.microsoft.com/office/drawing/2014/main" id="{AEB983D3-F9B6-CFC1-337D-CC56A6DC67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00790" y="228601"/>
            <a:ext cx="638419" cy="636811"/>
          </a:xfrm>
          <a:prstGeom prst="rect">
            <a:avLst/>
          </a:prstGeom>
        </p:spPr>
      </p:pic>
      <p:pic>
        <p:nvPicPr>
          <p:cNvPr id="11" name="Bildobjekt 10">
            <a:extLst>
              <a:ext uri="{FF2B5EF4-FFF2-40B4-BE49-F238E27FC236}">
                <a16:creationId xmlns:a16="http://schemas.microsoft.com/office/drawing/2014/main" id="{2FEF8CD2-939D-ED4A-ABD6-D8858C7D7FB4}"/>
              </a:ext>
            </a:extLst>
          </p:cNvPr>
          <p:cNvPicPr>
            <a:picLocks noChangeAspect="1"/>
          </p:cNvPicPr>
          <p:nvPr userDrawn="1"/>
        </p:nvPicPr>
        <p:blipFill>
          <a:blip r:embed="rId3">
            <a:extLst>
              <a:ext uri="{28A0092B-C50C-407E-A947-70E740481C1C}">
                <a14:useLocalDpi xmlns:a14="http://schemas.microsoft.com/office/drawing/2010/main" val="0"/>
              </a:ext>
            </a:extLst>
          </a:blip>
          <a:srcRect t="41712" b="41712"/>
          <a:stretch/>
        </p:blipFill>
        <p:spPr>
          <a:xfrm>
            <a:off x="0" y="0"/>
            <a:ext cx="12192000" cy="1136822"/>
          </a:xfrm>
          <a:prstGeom prst="rect">
            <a:avLst/>
          </a:prstGeom>
        </p:spPr>
      </p:pic>
      <p:sp>
        <p:nvSpPr>
          <p:cNvPr id="2" name="textruta 1">
            <a:extLst>
              <a:ext uri="{FF2B5EF4-FFF2-40B4-BE49-F238E27FC236}">
                <a16:creationId xmlns:a16="http://schemas.microsoft.com/office/drawing/2014/main" id="{8ED75860-6306-6C0C-A929-3066BBADA93F}"/>
              </a:ext>
            </a:extLst>
          </p:cNvPr>
          <p:cNvSpPr txBox="1"/>
          <p:nvPr userDrawn="1"/>
        </p:nvSpPr>
        <p:spPr>
          <a:xfrm>
            <a:off x="63500" y="4876800"/>
            <a:ext cx="0" cy="0"/>
          </a:xfrm>
          <a:prstGeom prst="rect">
            <a:avLst/>
          </a:prstGeom>
        </p:spPr>
        <p:txBody>
          <a:bodyPr wrap="none" rtlCol="0" anchor="t" anchorCtr="0">
            <a:noAutofit/>
          </a:bodyPr>
          <a:lstStyle/>
          <a:p>
            <a:pPr algn="r"/>
            <a:endParaRPr lang="sv-SE" sz="2000" b="0">
              <a:latin typeface="Poppins" pitchFamily="2" charset="77"/>
              <a:cs typeface="Poppins" pitchFamily="2" charset="77"/>
            </a:endParaRPr>
          </a:p>
        </p:txBody>
      </p:sp>
      <p:pic>
        <p:nvPicPr>
          <p:cNvPr id="14" name="Bildobjekt 13">
            <a:hlinkClick r:id="rId4" action="ppaction://hlinksldjump"/>
            <a:extLst>
              <a:ext uri="{FF2B5EF4-FFF2-40B4-BE49-F238E27FC236}">
                <a16:creationId xmlns:a16="http://schemas.microsoft.com/office/drawing/2014/main" id="{EF53E063-770F-E421-5CCE-782D0704EE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pic>
        <p:nvPicPr>
          <p:cNvPr id="17" name="Bildobjekt 16">
            <a:extLst>
              <a:ext uri="{FF2B5EF4-FFF2-40B4-BE49-F238E27FC236}">
                <a16:creationId xmlns:a16="http://schemas.microsoft.com/office/drawing/2014/main" id="{78DB48D4-6E19-D4ED-653C-DEE6D6FC6FD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00789" y="228602"/>
            <a:ext cx="638420" cy="636812"/>
          </a:xfrm>
          <a:prstGeom prst="rect">
            <a:avLst/>
          </a:prstGeom>
        </p:spPr>
      </p:pic>
      <p:pic>
        <p:nvPicPr>
          <p:cNvPr id="20" name="Bildobjekt 19">
            <a:extLst>
              <a:ext uri="{FF2B5EF4-FFF2-40B4-BE49-F238E27FC236}">
                <a16:creationId xmlns:a16="http://schemas.microsoft.com/office/drawing/2014/main" id="{3ACAE44E-B8F7-7F51-53E5-037443583E83}"/>
              </a:ext>
            </a:extLst>
          </p:cNvPr>
          <p:cNvPicPr>
            <a:picLocks noChangeAspect="1"/>
          </p:cNvPicPr>
          <p:nvPr userDrawn="1"/>
        </p:nvPicPr>
        <p:blipFill rotWithShape="1">
          <a:blip r:embed="rId7">
            <a:alphaModFix amt="2000"/>
            <a:extLst>
              <a:ext uri="{28A0092B-C50C-407E-A947-70E740481C1C}">
                <a14:useLocalDpi xmlns:a14="http://schemas.microsoft.com/office/drawing/2010/main" val="0"/>
              </a:ext>
            </a:extLst>
          </a:blip>
          <a:srcRect l="15750" r="30525"/>
          <a:stretch/>
        </p:blipFill>
        <p:spPr>
          <a:xfrm>
            <a:off x="0" y="3892265"/>
            <a:ext cx="12192000" cy="2214139"/>
          </a:xfrm>
          <a:prstGeom prst="rect">
            <a:avLst/>
          </a:prstGeom>
        </p:spPr>
      </p:pic>
    </p:spTree>
    <p:extLst>
      <p:ext uri="{BB962C8B-B14F-4D97-AF65-F5344CB8AC3E}">
        <p14:creationId xmlns:p14="http://schemas.microsoft.com/office/powerpoint/2010/main" val="301192470"/>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R Lila Hög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45107FC-9DE6-C006-8941-B9727C19E19E}"/>
              </a:ext>
            </a:extLst>
          </p:cNvPr>
          <p:cNvSpPr/>
          <p:nvPr userDrawn="1"/>
        </p:nvSpPr>
        <p:spPr>
          <a:xfrm flipH="1">
            <a:off x="6095999" y="0"/>
            <a:ext cx="6095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10" name="Platshållare för innehåll 2">
            <a:extLst>
              <a:ext uri="{FF2B5EF4-FFF2-40B4-BE49-F238E27FC236}">
                <a16:creationId xmlns:a16="http://schemas.microsoft.com/office/drawing/2014/main" id="{06805AEA-1BF7-448D-4B81-1825A4204DAA}"/>
              </a:ext>
            </a:extLst>
          </p:cNvPr>
          <p:cNvSpPr>
            <a:spLocks noGrp="1"/>
          </p:cNvSpPr>
          <p:nvPr>
            <p:ph idx="11" hasCustomPrompt="1"/>
          </p:nvPr>
        </p:nvSpPr>
        <p:spPr>
          <a:xfrm>
            <a:off x="611397" y="1268642"/>
            <a:ext cx="4996898" cy="4668331"/>
          </a:xfrm>
          <a:prstGeom prst="rect">
            <a:avLst/>
          </a:prstGeom>
        </p:spPr>
        <p:txBody>
          <a:bodyPr numCol="1" spcCol="180000">
            <a:noAutofit/>
          </a:bodyPr>
          <a:lstStyle>
            <a:lvl1pPr marL="0" indent="0">
              <a:buNone/>
              <a:defRPr sz="1600" b="0">
                <a:solidFill>
                  <a:schemeClr val="tx1"/>
                </a:solidFill>
                <a:latin typeface="+mn-lt"/>
              </a:defRPr>
            </a:lvl1pPr>
            <a:lvl2pPr marL="457200" indent="0">
              <a:buNone/>
              <a:defRPr sz="2400"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sv-SE"/>
              <a:t>Utgå alltid från </a:t>
            </a:r>
            <a:r>
              <a:rPr lang="sv-SE" err="1"/>
              <a:t>Calibri</a:t>
            </a:r>
            <a:r>
              <a:rPr lang="sv-SE"/>
              <a:t> </a:t>
            </a:r>
            <a:r>
              <a:rPr lang="sv-SE" err="1"/>
              <a:t>stl</a:t>
            </a:r>
            <a:r>
              <a:rPr lang="sv-SE"/>
              <a:t> 16, beroende på textmängd (Övriga storlekar 24-10) </a:t>
            </a:r>
            <a:br>
              <a:rPr lang="sv-SE"/>
            </a:br>
            <a:r>
              <a:rPr lang="sv-SE"/>
              <a:t>Bilder får ALDRIG vara större än streckad linje</a:t>
            </a:r>
          </a:p>
        </p:txBody>
      </p:sp>
      <p:sp>
        <p:nvSpPr>
          <p:cNvPr id="15" name="Rubrik 1">
            <a:extLst>
              <a:ext uri="{FF2B5EF4-FFF2-40B4-BE49-F238E27FC236}">
                <a16:creationId xmlns:a16="http://schemas.microsoft.com/office/drawing/2014/main" id="{CEFED564-5427-8764-862B-18BB9F5BC67F}"/>
              </a:ext>
            </a:extLst>
          </p:cNvPr>
          <p:cNvSpPr>
            <a:spLocks noGrp="1"/>
          </p:cNvSpPr>
          <p:nvPr>
            <p:ph type="title" hasCustomPrompt="1"/>
          </p:nvPr>
        </p:nvSpPr>
        <p:spPr>
          <a:xfrm>
            <a:off x="6557825" y="858487"/>
            <a:ext cx="4943061" cy="5264017"/>
          </a:xfrm>
          <a:prstGeom prst="rect">
            <a:avLst/>
          </a:prstGeom>
        </p:spPr>
        <p:txBody>
          <a:bodyPr anchor="ctr" anchorCtr="0">
            <a:noAutofit/>
          </a:bodyPr>
          <a:lstStyle>
            <a:lvl1pPr algn="l">
              <a:defRPr sz="4400" b="1">
                <a:solidFill>
                  <a:schemeClr val="bg1"/>
                </a:solidFill>
                <a:latin typeface="Poppins" pitchFamily="2" charset="77"/>
                <a:cs typeface="Poppins" pitchFamily="2" charset="77"/>
              </a:defRPr>
            </a:lvl1pPr>
          </a:lstStyle>
          <a:p>
            <a:r>
              <a:rPr lang="sv-SE"/>
              <a:t>Rubrik typsnitt Poppins </a:t>
            </a:r>
            <a:r>
              <a:rPr lang="sv-SE" err="1"/>
              <a:t>stl</a:t>
            </a:r>
            <a:r>
              <a:rPr lang="sv-SE"/>
              <a:t> 44</a:t>
            </a:r>
          </a:p>
        </p:txBody>
      </p:sp>
      <p:sp>
        <p:nvSpPr>
          <p:cNvPr id="11" name="Ellips 10">
            <a:extLst>
              <a:ext uri="{FF2B5EF4-FFF2-40B4-BE49-F238E27FC236}">
                <a16:creationId xmlns:a16="http://schemas.microsoft.com/office/drawing/2014/main" id="{B283C78D-9A38-CA0E-03A1-CA8FFD43F91D}"/>
              </a:ext>
            </a:extLst>
          </p:cNvPr>
          <p:cNvSpPr/>
          <p:nvPr userDrawn="1"/>
        </p:nvSpPr>
        <p:spPr>
          <a:xfrm>
            <a:off x="5806068" y="6122504"/>
            <a:ext cx="583096" cy="583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9" name="Bildobjekt 8">
            <a:extLst>
              <a:ext uri="{FF2B5EF4-FFF2-40B4-BE49-F238E27FC236}">
                <a16:creationId xmlns:a16="http://schemas.microsoft.com/office/drawing/2014/main" id="{7C4BB105-8ADF-69F2-3B62-23B2D976FE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00789" y="228602"/>
            <a:ext cx="638420" cy="636812"/>
          </a:xfrm>
          <a:prstGeom prst="rect">
            <a:avLst/>
          </a:prstGeom>
          <a:effectLst>
            <a:outerShdw dist="38100" dir="3360000" sx="97000" sy="97000" algn="ctr" rotWithShape="0">
              <a:srgbClr val="000000">
                <a:alpha val="43137"/>
              </a:srgbClr>
            </a:outerShdw>
          </a:effectLst>
        </p:spPr>
      </p:pic>
      <p:pic>
        <p:nvPicPr>
          <p:cNvPr id="12" name="Bildobjekt 11">
            <a:extLst>
              <a:ext uri="{FF2B5EF4-FFF2-40B4-BE49-F238E27FC236}">
                <a16:creationId xmlns:a16="http://schemas.microsoft.com/office/drawing/2014/main" id="{F7819B00-6A7C-4F40-3985-0221DFF8B08F}"/>
              </a:ext>
            </a:extLst>
          </p:cNvPr>
          <p:cNvPicPr>
            <a:picLocks noChangeAspect="1"/>
          </p:cNvPicPr>
          <p:nvPr userDrawn="1"/>
        </p:nvPicPr>
        <p:blipFill rotWithShape="1">
          <a:blip r:embed="rId3">
            <a:alphaModFix amt="8000"/>
            <a:extLst>
              <a:ext uri="{28A0092B-C50C-407E-A947-70E740481C1C}">
                <a14:useLocalDpi xmlns:a14="http://schemas.microsoft.com/office/drawing/2010/main" val="0"/>
              </a:ext>
            </a:extLst>
          </a:blip>
          <a:srcRect l="42613" r="30525"/>
          <a:stretch/>
        </p:blipFill>
        <p:spPr>
          <a:xfrm>
            <a:off x="6095998" y="3892265"/>
            <a:ext cx="6096001" cy="2214139"/>
          </a:xfrm>
          <a:prstGeom prst="rect">
            <a:avLst/>
          </a:prstGeom>
        </p:spPr>
      </p:pic>
      <p:pic>
        <p:nvPicPr>
          <p:cNvPr id="3" name="Bildobjekt 2">
            <a:hlinkClick r:id="rId4" action="ppaction://hlinksldjump"/>
            <a:extLst>
              <a:ext uri="{FF2B5EF4-FFF2-40B4-BE49-F238E27FC236}">
                <a16:creationId xmlns:a16="http://schemas.microsoft.com/office/drawing/2014/main" id="{5E8B0778-CAC9-DF59-F6FE-A38896E5396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spTree>
    <p:extLst>
      <p:ext uri="{BB962C8B-B14F-4D97-AF65-F5344CB8AC3E}">
        <p14:creationId xmlns:p14="http://schemas.microsoft.com/office/powerpoint/2010/main" val="1316661967"/>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R Svart Hög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45107FC-9DE6-C006-8941-B9727C19E19E}"/>
              </a:ext>
            </a:extLst>
          </p:cNvPr>
          <p:cNvSpPr/>
          <p:nvPr userDrawn="1"/>
        </p:nvSpPr>
        <p:spPr>
          <a:xfrm flipH="1">
            <a:off x="6095999" y="0"/>
            <a:ext cx="6095999" cy="685800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10" name="Platshållare för innehåll 2">
            <a:extLst>
              <a:ext uri="{FF2B5EF4-FFF2-40B4-BE49-F238E27FC236}">
                <a16:creationId xmlns:a16="http://schemas.microsoft.com/office/drawing/2014/main" id="{06805AEA-1BF7-448D-4B81-1825A4204DAA}"/>
              </a:ext>
            </a:extLst>
          </p:cNvPr>
          <p:cNvSpPr>
            <a:spLocks noGrp="1"/>
          </p:cNvSpPr>
          <p:nvPr>
            <p:ph idx="11" hasCustomPrompt="1"/>
          </p:nvPr>
        </p:nvSpPr>
        <p:spPr>
          <a:xfrm>
            <a:off x="611397" y="1268642"/>
            <a:ext cx="4996898" cy="4668331"/>
          </a:xfrm>
          <a:prstGeom prst="rect">
            <a:avLst/>
          </a:prstGeom>
        </p:spPr>
        <p:txBody>
          <a:bodyPr numCol="1" spcCol="180000">
            <a:noAutofit/>
          </a:bodyPr>
          <a:lstStyle>
            <a:lvl1pPr marL="0" indent="0">
              <a:buNone/>
              <a:defRPr sz="1600" b="0">
                <a:solidFill>
                  <a:schemeClr val="tx1"/>
                </a:solidFill>
                <a:latin typeface="+mn-lt"/>
              </a:defRPr>
            </a:lvl1pPr>
            <a:lvl2pPr marL="457200" indent="0">
              <a:buNone/>
              <a:defRPr sz="2400"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sv-SE"/>
              <a:t>Utgå alltid från </a:t>
            </a:r>
            <a:r>
              <a:rPr lang="sv-SE" err="1"/>
              <a:t>Calibri</a:t>
            </a:r>
            <a:r>
              <a:rPr lang="sv-SE"/>
              <a:t> </a:t>
            </a:r>
            <a:r>
              <a:rPr lang="sv-SE" err="1"/>
              <a:t>stl</a:t>
            </a:r>
            <a:r>
              <a:rPr lang="sv-SE"/>
              <a:t> 16, beroende på textmängd (Övriga storlekar 24-10) </a:t>
            </a:r>
            <a:br>
              <a:rPr lang="sv-SE"/>
            </a:br>
            <a:r>
              <a:rPr lang="sv-SE"/>
              <a:t>Bilder får ALDRIG vara större än streckad linje</a:t>
            </a:r>
          </a:p>
        </p:txBody>
      </p:sp>
      <p:sp>
        <p:nvSpPr>
          <p:cNvPr id="15" name="Rubrik 1">
            <a:extLst>
              <a:ext uri="{FF2B5EF4-FFF2-40B4-BE49-F238E27FC236}">
                <a16:creationId xmlns:a16="http://schemas.microsoft.com/office/drawing/2014/main" id="{CEFED564-5427-8764-862B-18BB9F5BC67F}"/>
              </a:ext>
            </a:extLst>
          </p:cNvPr>
          <p:cNvSpPr>
            <a:spLocks noGrp="1"/>
          </p:cNvSpPr>
          <p:nvPr>
            <p:ph type="title" hasCustomPrompt="1"/>
          </p:nvPr>
        </p:nvSpPr>
        <p:spPr>
          <a:xfrm>
            <a:off x="6557825" y="858487"/>
            <a:ext cx="4943061" cy="5264017"/>
          </a:xfrm>
          <a:prstGeom prst="rect">
            <a:avLst/>
          </a:prstGeom>
        </p:spPr>
        <p:txBody>
          <a:bodyPr anchor="t" anchorCtr="0">
            <a:noAutofit/>
          </a:bodyPr>
          <a:lstStyle>
            <a:lvl1pPr algn="l">
              <a:defRPr sz="4400" b="1">
                <a:solidFill>
                  <a:schemeClr val="bg1"/>
                </a:solidFill>
                <a:latin typeface="Poppins" pitchFamily="2" charset="77"/>
                <a:cs typeface="Poppins" pitchFamily="2" charset="77"/>
              </a:defRPr>
            </a:lvl1pPr>
          </a:lstStyle>
          <a:p>
            <a:r>
              <a:rPr lang="sv-SE"/>
              <a:t>Rubrik typsnitt Poppins </a:t>
            </a:r>
            <a:r>
              <a:rPr lang="sv-SE" err="1"/>
              <a:t>stl</a:t>
            </a:r>
            <a:r>
              <a:rPr lang="sv-SE"/>
              <a:t> 44</a:t>
            </a:r>
          </a:p>
        </p:txBody>
      </p:sp>
      <p:sp>
        <p:nvSpPr>
          <p:cNvPr id="11" name="Ellips 10">
            <a:extLst>
              <a:ext uri="{FF2B5EF4-FFF2-40B4-BE49-F238E27FC236}">
                <a16:creationId xmlns:a16="http://schemas.microsoft.com/office/drawing/2014/main" id="{B283C78D-9A38-CA0E-03A1-CA8FFD43F91D}"/>
              </a:ext>
            </a:extLst>
          </p:cNvPr>
          <p:cNvSpPr/>
          <p:nvPr userDrawn="1"/>
        </p:nvSpPr>
        <p:spPr>
          <a:xfrm>
            <a:off x="5806068" y="6122504"/>
            <a:ext cx="583096" cy="583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9" name="Bildobjekt 8">
            <a:extLst>
              <a:ext uri="{FF2B5EF4-FFF2-40B4-BE49-F238E27FC236}">
                <a16:creationId xmlns:a16="http://schemas.microsoft.com/office/drawing/2014/main" id="{53F9E395-EB42-B31D-806F-45DFE608D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00789" y="228602"/>
            <a:ext cx="638420" cy="636812"/>
          </a:xfrm>
          <a:prstGeom prst="rect">
            <a:avLst/>
          </a:prstGeom>
        </p:spPr>
      </p:pic>
      <p:pic>
        <p:nvPicPr>
          <p:cNvPr id="12" name="Bildobjekt 11">
            <a:extLst>
              <a:ext uri="{FF2B5EF4-FFF2-40B4-BE49-F238E27FC236}">
                <a16:creationId xmlns:a16="http://schemas.microsoft.com/office/drawing/2014/main" id="{4549613B-2614-EDB7-7563-DE332D449383}"/>
              </a:ext>
            </a:extLst>
          </p:cNvPr>
          <p:cNvPicPr>
            <a:picLocks noChangeAspect="1"/>
          </p:cNvPicPr>
          <p:nvPr userDrawn="1"/>
        </p:nvPicPr>
        <p:blipFill rotWithShape="1">
          <a:blip r:embed="rId3">
            <a:alphaModFix amt="16000"/>
            <a:grayscl/>
            <a:extLst>
              <a:ext uri="{BEBA8EAE-BF5A-486C-A8C5-ECC9F3942E4B}">
                <a14:imgProps xmlns:a14="http://schemas.microsoft.com/office/drawing/2010/main">
                  <a14:imgLayer r:embed="rId4">
                    <a14:imgEffect>
                      <a14:colorTemperature colorTemp="5000"/>
                    </a14:imgEffect>
                    <a14:imgEffect>
                      <a14:saturation sat="400000"/>
                    </a14:imgEffect>
                  </a14:imgLayer>
                </a14:imgProps>
              </a:ext>
              <a:ext uri="{28A0092B-C50C-407E-A947-70E740481C1C}">
                <a14:useLocalDpi xmlns:a14="http://schemas.microsoft.com/office/drawing/2010/main" val="0"/>
              </a:ext>
            </a:extLst>
          </a:blip>
          <a:srcRect l="42613" r="30525"/>
          <a:stretch/>
        </p:blipFill>
        <p:spPr>
          <a:xfrm>
            <a:off x="6095998" y="3892265"/>
            <a:ext cx="6096001" cy="2214139"/>
          </a:xfrm>
          <a:prstGeom prst="rect">
            <a:avLst/>
          </a:prstGeom>
        </p:spPr>
      </p:pic>
      <p:pic>
        <p:nvPicPr>
          <p:cNvPr id="3" name="Bildobjekt 2">
            <a:hlinkClick r:id="rId5" action="ppaction://hlinksldjump"/>
            <a:extLst>
              <a:ext uri="{FF2B5EF4-FFF2-40B4-BE49-F238E27FC236}">
                <a16:creationId xmlns:a16="http://schemas.microsoft.com/office/drawing/2014/main" id="{343F4852-3A7E-2954-326A-1E4CDBEC712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spTree>
    <p:extLst>
      <p:ext uri="{BB962C8B-B14F-4D97-AF65-F5344CB8AC3E}">
        <p14:creationId xmlns:p14="http://schemas.microsoft.com/office/powerpoint/2010/main" val="3579259259"/>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R Lila vänst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45107FC-9DE6-C006-8941-B9727C19E19E}"/>
              </a:ext>
            </a:extLst>
          </p:cNvPr>
          <p:cNvSpPr/>
          <p:nvPr userDrawn="1"/>
        </p:nvSpPr>
        <p:spPr>
          <a:xfrm>
            <a:off x="0" y="0"/>
            <a:ext cx="6095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8" name="Bildobjekt 7">
            <a:extLst>
              <a:ext uri="{FF2B5EF4-FFF2-40B4-BE49-F238E27FC236}">
                <a16:creationId xmlns:a16="http://schemas.microsoft.com/office/drawing/2014/main" id="{C4C6D59F-7F1A-C9DC-79A8-16D3C41307D9}"/>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5750" r="57387"/>
          <a:stretch/>
        </p:blipFill>
        <p:spPr>
          <a:xfrm>
            <a:off x="0" y="3892265"/>
            <a:ext cx="6095999" cy="2214139"/>
          </a:xfrm>
          <a:prstGeom prst="rect">
            <a:avLst/>
          </a:prstGeom>
        </p:spPr>
      </p:pic>
      <p:sp>
        <p:nvSpPr>
          <p:cNvPr id="4" name="Rubrik 1">
            <a:extLst>
              <a:ext uri="{FF2B5EF4-FFF2-40B4-BE49-F238E27FC236}">
                <a16:creationId xmlns:a16="http://schemas.microsoft.com/office/drawing/2014/main" id="{540CACC7-2CCC-A063-5518-4666EE6D1255}"/>
              </a:ext>
            </a:extLst>
          </p:cNvPr>
          <p:cNvSpPr>
            <a:spLocks noGrp="1"/>
          </p:cNvSpPr>
          <p:nvPr>
            <p:ph type="title" hasCustomPrompt="1"/>
          </p:nvPr>
        </p:nvSpPr>
        <p:spPr>
          <a:xfrm>
            <a:off x="622852" y="858487"/>
            <a:ext cx="4943061" cy="5264017"/>
          </a:xfrm>
          <a:prstGeom prst="rect">
            <a:avLst/>
          </a:prstGeom>
        </p:spPr>
        <p:txBody>
          <a:bodyPr anchor="t" anchorCtr="0">
            <a:noAutofit/>
          </a:bodyPr>
          <a:lstStyle>
            <a:lvl1pPr algn="l">
              <a:defRPr sz="4400" b="1">
                <a:solidFill>
                  <a:schemeClr val="bg1"/>
                </a:solidFill>
                <a:latin typeface="Poppins" pitchFamily="2" charset="77"/>
                <a:cs typeface="Poppins" pitchFamily="2" charset="77"/>
              </a:defRPr>
            </a:lvl1pPr>
          </a:lstStyle>
          <a:p>
            <a:r>
              <a:rPr lang="sv-SE"/>
              <a:t>Rubrik typsnitt Poppins </a:t>
            </a:r>
            <a:r>
              <a:rPr lang="sv-SE" err="1"/>
              <a:t>stl</a:t>
            </a:r>
            <a:r>
              <a:rPr lang="sv-SE"/>
              <a:t> 44</a:t>
            </a:r>
          </a:p>
        </p:txBody>
      </p:sp>
      <p:sp>
        <p:nvSpPr>
          <p:cNvPr id="5" name="Platshållare för innehåll 2">
            <a:extLst>
              <a:ext uri="{FF2B5EF4-FFF2-40B4-BE49-F238E27FC236}">
                <a16:creationId xmlns:a16="http://schemas.microsoft.com/office/drawing/2014/main" id="{4E918401-A481-CFD3-F1BF-B41EA7264E0E}"/>
              </a:ext>
            </a:extLst>
          </p:cNvPr>
          <p:cNvSpPr>
            <a:spLocks noGrp="1"/>
          </p:cNvSpPr>
          <p:nvPr>
            <p:ph idx="10" hasCustomPrompt="1"/>
          </p:nvPr>
        </p:nvSpPr>
        <p:spPr>
          <a:xfrm>
            <a:off x="6572250" y="1268642"/>
            <a:ext cx="4996898" cy="4668331"/>
          </a:xfrm>
          <a:prstGeom prst="rect">
            <a:avLst/>
          </a:prstGeom>
        </p:spPr>
        <p:txBody>
          <a:bodyPr numCol="1" spcCol="180000">
            <a:noAutofit/>
          </a:bodyPr>
          <a:lstStyle>
            <a:lvl1pPr marL="0" indent="0">
              <a:buNone/>
              <a:defRPr sz="1600" b="0">
                <a:solidFill>
                  <a:schemeClr val="tx1"/>
                </a:solidFill>
                <a:latin typeface="+mn-lt"/>
              </a:defRPr>
            </a:lvl1pPr>
            <a:lvl2pPr marL="457200" indent="0">
              <a:buNone/>
              <a:defRPr sz="2400"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sv-SE"/>
              <a:t>Utgå alltid från </a:t>
            </a:r>
            <a:r>
              <a:rPr lang="sv-SE" err="1"/>
              <a:t>Calibri</a:t>
            </a:r>
            <a:r>
              <a:rPr lang="sv-SE"/>
              <a:t> </a:t>
            </a:r>
            <a:r>
              <a:rPr lang="sv-SE" err="1"/>
              <a:t>stl</a:t>
            </a:r>
            <a:r>
              <a:rPr lang="sv-SE"/>
              <a:t> 16, beroende på textmängd (Övriga storlekar 24-10) </a:t>
            </a:r>
            <a:br>
              <a:rPr lang="sv-SE"/>
            </a:br>
            <a:r>
              <a:rPr lang="sv-SE"/>
              <a:t>Bilder får ALDRIG vara större än streckad linje</a:t>
            </a:r>
          </a:p>
        </p:txBody>
      </p:sp>
      <p:sp>
        <p:nvSpPr>
          <p:cNvPr id="11" name="Ellips 10">
            <a:extLst>
              <a:ext uri="{FF2B5EF4-FFF2-40B4-BE49-F238E27FC236}">
                <a16:creationId xmlns:a16="http://schemas.microsoft.com/office/drawing/2014/main" id="{194C3F24-BE7D-A7F7-52F0-72285FE835F3}"/>
              </a:ext>
            </a:extLst>
          </p:cNvPr>
          <p:cNvSpPr/>
          <p:nvPr userDrawn="1"/>
        </p:nvSpPr>
        <p:spPr>
          <a:xfrm>
            <a:off x="5806068" y="6122504"/>
            <a:ext cx="583096" cy="583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3" name="Bildobjekt 2">
            <a:hlinkClick r:id="rId3" action="ppaction://hlinksldjump"/>
            <a:extLst>
              <a:ext uri="{FF2B5EF4-FFF2-40B4-BE49-F238E27FC236}">
                <a16:creationId xmlns:a16="http://schemas.microsoft.com/office/drawing/2014/main" id="{10EFB9B8-6DD6-F036-85BA-D3EDA1342A8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spTree>
    <p:extLst>
      <p:ext uri="{BB962C8B-B14F-4D97-AF65-F5344CB8AC3E}">
        <p14:creationId xmlns:p14="http://schemas.microsoft.com/office/powerpoint/2010/main" val="2189508964"/>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R Svart vänst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45107FC-9DE6-C006-8941-B9727C19E19E}"/>
              </a:ext>
            </a:extLst>
          </p:cNvPr>
          <p:cNvSpPr/>
          <p:nvPr userDrawn="1"/>
        </p:nvSpPr>
        <p:spPr>
          <a:xfrm>
            <a:off x="0" y="0"/>
            <a:ext cx="6095999" cy="685800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latin typeface="+mn-lt"/>
            </a:endParaRPr>
          </a:p>
        </p:txBody>
      </p:sp>
      <p:sp>
        <p:nvSpPr>
          <p:cNvPr id="11" name="textruta 10">
            <a:extLst>
              <a:ext uri="{FF2B5EF4-FFF2-40B4-BE49-F238E27FC236}">
                <a16:creationId xmlns:a16="http://schemas.microsoft.com/office/drawing/2014/main" id="{565E7653-4D25-997C-AAA4-29C056BC7CEE}"/>
              </a:ext>
            </a:extLst>
          </p:cNvPr>
          <p:cNvSpPr txBox="1"/>
          <p:nvPr userDrawn="1"/>
        </p:nvSpPr>
        <p:spPr>
          <a:xfrm>
            <a:off x="6572250" y="546652"/>
            <a:ext cx="4539698" cy="1023732"/>
          </a:xfrm>
          <a:prstGeom prst="rect">
            <a:avLst/>
          </a:prstGeom>
        </p:spPr>
        <p:txBody>
          <a:bodyPr wrap="square" rtlCol="0" anchor="t" anchorCtr="0">
            <a:noAutofit/>
          </a:bodyPr>
          <a:lstStyle/>
          <a:p>
            <a:pPr algn="r"/>
            <a:endParaRPr lang="sv-SE" sz="2000" b="0">
              <a:latin typeface="+mn-lt"/>
            </a:endParaRPr>
          </a:p>
        </p:txBody>
      </p:sp>
      <p:sp>
        <p:nvSpPr>
          <p:cNvPr id="18" name="Rubrik 1">
            <a:extLst>
              <a:ext uri="{FF2B5EF4-FFF2-40B4-BE49-F238E27FC236}">
                <a16:creationId xmlns:a16="http://schemas.microsoft.com/office/drawing/2014/main" id="{92E446FB-E0AD-6B78-5F21-9A13759F35E5}"/>
              </a:ext>
            </a:extLst>
          </p:cNvPr>
          <p:cNvSpPr txBox="1">
            <a:spLocks/>
          </p:cNvSpPr>
          <p:nvPr userDrawn="1"/>
        </p:nvSpPr>
        <p:spPr>
          <a:xfrm>
            <a:off x="6572250" y="851829"/>
            <a:ext cx="4943061" cy="691051"/>
          </a:xfrm>
          <a:prstGeom prst="rect">
            <a:avLst/>
          </a:prstGeom>
        </p:spPr>
        <p:txBody>
          <a:bodyPr anchor="t" anchorCtr="0">
            <a:noAutofit/>
          </a:bodyPr>
          <a:lstStyle>
            <a:lvl1pPr algn="l" defTabSz="914400" rtl="0" eaLnBrk="1" latinLnBrk="0" hangingPunct="1">
              <a:lnSpc>
                <a:spcPct val="90000"/>
              </a:lnSpc>
              <a:spcBef>
                <a:spcPct val="0"/>
              </a:spcBef>
              <a:buNone/>
              <a:defRPr sz="4400" b="1" kern="1200">
                <a:solidFill>
                  <a:schemeClr val="accent1"/>
                </a:solidFill>
                <a:latin typeface="Poppins" pitchFamily="2" charset="77"/>
                <a:ea typeface="+mj-ea"/>
                <a:cs typeface="Poppins" pitchFamily="2" charset="77"/>
              </a:defRPr>
            </a:lvl1pPr>
          </a:lstStyle>
          <a:p>
            <a:endParaRPr lang="sv-SE">
              <a:latin typeface="+mn-lt"/>
            </a:endParaRPr>
          </a:p>
        </p:txBody>
      </p:sp>
      <p:sp>
        <p:nvSpPr>
          <p:cNvPr id="13" name="Platshållare för innehåll 2">
            <a:extLst>
              <a:ext uri="{FF2B5EF4-FFF2-40B4-BE49-F238E27FC236}">
                <a16:creationId xmlns:a16="http://schemas.microsoft.com/office/drawing/2014/main" id="{5A282109-F00F-5E7D-207E-FCE3E7AB8987}"/>
              </a:ext>
            </a:extLst>
          </p:cNvPr>
          <p:cNvSpPr>
            <a:spLocks noGrp="1"/>
          </p:cNvSpPr>
          <p:nvPr>
            <p:ph idx="10" hasCustomPrompt="1"/>
          </p:nvPr>
        </p:nvSpPr>
        <p:spPr>
          <a:xfrm>
            <a:off x="6572250" y="1268642"/>
            <a:ext cx="4996898" cy="4668331"/>
          </a:xfrm>
          <a:prstGeom prst="rect">
            <a:avLst/>
          </a:prstGeom>
        </p:spPr>
        <p:txBody>
          <a:bodyPr numCol="1" spcCol="180000">
            <a:noAutofit/>
          </a:bodyPr>
          <a:lstStyle>
            <a:lvl1pPr marL="0" indent="0">
              <a:buNone/>
              <a:defRPr sz="1600" b="0">
                <a:solidFill>
                  <a:schemeClr val="tx1"/>
                </a:solidFill>
                <a:latin typeface="+mn-lt"/>
              </a:defRPr>
            </a:lvl1pPr>
            <a:lvl2pPr marL="457200" indent="0">
              <a:buNone/>
              <a:defRPr sz="2400"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sv-SE"/>
              <a:t>Utgå alltid från </a:t>
            </a:r>
            <a:r>
              <a:rPr lang="sv-SE" err="1"/>
              <a:t>Calibri</a:t>
            </a:r>
            <a:r>
              <a:rPr lang="sv-SE"/>
              <a:t> </a:t>
            </a:r>
            <a:r>
              <a:rPr lang="sv-SE" err="1"/>
              <a:t>stl</a:t>
            </a:r>
            <a:r>
              <a:rPr lang="sv-SE"/>
              <a:t> 16, beroende på textmängd (Övriga storlekar 24-10) </a:t>
            </a:r>
            <a:br>
              <a:rPr lang="sv-SE"/>
            </a:br>
            <a:r>
              <a:rPr lang="sv-SE"/>
              <a:t>Bilder får ALDRIG vara större än streckad linje</a:t>
            </a:r>
          </a:p>
        </p:txBody>
      </p:sp>
      <p:sp>
        <p:nvSpPr>
          <p:cNvPr id="19" name="Ellips 18">
            <a:extLst>
              <a:ext uri="{FF2B5EF4-FFF2-40B4-BE49-F238E27FC236}">
                <a16:creationId xmlns:a16="http://schemas.microsoft.com/office/drawing/2014/main" id="{A3A7207E-B746-96DF-A26B-BA25A0287256}"/>
              </a:ext>
            </a:extLst>
          </p:cNvPr>
          <p:cNvSpPr/>
          <p:nvPr userDrawn="1"/>
        </p:nvSpPr>
        <p:spPr>
          <a:xfrm>
            <a:off x="5806068" y="6122504"/>
            <a:ext cx="583096" cy="583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10" name="Bildobjekt 9">
            <a:extLst>
              <a:ext uri="{FF2B5EF4-FFF2-40B4-BE49-F238E27FC236}">
                <a16:creationId xmlns:a16="http://schemas.microsoft.com/office/drawing/2014/main" id="{E9120AB5-9508-93BC-54C9-D0F57D45944A}"/>
              </a:ext>
            </a:extLst>
          </p:cNvPr>
          <p:cNvPicPr>
            <a:picLocks noChangeAspect="1"/>
          </p:cNvPicPr>
          <p:nvPr userDrawn="1"/>
        </p:nvPicPr>
        <p:blipFill rotWithShape="1">
          <a:blip r:embed="rId2">
            <a:alphaModFix amt="16000"/>
            <a:grayscl/>
            <a:extLst>
              <a:ext uri="{BEBA8EAE-BF5A-486C-A8C5-ECC9F3942E4B}">
                <a14:imgProps xmlns:a14="http://schemas.microsoft.com/office/drawing/2010/main">
                  <a14:imgLayer r:embed="rId3">
                    <a14:imgEffect>
                      <a14:colorTemperature colorTemp="5000"/>
                    </a14:imgEffect>
                    <a14:imgEffect>
                      <a14:saturation sat="400000"/>
                    </a14:imgEffect>
                  </a14:imgLayer>
                </a14:imgProps>
              </a:ext>
              <a:ext uri="{28A0092B-C50C-407E-A947-70E740481C1C}">
                <a14:useLocalDpi xmlns:a14="http://schemas.microsoft.com/office/drawing/2010/main" val="0"/>
              </a:ext>
            </a:extLst>
          </a:blip>
          <a:srcRect l="15750" r="57388"/>
          <a:stretch/>
        </p:blipFill>
        <p:spPr>
          <a:xfrm>
            <a:off x="0" y="3892265"/>
            <a:ext cx="6095999" cy="2214139"/>
          </a:xfrm>
          <a:prstGeom prst="rect">
            <a:avLst/>
          </a:prstGeom>
        </p:spPr>
      </p:pic>
      <p:sp>
        <p:nvSpPr>
          <p:cNvPr id="16" name="Rubrik 1">
            <a:extLst>
              <a:ext uri="{FF2B5EF4-FFF2-40B4-BE49-F238E27FC236}">
                <a16:creationId xmlns:a16="http://schemas.microsoft.com/office/drawing/2014/main" id="{FCDC1528-671D-6079-9FCC-ED129C1C07CE}"/>
              </a:ext>
            </a:extLst>
          </p:cNvPr>
          <p:cNvSpPr>
            <a:spLocks noGrp="1"/>
          </p:cNvSpPr>
          <p:nvPr>
            <p:ph type="title" hasCustomPrompt="1"/>
          </p:nvPr>
        </p:nvSpPr>
        <p:spPr>
          <a:xfrm>
            <a:off x="622852" y="858487"/>
            <a:ext cx="4943061" cy="5264017"/>
          </a:xfrm>
          <a:prstGeom prst="rect">
            <a:avLst/>
          </a:prstGeom>
        </p:spPr>
        <p:txBody>
          <a:bodyPr anchor="t" anchorCtr="0">
            <a:noAutofit/>
          </a:bodyPr>
          <a:lstStyle>
            <a:lvl1pPr algn="l">
              <a:defRPr sz="4400" b="1">
                <a:solidFill>
                  <a:schemeClr val="bg1"/>
                </a:solidFill>
                <a:latin typeface="Poppins" pitchFamily="2" charset="77"/>
                <a:cs typeface="Poppins" pitchFamily="2" charset="77"/>
              </a:defRPr>
            </a:lvl1pPr>
          </a:lstStyle>
          <a:p>
            <a:r>
              <a:rPr lang="sv-SE"/>
              <a:t>Rubrik typsnitt Poppins </a:t>
            </a:r>
            <a:r>
              <a:rPr lang="sv-SE" err="1"/>
              <a:t>stl</a:t>
            </a:r>
            <a:r>
              <a:rPr lang="sv-SE"/>
              <a:t> 44c</a:t>
            </a:r>
          </a:p>
        </p:txBody>
      </p:sp>
      <p:pic>
        <p:nvPicPr>
          <p:cNvPr id="3" name="Bildobjekt 2">
            <a:hlinkClick r:id="rId4" action="ppaction://hlinksldjump"/>
            <a:extLst>
              <a:ext uri="{FF2B5EF4-FFF2-40B4-BE49-F238E27FC236}">
                <a16:creationId xmlns:a16="http://schemas.microsoft.com/office/drawing/2014/main" id="{EC97E601-0529-672F-2EA2-E988A9CD02E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spTree>
    <p:extLst>
      <p:ext uri="{BB962C8B-B14F-4D97-AF65-F5344CB8AC3E}">
        <p14:creationId xmlns:p14="http://schemas.microsoft.com/office/powerpoint/2010/main" val="2065151002"/>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HR Svart vänst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EF188B9-5847-A53B-7A42-DFABFDD24383}"/>
              </a:ext>
            </a:extLst>
          </p:cNvPr>
          <p:cNvSpPr/>
          <p:nvPr userDrawn="1"/>
        </p:nvSpPr>
        <p:spPr>
          <a:xfrm>
            <a:off x="6568088" y="4790691"/>
            <a:ext cx="5111567" cy="1071109"/>
          </a:xfrm>
          <a:prstGeom prst="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bg1"/>
              </a:solidFill>
            </a:endParaRPr>
          </a:p>
        </p:txBody>
      </p:sp>
      <p:sp>
        <p:nvSpPr>
          <p:cNvPr id="13" name="Rektangel 12">
            <a:extLst>
              <a:ext uri="{FF2B5EF4-FFF2-40B4-BE49-F238E27FC236}">
                <a16:creationId xmlns:a16="http://schemas.microsoft.com/office/drawing/2014/main" id="{F7061237-04EF-2462-51B4-B394357CAD9F}"/>
              </a:ext>
            </a:extLst>
          </p:cNvPr>
          <p:cNvSpPr/>
          <p:nvPr userDrawn="1"/>
        </p:nvSpPr>
        <p:spPr>
          <a:xfrm>
            <a:off x="0" y="0"/>
            <a:ext cx="6095999" cy="685800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latin typeface="+mn-lt"/>
            </a:endParaRPr>
          </a:p>
        </p:txBody>
      </p:sp>
      <p:sp>
        <p:nvSpPr>
          <p:cNvPr id="16" name="Rubrik 1">
            <a:extLst>
              <a:ext uri="{FF2B5EF4-FFF2-40B4-BE49-F238E27FC236}">
                <a16:creationId xmlns:a16="http://schemas.microsoft.com/office/drawing/2014/main" id="{F7A54A13-CD91-977B-B6E5-3230E0FCF4F3}"/>
              </a:ext>
            </a:extLst>
          </p:cNvPr>
          <p:cNvSpPr txBox="1">
            <a:spLocks/>
          </p:cNvSpPr>
          <p:nvPr userDrawn="1"/>
        </p:nvSpPr>
        <p:spPr>
          <a:xfrm>
            <a:off x="6572250" y="851829"/>
            <a:ext cx="4943061" cy="691051"/>
          </a:xfrm>
          <a:prstGeom prst="rect">
            <a:avLst/>
          </a:prstGeom>
        </p:spPr>
        <p:txBody>
          <a:bodyPr anchor="t" anchorCtr="0">
            <a:noAutofit/>
          </a:bodyPr>
          <a:lstStyle>
            <a:lvl1pPr algn="l" defTabSz="914400" rtl="0" eaLnBrk="1" latinLnBrk="0" hangingPunct="1">
              <a:lnSpc>
                <a:spcPct val="90000"/>
              </a:lnSpc>
              <a:spcBef>
                <a:spcPct val="0"/>
              </a:spcBef>
              <a:buNone/>
              <a:defRPr sz="4400" b="1" kern="1200">
                <a:solidFill>
                  <a:schemeClr val="accent1"/>
                </a:solidFill>
                <a:latin typeface="Poppins" pitchFamily="2" charset="77"/>
                <a:ea typeface="+mj-ea"/>
                <a:cs typeface="Poppins" pitchFamily="2" charset="77"/>
              </a:defRPr>
            </a:lvl1pPr>
          </a:lstStyle>
          <a:p>
            <a:endParaRPr lang="sv-SE">
              <a:latin typeface="+mn-lt"/>
            </a:endParaRPr>
          </a:p>
        </p:txBody>
      </p:sp>
      <p:sp>
        <p:nvSpPr>
          <p:cNvPr id="35" name="Ellips 34">
            <a:extLst>
              <a:ext uri="{FF2B5EF4-FFF2-40B4-BE49-F238E27FC236}">
                <a16:creationId xmlns:a16="http://schemas.microsoft.com/office/drawing/2014/main" id="{7288241F-6F0F-8D44-7164-CE4CC02E8118}"/>
              </a:ext>
            </a:extLst>
          </p:cNvPr>
          <p:cNvSpPr/>
          <p:nvPr userDrawn="1"/>
        </p:nvSpPr>
        <p:spPr>
          <a:xfrm>
            <a:off x="5806068" y="6122504"/>
            <a:ext cx="583096" cy="583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36" name="Bildobjekt 35">
            <a:extLst>
              <a:ext uri="{FF2B5EF4-FFF2-40B4-BE49-F238E27FC236}">
                <a16:creationId xmlns:a16="http://schemas.microsoft.com/office/drawing/2014/main" id="{BFCC435D-862B-F8EB-2671-9D5D6A81ED8E}"/>
              </a:ext>
            </a:extLst>
          </p:cNvPr>
          <p:cNvPicPr>
            <a:picLocks noChangeAspect="1"/>
          </p:cNvPicPr>
          <p:nvPr userDrawn="1"/>
        </p:nvPicPr>
        <p:blipFill rotWithShape="1">
          <a:blip r:embed="rId2">
            <a:alphaModFix amt="16000"/>
            <a:grayscl/>
            <a:extLst>
              <a:ext uri="{BEBA8EAE-BF5A-486C-A8C5-ECC9F3942E4B}">
                <a14:imgProps xmlns:a14="http://schemas.microsoft.com/office/drawing/2010/main">
                  <a14:imgLayer r:embed="rId3">
                    <a14:imgEffect>
                      <a14:colorTemperature colorTemp="5000"/>
                    </a14:imgEffect>
                    <a14:imgEffect>
                      <a14:saturation sat="400000"/>
                    </a14:imgEffect>
                  </a14:imgLayer>
                </a14:imgProps>
              </a:ext>
              <a:ext uri="{28A0092B-C50C-407E-A947-70E740481C1C}">
                <a14:useLocalDpi xmlns:a14="http://schemas.microsoft.com/office/drawing/2010/main" val="0"/>
              </a:ext>
            </a:extLst>
          </a:blip>
          <a:srcRect l="15750" r="57388"/>
          <a:stretch/>
        </p:blipFill>
        <p:spPr>
          <a:xfrm>
            <a:off x="0" y="3892265"/>
            <a:ext cx="6095999" cy="2214139"/>
          </a:xfrm>
          <a:prstGeom prst="rect">
            <a:avLst/>
          </a:prstGeom>
        </p:spPr>
      </p:pic>
      <p:pic>
        <p:nvPicPr>
          <p:cNvPr id="37" name="Bildobjekt 36">
            <a:hlinkClick r:id="rId4" action="ppaction://hlinksldjump"/>
            <a:extLst>
              <a:ext uri="{FF2B5EF4-FFF2-40B4-BE49-F238E27FC236}">
                <a16:creationId xmlns:a16="http://schemas.microsoft.com/office/drawing/2014/main" id="{7462C2BF-340A-18A0-80C5-37235B455B4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sp>
        <p:nvSpPr>
          <p:cNvPr id="39" name="Ellips 38">
            <a:extLst>
              <a:ext uri="{FF2B5EF4-FFF2-40B4-BE49-F238E27FC236}">
                <a16:creationId xmlns:a16="http://schemas.microsoft.com/office/drawing/2014/main" id="{ABC451AD-C1A1-313C-19F4-C0B99AD1327A}"/>
              </a:ext>
            </a:extLst>
          </p:cNvPr>
          <p:cNvSpPr/>
          <p:nvPr/>
        </p:nvSpPr>
        <p:spPr>
          <a:xfrm>
            <a:off x="782340" y="2523824"/>
            <a:ext cx="1968066" cy="2007600"/>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solidFill>
                <a:schemeClr val="bg1"/>
              </a:solidFill>
            </a:endParaRPr>
          </a:p>
        </p:txBody>
      </p:sp>
      <p:sp>
        <p:nvSpPr>
          <p:cNvPr id="42" name="Rektangel 41">
            <a:extLst>
              <a:ext uri="{FF2B5EF4-FFF2-40B4-BE49-F238E27FC236}">
                <a16:creationId xmlns:a16="http://schemas.microsoft.com/office/drawing/2014/main" id="{7414DBB1-EFDF-C5EF-6CA7-CCBDEF4B8E1D}"/>
              </a:ext>
            </a:extLst>
          </p:cNvPr>
          <p:cNvSpPr/>
          <p:nvPr/>
        </p:nvSpPr>
        <p:spPr>
          <a:xfrm>
            <a:off x="775776" y="3191842"/>
            <a:ext cx="2025022" cy="707886"/>
          </a:xfrm>
          <a:prstGeom prst="rect">
            <a:avLst/>
          </a:prstGeom>
          <a:noFill/>
        </p:spPr>
        <p:txBody>
          <a:bodyPr wrap="square" lIns="91440" tIns="45720" rIns="91440" bIns="45720" anchor="ctr">
            <a:spAutoFit/>
          </a:bodyPr>
          <a:lstStyle/>
          <a:p>
            <a:pPr algn="ctr"/>
            <a:r>
              <a:rPr lang="sv-SE" sz="800" b="1">
                <a:solidFill>
                  <a:schemeClr val="bg1"/>
                </a:solidFill>
              </a:rPr>
              <a:t>INSIGHT </a:t>
            </a:r>
          </a:p>
          <a:p>
            <a:pPr algn="ctr"/>
            <a:r>
              <a:rPr lang="sv-SE" sz="800" b="1">
                <a:solidFill>
                  <a:schemeClr val="bg1"/>
                </a:solidFill>
              </a:rPr>
              <a:t>MEDARBETAR-</a:t>
            </a:r>
          </a:p>
          <a:p>
            <a:pPr algn="ctr"/>
            <a:r>
              <a:rPr lang="sv-SE" sz="800" b="1">
                <a:solidFill>
                  <a:schemeClr val="bg1"/>
                </a:solidFill>
              </a:rPr>
              <a:t>UNDERSÖKNING</a:t>
            </a:r>
          </a:p>
          <a:p>
            <a:endParaRPr lang="sv-SE" sz="800" b="1">
              <a:solidFill>
                <a:schemeClr val="bg1"/>
              </a:solidFill>
            </a:endParaRPr>
          </a:p>
          <a:p>
            <a:endParaRPr lang="sv-SE" sz="800" b="1">
              <a:solidFill>
                <a:schemeClr val="bg1"/>
              </a:solidFill>
            </a:endParaRPr>
          </a:p>
        </p:txBody>
      </p:sp>
      <p:sp>
        <p:nvSpPr>
          <p:cNvPr id="43" name="Rektangel 42">
            <a:extLst>
              <a:ext uri="{FF2B5EF4-FFF2-40B4-BE49-F238E27FC236}">
                <a16:creationId xmlns:a16="http://schemas.microsoft.com/office/drawing/2014/main" id="{DA630A90-826F-65CE-53A6-8079CA32A1AC}"/>
              </a:ext>
            </a:extLst>
          </p:cNvPr>
          <p:cNvSpPr/>
          <p:nvPr userDrawn="1"/>
        </p:nvSpPr>
        <p:spPr>
          <a:xfrm>
            <a:off x="7298034" y="1508494"/>
            <a:ext cx="4381621" cy="707196"/>
          </a:xfrm>
          <a:prstGeom prst="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tx1"/>
              </a:solidFill>
            </a:endParaRPr>
          </a:p>
        </p:txBody>
      </p:sp>
      <p:sp>
        <p:nvSpPr>
          <p:cNvPr id="44" name="Rektangel 43">
            <a:extLst>
              <a:ext uri="{FF2B5EF4-FFF2-40B4-BE49-F238E27FC236}">
                <a16:creationId xmlns:a16="http://schemas.microsoft.com/office/drawing/2014/main" id="{F32EB252-9996-BB9A-E016-61C4AFB8C4D7}"/>
              </a:ext>
            </a:extLst>
          </p:cNvPr>
          <p:cNvSpPr/>
          <p:nvPr userDrawn="1"/>
        </p:nvSpPr>
        <p:spPr>
          <a:xfrm>
            <a:off x="6568088" y="1508494"/>
            <a:ext cx="741784" cy="707196"/>
          </a:xfrm>
          <a:prstGeom prst="rect">
            <a:avLst/>
          </a:prstGeom>
          <a:solidFill>
            <a:schemeClr val="accent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bg1"/>
              </a:solidFill>
            </a:endParaRPr>
          </a:p>
        </p:txBody>
      </p:sp>
      <p:pic>
        <p:nvPicPr>
          <p:cNvPr id="45" name="Bild 44">
            <a:extLst>
              <a:ext uri="{FF2B5EF4-FFF2-40B4-BE49-F238E27FC236}">
                <a16:creationId xmlns:a16="http://schemas.microsoft.com/office/drawing/2014/main" id="{D5AE26CB-1168-C7A9-2BB6-F487E9B40EA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30041" y="1680762"/>
            <a:ext cx="403283" cy="345999"/>
          </a:xfrm>
          <a:prstGeom prst="rect">
            <a:avLst/>
          </a:prstGeom>
        </p:spPr>
      </p:pic>
      <p:sp>
        <p:nvSpPr>
          <p:cNvPr id="46" name="textruta 45">
            <a:extLst>
              <a:ext uri="{FF2B5EF4-FFF2-40B4-BE49-F238E27FC236}">
                <a16:creationId xmlns:a16="http://schemas.microsoft.com/office/drawing/2014/main" id="{2B69E393-9ADF-263C-1E9D-BE05F3F67A9D}"/>
              </a:ext>
            </a:extLst>
          </p:cNvPr>
          <p:cNvSpPr txBox="1"/>
          <p:nvPr userDrawn="1"/>
        </p:nvSpPr>
        <p:spPr>
          <a:xfrm>
            <a:off x="7435976" y="1569745"/>
            <a:ext cx="4175675" cy="518821"/>
          </a:xfrm>
          <a:prstGeom prst="rect">
            <a:avLst/>
          </a:prstGeom>
        </p:spPr>
        <p:txBody>
          <a:bodyPr wrap="square" rtlCol="0" anchor="t" anchorCtr="0">
            <a:noAutofit/>
          </a:bodyPr>
          <a:lstStyle/>
          <a:p>
            <a:r>
              <a:rPr lang="sv-SE" sz="1000" b="1">
                <a:solidFill>
                  <a:schemeClr val="tx1"/>
                </a:solidFill>
              </a:rPr>
              <a:t>INSIGHT MEDARBETARUNDERSÖKNING </a:t>
            </a:r>
            <a:r>
              <a:rPr lang="sv-SE" sz="1000">
                <a:solidFill>
                  <a:schemeClr val="tx1"/>
                </a:solidFill>
              </a:rPr>
              <a:t>- En effektiv årlig undersökning med helhetsperspektiv inom flera viktiga områden. Bra grund för att via konstruktiva diskussioner driva utvecklingen framåt</a:t>
            </a:r>
          </a:p>
        </p:txBody>
      </p:sp>
      <p:sp>
        <p:nvSpPr>
          <p:cNvPr id="47" name="Rektangel 46">
            <a:extLst>
              <a:ext uri="{FF2B5EF4-FFF2-40B4-BE49-F238E27FC236}">
                <a16:creationId xmlns:a16="http://schemas.microsoft.com/office/drawing/2014/main" id="{1D78DB98-1EFC-B1F8-3316-AD522C8A272E}"/>
              </a:ext>
            </a:extLst>
          </p:cNvPr>
          <p:cNvSpPr/>
          <p:nvPr userDrawn="1"/>
        </p:nvSpPr>
        <p:spPr>
          <a:xfrm>
            <a:off x="7298034" y="2328804"/>
            <a:ext cx="4381621" cy="707196"/>
          </a:xfrm>
          <a:prstGeom prst="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bg1"/>
              </a:solidFill>
            </a:endParaRPr>
          </a:p>
        </p:txBody>
      </p:sp>
      <p:sp>
        <p:nvSpPr>
          <p:cNvPr id="48" name="Rektangel 47">
            <a:extLst>
              <a:ext uri="{FF2B5EF4-FFF2-40B4-BE49-F238E27FC236}">
                <a16:creationId xmlns:a16="http://schemas.microsoft.com/office/drawing/2014/main" id="{E6449F08-2C3A-69BB-DC1F-07FAC332A89D}"/>
              </a:ext>
            </a:extLst>
          </p:cNvPr>
          <p:cNvSpPr/>
          <p:nvPr userDrawn="1"/>
        </p:nvSpPr>
        <p:spPr>
          <a:xfrm>
            <a:off x="6568088" y="2328804"/>
            <a:ext cx="741784" cy="707196"/>
          </a:xfrm>
          <a:prstGeom prst="rect">
            <a:avLst/>
          </a:prstGeom>
          <a:solidFill>
            <a:srgbClr val="BEDED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bg1"/>
              </a:solidFill>
            </a:endParaRPr>
          </a:p>
        </p:txBody>
      </p:sp>
      <p:sp>
        <p:nvSpPr>
          <p:cNvPr id="49" name="textruta 48">
            <a:extLst>
              <a:ext uri="{FF2B5EF4-FFF2-40B4-BE49-F238E27FC236}">
                <a16:creationId xmlns:a16="http://schemas.microsoft.com/office/drawing/2014/main" id="{F046958F-892E-67A7-3B8D-C0BFA7B2CC51}"/>
              </a:ext>
            </a:extLst>
          </p:cNvPr>
          <p:cNvSpPr txBox="1"/>
          <p:nvPr userDrawn="1"/>
        </p:nvSpPr>
        <p:spPr>
          <a:xfrm>
            <a:off x="7435976" y="2390055"/>
            <a:ext cx="4117862" cy="498562"/>
          </a:xfrm>
          <a:prstGeom prst="rect">
            <a:avLst/>
          </a:prstGeom>
        </p:spPr>
        <p:txBody>
          <a:bodyPr wrap="square" rtlCol="0" anchor="t" anchorCtr="0">
            <a:noAutofit/>
          </a:bodyPr>
          <a:lstStyle/>
          <a:p>
            <a:r>
              <a:rPr lang="sv-SE" sz="1000" b="1">
                <a:solidFill>
                  <a:schemeClr val="tx1"/>
                </a:solidFill>
              </a:rPr>
              <a:t>INSIGHT PULS </a:t>
            </a:r>
            <a:r>
              <a:rPr lang="sv-SE" sz="1000">
                <a:solidFill>
                  <a:schemeClr val="tx1"/>
                </a:solidFill>
              </a:rPr>
              <a:t>- Kort och snabb pulsmätning som skapar engagemang där man följer upp specifika områden löpande under året och ger möjlighet att agera direkt genom att göra insatser där behov finns</a:t>
            </a:r>
          </a:p>
        </p:txBody>
      </p:sp>
      <p:pic>
        <p:nvPicPr>
          <p:cNvPr id="50" name="Bild 49">
            <a:extLst>
              <a:ext uri="{FF2B5EF4-FFF2-40B4-BE49-F238E27FC236}">
                <a16:creationId xmlns:a16="http://schemas.microsoft.com/office/drawing/2014/main" id="{3B153961-3A33-6D95-9941-D076A101534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10970" y="2481162"/>
            <a:ext cx="431878" cy="370533"/>
          </a:xfrm>
          <a:prstGeom prst="rect">
            <a:avLst/>
          </a:prstGeom>
        </p:spPr>
      </p:pic>
      <p:sp>
        <p:nvSpPr>
          <p:cNvPr id="51" name="Rektangel 50">
            <a:extLst>
              <a:ext uri="{FF2B5EF4-FFF2-40B4-BE49-F238E27FC236}">
                <a16:creationId xmlns:a16="http://schemas.microsoft.com/office/drawing/2014/main" id="{AEBC6305-3ECB-E330-12AC-8E8F795917FC}"/>
              </a:ext>
            </a:extLst>
          </p:cNvPr>
          <p:cNvSpPr/>
          <p:nvPr userDrawn="1"/>
        </p:nvSpPr>
        <p:spPr>
          <a:xfrm>
            <a:off x="7298034" y="3149114"/>
            <a:ext cx="4381621" cy="707196"/>
          </a:xfrm>
          <a:prstGeom prst="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bg1"/>
              </a:solidFill>
            </a:endParaRPr>
          </a:p>
        </p:txBody>
      </p:sp>
      <p:sp>
        <p:nvSpPr>
          <p:cNvPr id="52" name="Rektangel 51">
            <a:extLst>
              <a:ext uri="{FF2B5EF4-FFF2-40B4-BE49-F238E27FC236}">
                <a16:creationId xmlns:a16="http://schemas.microsoft.com/office/drawing/2014/main" id="{26946961-91B6-E26A-88AB-BC71175440FC}"/>
              </a:ext>
            </a:extLst>
          </p:cNvPr>
          <p:cNvSpPr/>
          <p:nvPr userDrawn="1"/>
        </p:nvSpPr>
        <p:spPr>
          <a:xfrm>
            <a:off x="6568088" y="3149114"/>
            <a:ext cx="741784" cy="707196"/>
          </a:xfrm>
          <a:prstGeom prst="rect">
            <a:avLst/>
          </a:prstGeom>
          <a:solidFill>
            <a:srgbClr val="62AFA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bg1"/>
              </a:solidFill>
            </a:endParaRPr>
          </a:p>
        </p:txBody>
      </p:sp>
      <p:sp>
        <p:nvSpPr>
          <p:cNvPr id="53" name="textruta 52">
            <a:extLst>
              <a:ext uri="{FF2B5EF4-FFF2-40B4-BE49-F238E27FC236}">
                <a16:creationId xmlns:a16="http://schemas.microsoft.com/office/drawing/2014/main" id="{05E75348-BC16-590E-9D13-430EC54BB9E5}"/>
              </a:ext>
            </a:extLst>
          </p:cNvPr>
          <p:cNvSpPr txBox="1"/>
          <p:nvPr userDrawn="1"/>
        </p:nvSpPr>
        <p:spPr>
          <a:xfrm>
            <a:off x="7435976" y="3248465"/>
            <a:ext cx="4117862" cy="442884"/>
          </a:xfrm>
          <a:prstGeom prst="rect">
            <a:avLst/>
          </a:prstGeom>
        </p:spPr>
        <p:txBody>
          <a:bodyPr wrap="square" lIns="91440" tIns="45720" rIns="91440" bIns="45720" rtlCol="0" anchor="t" anchorCtr="0">
            <a:noAutofit/>
          </a:bodyPr>
          <a:lstStyle/>
          <a:p>
            <a:r>
              <a:rPr lang="sv-SE" sz="1000" b="1">
                <a:solidFill>
                  <a:schemeClr val="tx1"/>
                </a:solidFill>
              </a:rPr>
              <a:t>INSIGHT PROCESS </a:t>
            </a:r>
            <a:r>
              <a:rPr lang="sv-SE" sz="1000">
                <a:solidFill>
                  <a:schemeClr val="tx1"/>
                </a:solidFill>
              </a:rPr>
              <a:t>- Automatiserad och löpande feedback som följer medarbetarlivscykeln</a:t>
            </a:r>
          </a:p>
        </p:txBody>
      </p:sp>
      <p:pic>
        <p:nvPicPr>
          <p:cNvPr id="54" name="Bild 53">
            <a:extLst>
              <a:ext uri="{FF2B5EF4-FFF2-40B4-BE49-F238E27FC236}">
                <a16:creationId xmlns:a16="http://schemas.microsoft.com/office/drawing/2014/main" id="{486814BA-C517-3645-6C0A-4CEADB9086FA}"/>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10970" y="3305930"/>
            <a:ext cx="440536" cy="377959"/>
          </a:xfrm>
          <a:prstGeom prst="rect">
            <a:avLst/>
          </a:prstGeom>
        </p:spPr>
      </p:pic>
      <p:sp>
        <p:nvSpPr>
          <p:cNvPr id="55" name="Rektangel 54">
            <a:extLst>
              <a:ext uri="{FF2B5EF4-FFF2-40B4-BE49-F238E27FC236}">
                <a16:creationId xmlns:a16="http://schemas.microsoft.com/office/drawing/2014/main" id="{4986363A-3FBB-BF22-559E-6AA2A40CA610}"/>
              </a:ext>
            </a:extLst>
          </p:cNvPr>
          <p:cNvSpPr/>
          <p:nvPr userDrawn="1"/>
        </p:nvSpPr>
        <p:spPr>
          <a:xfrm>
            <a:off x="7298034" y="3969424"/>
            <a:ext cx="4381621" cy="707196"/>
          </a:xfrm>
          <a:prstGeom prst="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bg1"/>
              </a:solidFill>
            </a:endParaRPr>
          </a:p>
        </p:txBody>
      </p:sp>
      <p:sp>
        <p:nvSpPr>
          <p:cNvPr id="56" name="Rektangel 55">
            <a:extLst>
              <a:ext uri="{FF2B5EF4-FFF2-40B4-BE49-F238E27FC236}">
                <a16:creationId xmlns:a16="http://schemas.microsoft.com/office/drawing/2014/main" id="{772FA12B-BD8C-7648-077B-C88EBF6EBE59}"/>
              </a:ext>
            </a:extLst>
          </p:cNvPr>
          <p:cNvSpPr/>
          <p:nvPr userDrawn="1"/>
        </p:nvSpPr>
        <p:spPr>
          <a:xfrm>
            <a:off x="6568088" y="3969424"/>
            <a:ext cx="741784" cy="707196"/>
          </a:xfrm>
          <a:prstGeom prst="rect">
            <a:avLst/>
          </a:prstGeom>
          <a:solidFill>
            <a:schemeClr val="accent4">
              <a:lumMod val="40000"/>
              <a:lumOff val="6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bg1"/>
              </a:solidFill>
            </a:endParaRPr>
          </a:p>
        </p:txBody>
      </p:sp>
      <p:sp>
        <p:nvSpPr>
          <p:cNvPr id="57" name="textruta 56">
            <a:extLst>
              <a:ext uri="{FF2B5EF4-FFF2-40B4-BE49-F238E27FC236}">
                <a16:creationId xmlns:a16="http://schemas.microsoft.com/office/drawing/2014/main" id="{BCFB18CB-80AF-0493-CF42-F32DE25DEA41}"/>
              </a:ext>
            </a:extLst>
          </p:cNvPr>
          <p:cNvSpPr txBox="1"/>
          <p:nvPr userDrawn="1"/>
        </p:nvSpPr>
        <p:spPr>
          <a:xfrm>
            <a:off x="7435976" y="4068775"/>
            <a:ext cx="4117862" cy="530230"/>
          </a:xfrm>
          <a:prstGeom prst="rect">
            <a:avLst/>
          </a:prstGeom>
        </p:spPr>
        <p:txBody>
          <a:bodyPr wrap="square"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b="1">
                <a:solidFill>
                  <a:schemeClr val="tx1"/>
                </a:solidFill>
              </a:rPr>
              <a:t>INSIGHT PAKET</a:t>
            </a:r>
            <a:r>
              <a:rPr lang="sv-SE" sz="1000">
                <a:solidFill>
                  <a:schemeClr val="tx1"/>
                </a:solidFill>
              </a:rPr>
              <a:t> – </a:t>
            </a:r>
            <a:r>
              <a:rPr lang="sv-SE" sz="1000" err="1">
                <a:solidFill>
                  <a:schemeClr val="tx1"/>
                </a:solidFill>
              </a:rPr>
              <a:t>Insight</a:t>
            </a:r>
            <a:r>
              <a:rPr lang="sv-SE" sz="1000">
                <a:solidFill>
                  <a:schemeClr val="tx1"/>
                </a:solidFill>
              </a:rPr>
              <a:t> Paket är enskilda HR mätningar såsom Mitt Livs inkluderingsmätning och Ledarskap 360</a:t>
            </a:r>
          </a:p>
          <a:p>
            <a:pPr marL="0" marR="0" indent="0" algn="l" defTabSz="914400" rtl="0" eaLnBrk="1" fontAlgn="auto" latinLnBrk="0" hangingPunct="1">
              <a:lnSpc>
                <a:spcPct val="100000"/>
              </a:lnSpc>
              <a:spcBef>
                <a:spcPts val="0"/>
              </a:spcBef>
              <a:spcAft>
                <a:spcPts val="0"/>
              </a:spcAft>
              <a:buClrTx/>
              <a:buSzTx/>
              <a:buFontTx/>
              <a:buNone/>
              <a:tabLst/>
              <a:defRPr/>
            </a:pPr>
            <a:br>
              <a:rPr lang="sv-SE" sz="1000">
                <a:solidFill>
                  <a:schemeClr val="tx1"/>
                </a:solidFill>
              </a:rPr>
            </a:br>
            <a:endParaRPr lang="sv-SE" sz="1000">
              <a:solidFill>
                <a:schemeClr val="tx1"/>
              </a:solidFill>
            </a:endParaRPr>
          </a:p>
        </p:txBody>
      </p:sp>
      <p:pic>
        <p:nvPicPr>
          <p:cNvPr id="58" name="Bild 57">
            <a:extLst>
              <a:ext uri="{FF2B5EF4-FFF2-40B4-BE49-F238E27FC236}">
                <a16:creationId xmlns:a16="http://schemas.microsoft.com/office/drawing/2014/main" id="{1AAECB57-EC02-6DB0-A82D-C625E900B915}"/>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28316" y="4111502"/>
            <a:ext cx="419921" cy="419922"/>
          </a:xfrm>
          <a:prstGeom prst="rect">
            <a:avLst/>
          </a:prstGeom>
        </p:spPr>
      </p:pic>
      <p:sp>
        <p:nvSpPr>
          <p:cNvPr id="59" name="textruta 58">
            <a:extLst>
              <a:ext uri="{FF2B5EF4-FFF2-40B4-BE49-F238E27FC236}">
                <a16:creationId xmlns:a16="http://schemas.microsoft.com/office/drawing/2014/main" id="{F5C49A44-CD6E-13DB-8F55-33F1C89DA1E9}"/>
              </a:ext>
            </a:extLst>
          </p:cNvPr>
          <p:cNvSpPr txBox="1"/>
          <p:nvPr userDrawn="1"/>
        </p:nvSpPr>
        <p:spPr>
          <a:xfrm>
            <a:off x="622852" y="437322"/>
            <a:ext cx="4943061" cy="1321904"/>
          </a:xfrm>
          <a:prstGeom prst="rect">
            <a:avLst/>
          </a:prstGeom>
        </p:spPr>
        <p:txBody>
          <a:bodyPr wrap="square" rtlCol="0" anchor="t" anchorCtr="0">
            <a:noAutofit/>
          </a:bodyPr>
          <a:lstStyle/>
          <a:p>
            <a:pPr algn="r"/>
            <a:endParaRPr lang="sv-SE" sz="2000" b="0"/>
          </a:p>
        </p:txBody>
      </p:sp>
      <p:sp>
        <p:nvSpPr>
          <p:cNvPr id="60" name="textruta 59">
            <a:extLst>
              <a:ext uri="{FF2B5EF4-FFF2-40B4-BE49-F238E27FC236}">
                <a16:creationId xmlns:a16="http://schemas.microsoft.com/office/drawing/2014/main" id="{EDF373E7-6C62-DC73-C698-CB530FF2EF69}"/>
              </a:ext>
            </a:extLst>
          </p:cNvPr>
          <p:cNvSpPr txBox="1"/>
          <p:nvPr userDrawn="1"/>
        </p:nvSpPr>
        <p:spPr>
          <a:xfrm>
            <a:off x="622853" y="805526"/>
            <a:ext cx="4943060" cy="1550504"/>
          </a:xfrm>
          <a:prstGeom prst="rect">
            <a:avLst/>
          </a:prstGeom>
        </p:spPr>
        <p:txBody>
          <a:bodyPr wrap="square" rtlCol="0" anchor="t" anchorCtr="0">
            <a:noAutofit/>
          </a:bodyPr>
          <a:lstStyle/>
          <a:p>
            <a:pPr algn="l"/>
            <a:r>
              <a:rPr lang="sv-SE" sz="4400" b="1">
                <a:solidFill>
                  <a:schemeClr val="bg1"/>
                </a:solidFill>
                <a:latin typeface="Poppins" pitchFamily="2" charset="77"/>
                <a:cs typeface="Poppins" pitchFamily="2" charset="77"/>
              </a:rPr>
              <a:t>Låt behovet styra</a:t>
            </a:r>
          </a:p>
        </p:txBody>
      </p:sp>
      <p:sp>
        <p:nvSpPr>
          <p:cNvPr id="61" name="textruta 60">
            <a:extLst>
              <a:ext uri="{FF2B5EF4-FFF2-40B4-BE49-F238E27FC236}">
                <a16:creationId xmlns:a16="http://schemas.microsoft.com/office/drawing/2014/main" id="{6CBEC538-73DA-33DC-A14A-4885A871E1AC}"/>
              </a:ext>
            </a:extLst>
          </p:cNvPr>
          <p:cNvSpPr txBox="1"/>
          <p:nvPr userDrawn="1"/>
        </p:nvSpPr>
        <p:spPr>
          <a:xfrm>
            <a:off x="7435976" y="4888198"/>
            <a:ext cx="4117862" cy="833427"/>
          </a:xfrm>
          <a:prstGeom prst="rect">
            <a:avLst/>
          </a:prstGeom>
        </p:spPr>
        <p:txBody>
          <a:bodyPr wrap="square" rtlCol="0" anchor="t" anchorCtr="0">
            <a:noAutofit/>
          </a:bodyPr>
          <a:lstStyle/>
          <a:p>
            <a:r>
              <a:rPr lang="sv-SE" sz="1000" b="1">
                <a:solidFill>
                  <a:schemeClr val="tx1"/>
                </a:solidFill>
              </a:rPr>
              <a:t>STÖD FÖR ATT DRIVA FÖRÄNDRING OCH UTVECKLA VERKSAMHETEN</a:t>
            </a:r>
          </a:p>
          <a:p>
            <a:endParaRPr lang="sv-SE" sz="1000" b="1">
              <a:solidFill>
                <a:schemeClr val="tx1"/>
              </a:solidFill>
            </a:endParaRPr>
          </a:p>
          <a:p>
            <a:pPr marL="171450" indent="-171450">
              <a:buFont typeface="Arial" panose="020B0604020202020204" pitchFamily="34" charset="0"/>
              <a:buChar char="•"/>
            </a:pPr>
            <a:r>
              <a:rPr lang="sv-SE" sz="1000">
                <a:solidFill>
                  <a:schemeClr val="tx1"/>
                </a:solidFill>
                <a:latin typeface="+mn-lt"/>
              </a:rPr>
              <a:t>Tillval - Stöd inför och i efterarbetet</a:t>
            </a:r>
          </a:p>
          <a:p>
            <a:pPr marL="171450" indent="-171450">
              <a:buFont typeface="Arial" panose="020B0604020202020204" pitchFamily="34" charset="0"/>
              <a:buChar char="•"/>
            </a:pPr>
            <a:r>
              <a:rPr lang="sv-SE" sz="1000">
                <a:solidFill>
                  <a:schemeClr val="tx1"/>
                </a:solidFill>
                <a:latin typeface="+mn-lt"/>
              </a:rPr>
              <a:t>Tillval - </a:t>
            </a:r>
            <a:r>
              <a:rPr lang="sv-SE" sz="1000">
                <a:solidFill>
                  <a:srgbClr val="000000"/>
                </a:solidFill>
                <a:effectLst/>
                <a:latin typeface="+mn-lt"/>
              </a:rPr>
              <a:t>Action Manager &amp; Min åtgärdsplan</a:t>
            </a:r>
          </a:p>
          <a:p>
            <a:pPr marL="171450" indent="-171450">
              <a:buFont typeface="Arial" panose="020B0604020202020204" pitchFamily="34" charset="0"/>
              <a:buChar char="•"/>
            </a:pPr>
            <a:r>
              <a:rPr lang="sv-SE" sz="1000">
                <a:solidFill>
                  <a:schemeClr val="tx1"/>
                </a:solidFill>
                <a:latin typeface="+mn-lt"/>
              </a:rPr>
              <a:t>Tillval – SSO</a:t>
            </a:r>
          </a:p>
          <a:p>
            <a:endParaRPr lang="sv-SE" sz="1000" b="1">
              <a:solidFill>
                <a:schemeClr val="tx1"/>
              </a:solidFill>
            </a:endParaRPr>
          </a:p>
        </p:txBody>
      </p:sp>
      <p:sp>
        <p:nvSpPr>
          <p:cNvPr id="63" name="Ellips 62">
            <a:extLst>
              <a:ext uri="{FF2B5EF4-FFF2-40B4-BE49-F238E27FC236}">
                <a16:creationId xmlns:a16="http://schemas.microsoft.com/office/drawing/2014/main" id="{A91B9A2F-3E91-AE89-8BE1-F43795374C08}"/>
              </a:ext>
            </a:extLst>
          </p:cNvPr>
          <p:cNvSpPr/>
          <p:nvPr/>
        </p:nvSpPr>
        <p:spPr>
          <a:xfrm>
            <a:off x="2208225" y="3577537"/>
            <a:ext cx="1596109" cy="1628171"/>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solidFill>
                <a:schemeClr val="bg1"/>
              </a:solidFill>
            </a:endParaRPr>
          </a:p>
        </p:txBody>
      </p:sp>
      <p:sp>
        <p:nvSpPr>
          <p:cNvPr id="64" name="Rektangel 63">
            <a:extLst>
              <a:ext uri="{FF2B5EF4-FFF2-40B4-BE49-F238E27FC236}">
                <a16:creationId xmlns:a16="http://schemas.microsoft.com/office/drawing/2014/main" id="{12B7F7AF-D3AA-896D-38A4-44A72A65BD26}"/>
              </a:ext>
            </a:extLst>
          </p:cNvPr>
          <p:cNvSpPr/>
          <p:nvPr/>
        </p:nvSpPr>
        <p:spPr>
          <a:xfrm>
            <a:off x="2288099" y="4216491"/>
            <a:ext cx="1431401" cy="338554"/>
          </a:xfrm>
          <a:prstGeom prst="rect">
            <a:avLst/>
          </a:prstGeom>
          <a:noFill/>
        </p:spPr>
        <p:txBody>
          <a:bodyPr wrap="square" lIns="91440" tIns="45720" rIns="91440" bIns="45720" anchor="ctr">
            <a:spAutoFit/>
          </a:bodyPr>
          <a:lstStyle/>
          <a:p>
            <a:pPr algn="ctr"/>
            <a:r>
              <a:rPr lang="sv-SE" sz="800" b="1">
                <a:solidFill>
                  <a:schemeClr val="bg1"/>
                </a:solidFill>
              </a:rPr>
              <a:t>TILLVAL</a:t>
            </a:r>
          </a:p>
          <a:p>
            <a:endParaRPr lang="sv-SE" sz="800" b="1">
              <a:solidFill>
                <a:schemeClr val="bg1"/>
              </a:solidFill>
            </a:endParaRPr>
          </a:p>
        </p:txBody>
      </p:sp>
      <p:sp>
        <p:nvSpPr>
          <p:cNvPr id="65" name="Ellips 64">
            <a:extLst>
              <a:ext uri="{FF2B5EF4-FFF2-40B4-BE49-F238E27FC236}">
                <a16:creationId xmlns:a16="http://schemas.microsoft.com/office/drawing/2014/main" id="{FEE8EA12-AE71-C372-F342-856E373F2DE9}"/>
              </a:ext>
            </a:extLst>
          </p:cNvPr>
          <p:cNvSpPr/>
          <p:nvPr userDrawn="1"/>
        </p:nvSpPr>
        <p:spPr>
          <a:xfrm>
            <a:off x="1447210" y="4321463"/>
            <a:ext cx="1429570" cy="1458286"/>
          </a:xfrm>
          <a:prstGeom prst="ellipse">
            <a:avLst/>
          </a:prstGeom>
          <a:noFill/>
          <a:ln w="19050">
            <a:solidFill>
              <a:srgbClr val="62A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solidFill>
                <a:schemeClr val="bg1"/>
              </a:solidFill>
            </a:endParaRPr>
          </a:p>
        </p:txBody>
      </p:sp>
      <p:sp>
        <p:nvSpPr>
          <p:cNvPr id="66" name="Rektangel 65">
            <a:extLst>
              <a:ext uri="{FF2B5EF4-FFF2-40B4-BE49-F238E27FC236}">
                <a16:creationId xmlns:a16="http://schemas.microsoft.com/office/drawing/2014/main" id="{41347490-8259-90AE-863A-3EC5F921A78B}"/>
              </a:ext>
            </a:extLst>
          </p:cNvPr>
          <p:cNvSpPr/>
          <p:nvPr userDrawn="1"/>
        </p:nvSpPr>
        <p:spPr>
          <a:xfrm>
            <a:off x="1518750" y="4876086"/>
            <a:ext cx="1282048" cy="338554"/>
          </a:xfrm>
          <a:prstGeom prst="rect">
            <a:avLst/>
          </a:prstGeom>
          <a:noFill/>
          <a:ln>
            <a:noFill/>
          </a:ln>
        </p:spPr>
        <p:txBody>
          <a:bodyPr wrap="square" lIns="91440" tIns="45720" rIns="91440" bIns="45720" anchor="ctr">
            <a:spAutoFit/>
          </a:bodyPr>
          <a:lstStyle/>
          <a:p>
            <a:pPr algn="ctr"/>
            <a:r>
              <a:rPr lang="sv-SE" sz="800" b="1">
                <a:solidFill>
                  <a:schemeClr val="bg1"/>
                </a:solidFill>
              </a:rPr>
              <a:t>INSIGHT PROCESS</a:t>
            </a:r>
          </a:p>
          <a:p>
            <a:endParaRPr lang="sv-SE" sz="800" b="1">
              <a:solidFill>
                <a:schemeClr val="bg1"/>
              </a:solidFill>
            </a:endParaRPr>
          </a:p>
        </p:txBody>
      </p:sp>
      <p:sp>
        <p:nvSpPr>
          <p:cNvPr id="68" name="Ellips 67">
            <a:extLst>
              <a:ext uri="{FF2B5EF4-FFF2-40B4-BE49-F238E27FC236}">
                <a16:creationId xmlns:a16="http://schemas.microsoft.com/office/drawing/2014/main" id="{52F4586A-DC29-37CD-90BD-FD4EB3A2B795}"/>
              </a:ext>
            </a:extLst>
          </p:cNvPr>
          <p:cNvSpPr/>
          <p:nvPr userDrawn="1"/>
        </p:nvSpPr>
        <p:spPr>
          <a:xfrm>
            <a:off x="2302386" y="2306390"/>
            <a:ext cx="1496040" cy="1526092"/>
          </a:xfrm>
          <a:prstGeom prst="ellipse">
            <a:avLst/>
          </a:prstGeom>
          <a:noFill/>
          <a:ln w="19050">
            <a:solidFill>
              <a:srgbClr val="BEDE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solidFill>
                <a:schemeClr val="bg1"/>
              </a:solidFill>
            </a:endParaRPr>
          </a:p>
        </p:txBody>
      </p:sp>
      <p:sp>
        <p:nvSpPr>
          <p:cNvPr id="69" name="Rektangel 68">
            <a:extLst>
              <a:ext uri="{FF2B5EF4-FFF2-40B4-BE49-F238E27FC236}">
                <a16:creationId xmlns:a16="http://schemas.microsoft.com/office/drawing/2014/main" id="{9CE95712-4F44-1714-A344-BAB54D0D1901}"/>
              </a:ext>
            </a:extLst>
          </p:cNvPr>
          <p:cNvSpPr/>
          <p:nvPr userDrawn="1"/>
        </p:nvSpPr>
        <p:spPr>
          <a:xfrm>
            <a:off x="2377252" y="2956226"/>
            <a:ext cx="1341659" cy="215444"/>
          </a:xfrm>
          <a:prstGeom prst="rect">
            <a:avLst/>
          </a:prstGeom>
          <a:noFill/>
        </p:spPr>
        <p:txBody>
          <a:bodyPr wrap="square" lIns="91440" tIns="45720" rIns="91440" bIns="45720" anchor="ctr">
            <a:spAutoFit/>
          </a:bodyPr>
          <a:lstStyle/>
          <a:p>
            <a:pPr algn="ctr"/>
            <a:r>
              <a:rPr lang="sv-SE" sz="800" b="1">
                <a:solidFill>
                  <a:schemeClr val="bg1"/>
                </a:solidFill>
              </a:rPr>
              <a:t>INSIGHT PULS</a:t>
            </a:r>
          </a:p>
        </p:txBody>
      </p:sp>
      <p:sp>
        <p:nvSpPr>
          <p:cNvPr id="71" name="Ellips 70">
            <a:extLst>
              <a:ext uri="{FF2B5EF4-FFF2-40B4-BE49-F238E27FC236}">
                <a16:creationId xmlns:a16="http://schemas.microsoft.com/office/drawing/2014/main" id="{0DD545B9-2414-960D-1566-577CA42A2298}"/>
              </a:ext>
            </a:extLst>
          </p:cNvPr>
          <p:cNvSpPr/>
          <p:nvPr/>
        </p:nvSpPr>
        <p:spPr>
          <a:xfrm>
            <a:off x="3461523" y="2997761"/>
            <a:ext cx="1771603" cy="1807190"/>
          </a:xfrm>
          <a:prstGeom prst="ellipse">
            <a:avLst/>
          </a:prstGeom>
          <a:no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solidFill>
                <a:schemeClr val="bg1"/>
              </a:solidFill>
            </a:endParaRPr>
          </a:p>
        </p:txBody>
      </p:sp>
      <p:sp>
        <p:nvSpPr>
          <p:cNvPr id="72" name="Rektangel 71">
            <a:extLst>
              <a:ext uri="{FF2B5EF4-FFF2-40B4-BE49-F238E27FC236}">
                <a16:creationId xmlns:a16="http://schemas.microsoft.com/office/drawing/2014/main" id="{1DD79426-CE40-F847-A746-CCE19DDF99B3}"/>
              </a:ext>
            </a:extLst>
          </p:cNvPr>
          <p:cNvSpPr/>
          <p:nvPr/>
        </p:nvSpPr>
        <p:spPr>
          <a:xfrm>
            <a:off x="3550179" y="3725581"/>
            <a:ext cx="1588786" cy="338554"/>
          </a:xfrm>
          <a:prstGeom prst="rect">
            <a:avLst/>
          </a:prstGeom>
          <a:noFill/>
          <a:ln w="38100">
            <a:noFill/>
          </a:ln>
        </p:spPr>
        <p:txBody>
          <a:bodyPr wrap="square" lIns="91440" tIns="45720" rIns="91440" bIns="45720" anchor="ctr">
            <a:spAutoFit/>
          </a:bodyPr>
          <a:lstStyle/>
          <a:p>
            <a:pPr algn="ctr"/>
            <a:r>
              <a:rPr lang="sv-SE" sz="800" b="1">
                <a:solidFill>
                  <a:schemeClr val="bg1"/>
                </a:solidFill>
              </a:rPr>
              <a:t>INSIGHT PAKET</a:t>
            </a:r>
          </a:p>
          <a:p>
            <a:endParaRPr lang="sv-SE" sz="800" b="1">
              <a:solidFill>
                <a:schemeClr val="bg1"/>
              </a:solidFill>
            </a:endParaRPr>
          </a:p>
        </p:txBody>
      </p:sp>
      <p:sp>
        <p:nvSpPr>
          <p:cNvPr id="73" name="Kors 72">
            <a:extLst>
              <a:ext uri="{FF2B5EF4-FFF2-40B4-BE49-F238E27FC236}">
                <a16:creationId xmlns:a16="http://schemas.microsoft.com/office/drawing/2014/main" id="{2165D7D3-512C-0BB8-9EEE-E5BD3DD495FB}"/>
              </a:ext>
            </a:extLst>
          </p:cNvPr>
          <p:cNvSpPr/>
          <p:nvPr userDrawn="1"/>
        </p:nvSpPr>
        <p:spPr>
          <a:xfrm>
            <a:off x="6732190" y="5091115"/>
            <a:ext cx="427591" cy="427591"/>
          </a:xfrm>
          <a:prstGeom prst="plus">
            <a:avLst>
              <a:gd name="adj" fmla="val 4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76211693"/>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R Responsiv">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45107FC-9DE6-C006-8941-B9727C19E19E}"/>
              </a:ext>
            </a:extLst>
          </p:cNvPr>
          <p:cNvSpPr/>
          <p:nvPr userDrawn="1"/>
        </p:nvSpPr>
        <p:spPr>
          <a:xfrm>
            <a:off x="0" y="0"/>
            <a:ext cx="6095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latin typeface="+mn-lt"/>
            </a:endParaRPr>
          </a:p>
        </p:txBody>
      </p:sp>
      <p:sp>
        <p:nvSpPr>
          <p:cNvPr id="11" name="textruta 10">
            <a:extLst>
              <a:ext uri="{FF2B5EF4-FFF2-40B4-BE49-F238E27FC236}">
                <a16:creationId xmlns:a16="http://schemas.microsoft.com/office/drawing/2014/main" id="{565E7653-4D25-997C-AAA4-29C056BC7CEE}"/>
              </a:ext>
            </a:extLst>
          </p:cNvPr>
          <p:cNvSpPr txBox="1"/>
          <p:nvPr userDrawn="1"/>
        </p:nvSpPr>
        <p:spPr>
          <a:xfrm>
            <a:off x="6572250" y="546652"/>
            <a:ext cx="4539698" cy="1023732"/>
          </a:xfrm>
          <a:prstGeom prst="rect">
            <a:avLst/>
          </a:prstGeom>
        </p:spPr>
        <p:txBody>
          <a:bodyPr wrap="square" rtlCol="0" anchor="t" anchorCtr="0">
            <a:noAutofit/>
          </a:bodyPr>
          <a:lstStyle/>
          <a:p>
            <a:pPr algn="r"/>
            <a:endParaRPr lang="sv-SE" sz="2000" b="0">
              <a:latin typeface="+mn-lt"/>
            </a:endParaRPr>
          </a:p>
        </p:txBody>
      </p:sp>
      <p:sp>
        <p:nvSpPr>
          <p:cNvPr id="18" name="Rubrik 1">
            <a:extLst>
              <a:ext uri="{FF2B5EF4-FFF2-40B4-BE49-F238E27FC236}">
                <a16:creationId xmlns:a16="http://schemas.microsoft.com/office/drawing/2014/main" id="{92E446FB-E0AD-6B78-5F21-9A13759F35E5}"/>
              </a:ext>
            </a:extLst>
          </p:cNvPr>
          <p:cNvSpPr txBox="1">
            <a:spLocks/>
          </p:cNvSpPr>
          <p:nvPr userDrawn="1"/>
        </p:nvSpPr>
        <p:spPr>
          <a:xfrm>
            <a:off x="6572250" y="851829"/>
            <a:ext cx="4943061" cy="691051"/>
          </a:xfrm>
          <a:prstGeom prst="rect">
            <a:avLst/>
          </a:prstGeom>
        </p:spPr>
        <p:txBody>
          <a:bodyPr anchor="t" anchorCtr="0">
            <a:noAutofit/>
          </a:bodyPr>
          <a:lstStyle>
            <a:lvl1pPr algn="l" defTabSz="914400" rtl="0" eaLnBrk="1" latinLnBrk="0" hangingPunct="1">
              <a:lnSpc>
                <a:spcPct val="90000"/>
              </a:lnSpc>
              <a:spcBef>
                <a:spcPct val="0"/>
              </a:spcBef>
              <a:buNone/>
              <a:defRPr sz="4400" b="1" kern="1200">
                <a:solidFill>
                  <a:schemeClr val="accent1"/>
                </a:solidFill>
                <a:latin typeface="Poppins" pitchFamily="2" charset="77"/>
                <a:ea typeface="+mj-ea"/>
                <a:cs typeface="Poppins" pitchFamily="2" charset="77"/>
              </a:defRPr>
            </a:lvl1pPr>
          </a:lstStyle>
          <a:p>
            <a:endParaRPr lang="sv-SE">
              <a:latin typeface="+mn-lt"/>
            </a:endParaRPr>
          </a:p>
        </p:txBody>
      </p:sp>
      <p:sp>
        <p:nvSpPr>
          <p:cNvPr id="19" name="Ellips 18">
            <a:extLst>
              <a:ext uri="{FF2B5EF4-FFF2-40B4-BE49-F238E27FC236}">
                <a16:creationId xmlns:a16="http://schemas.microsoft.com/office/drawing/2014/main" id="{A3A7207E-B746-96DF-A26B-BA25A0287256}"/>
              </a:ext>
            </a:extLst>
          </p:cNvPr>
          <p:cNvSpPr/>
          <p:nvPr userDrawn="1"/>
        </p:nvSpPr>
        <p:spPr>
          <a:xfrm>
            <a:off x="5806068" y="6122504"/>
            <a:ext cx="583096" cy="583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9" name="Rektangel 8">
            <a:extLst>
              <a:ext uri="{FF2B5EF4-FFF2-40B4-BE49-F238E27FC236}">
                <a16:creationId xmlns:a16="http://schemas.microsoft.com/office/drawing/2014/main" id="{AD990FCA-2473-19CF-916F-451B37B2871A}"/>
              </a:ext>
            </a:extLst>
          </p:cNvPr>
          <p:cNvSpPr/>
          <p:nvPr userDrawn="1"/>
        </p:nvSpPr>
        <p:spPr>
          <a:xfrm>
            <a:off x="8348133" y="1811547"/>
            <a:ext cx="1363134" cy="258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21" name="Rektangel 20">
            <a:extLst>
              <a:ext uri="{FF2B5EF4-FFF2-40B4-BE49-F238E27FC236}">
                <a16:creationId xmlns:a16="http://schemas.microsoft.com/office/drawing/2014/main" id="{36112E19-8E8B-147C-3CD5-9A39E2C01FC2}"/>
              </a:ext>
            </a:extLst>
          </p:cNvPr>
          <p:cNvSpPr/>
          <p:nvPr userDrawn="1"/>
        </p:nvSpPr>
        <p:spPr>
          <a:xfrm>
            <a:off x="7714092" y="4252980"/>
            <a:ext cx="481642" cy="16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26" name="Rektangel 25">
            <a:extLst>
              <a:ext uri="{FF2B5EF4-FFF2-40B4-BE49-F238E27FC236}">
                <a16:creationId xmlns:a16="http://schemas.microsoft.com/office/drawing/2014/main" id="{4ED55D12-E13F-A3DA-71AD-4A26F2F7ED6B}"/>
              </a:ext>
            </a:extLst>
          </p:cNvPr>
          <p:cNvSpPr/>
          <p:nvPr userDrawn="1"/>
        </p:nvSpPr>
        <p:spPr>
          <a:xfrm>
            <a:off x="8391426" y="4252980"/>
            <a:ext cx="481642" cy="16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15" name="Bildobjekt 14">
            <a:extLst>
              <a:ext uri="{FF2B5EF4-FFF2-40B4-BE49-F238E27FC236}">
                <a16:creationId xmlns:a16="http://schemas.microsoft.com/office/drawing/2014/main" id="{450C8ECA-8481-0F52-EDED-A884970FE5D4}"/>
              </a:ext>
            </a:extLst>
          </p:cNvPr>
          <p:cNvPicPr>
            <a:picLocks noChangeAspect="1"/>
          </p:cNvPicPr>
          <p:nvPr userDrawn="1"/>
        </p:nvPicPr>
        <p:blipFill rotWithShape="1">
          <a:blip r:embed="rId2">
            <a:alphaModFix amt="16000"/>
            <a:grayscl/>
            <a:extLst>
              <a:ext uri="{BEBA8EAE-BF5A-486C-A8C5-ECC9F3942E4B}">
                <a14:imgProps xmlns:a14="http://schemas.microsoft.com/office/drawing/2010/main">
                  <a14:imgLayer r:embed="rId3">
                    <a14:imgEffect>
                      <a14:colorTemperature colorTemp="5000"/>
                    </a14:imgEffect>
                    <a14:imgEffect>
                      <a14:saturation sat="400000"/>
                    </a14:imgEffect>
                  </a14:imgLayer>
                </a14:imgProps>
              </a:ext>
              <a:ext uri="{28A0092B-C50C-407E-A947-70E740481C1C}">
                <a14:useLocalDpi xmlns:a14="http://schemas.microsoft.com/office/drawing/2010/main" val="0"/>
              </a:ext>
            </a:extLst>
          </a:blip>
          <a:srcRect l="15750" r="57388"/>
          <a:stretch/>
        </p:blipFill>
        <p:spPr>
          <a:xfrm>
            <a:off x="0" y="3892265"/>
            <a:ext cx="6095999" cy="2214139"/>
          </a:xfrm>
          <a:prstGeom prst="rect">
            <a:avLst/>
          </a:prstGeom>
        </p:spPr>
      </p:pic>
      <p:pic>
        <p:nvPicPr>
          <p:cNvPr id="3" name="Bildobjekt 2">
            <a:hlinkClick r:id="rId4" action="ppaction://hlinksldjump"/>
            <a:extLst>
              <a:ext uri="{FF2B5EF4-FFF2-40B4-BE49-F238E27FC236}">
                <a16:creationId xmlns:a16="http://schemas.microsoft.com/office/drawing/2014/main" id="{6EEEDD58-C8DA-8C31-F317-9B8CA85C53E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pic>
        <p:nvPicPr>
          <p:cNvPr id="6" name="Bildobjekt 5">
            <a:extLst>
              <a:ext uri="{FF2B5EF4-FFF2-40B4-BE49-F238E27FC236}">
                <a16:creationId xmlns:a16="http://schemas.microsoft.com/office/drawing/2014/main" id="{60D2159D-F0AC-A0FF-DA06-1C1C9B9F978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12922" y="1584079"/>
            <a:ext cx="5421193" cy="3812831"/>
          </a:xfrm>
          <a:prstGeom prst="rect">
            <a:avLst/>
          </a:prstGeom>
        </p:spPr>
      </p:pic>
      <p:sp>
        <p:nvSpPr>
          <p:cNvPr id="5" name="Rubrik 3">
            <a:extLst>
              <a:ext uri="{FF2B5EF4-FFF2-40B4-BE49-F238E27FC236}">
                <a16:creationId xmlns:a16="http://schemas.microsoft.com/office/drawing/2014/main" id="{5B3826BA-0A5C-FDC6-E1DB-99EA3A1886FC}"/>
              </a:ext>
            </a:extLst>
          </p:cNvPr>
          <p:cNvSpPr txBox="1">
            <a:spLocks/>
          </p:cNvSpPr>
          <p:nvPr userDrawn="1"/>
        </p:nvSpPr>
        <p:spPr>
          <a:xfrm>
            <a:off x="633350" y="855552"/>
            <a:ext cx="4943061" cy="31300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a:solidFill>
                  <a:schemeClr val="bg1"/>
                </a:solidFill>
                <a:latin typeface="Poppins" pitchFamily="2" charset="77"/>
                <a:cs typeface="Poppins" pitchFamily="2" charset="77"/>
              </a:rPr>
              <a:t>Medarbetaren svarar enkelt och snabbt </a:t>
            </a:r>
            <a:br>
              <a:rPr lang="sv-SE" b="1">
                <a:solidFill>
                  <a:schemeClr val="bg1"/>
                </a:solidFill>
                <a:latin typeface="Poppins" pitchFamily="2" charset="77"/>
                <a:cs typeface="Poppins" pitchFamily="2" charset="77"/>
              </a:rPr>
            </a:br>
            <a:r>
              <a:rPr lang="sv-SE" b="1">
                <a:solidFill>
                  <a:schemeClr val="bg1"/>
                </a:solidFill>
                <a:latin typeface="Poppins" pitchFamily="2" charset="77"/>
                <a:cs typeface="Poppins" pitchFamily="2" charset="77"/>
              </a:rPr>
              <a:t>via smarta enkäter</a:t>
            </a:r>
          </a:p>
        </p:txBody>
      </p:sp>
    </p:spTree>
    <p:extLst>
      <p:ext uri="{BB962C8B-B14F-4D97-AF65-F5344CB8AC3E}">
        <p14:creationId xmlns:p14="http://schemas.microsoft.com/office/powerpoint/2010/main" val="732019190"/>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HR Responsiv">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45107FC-9DE6-C006-8941-B9727C19E19E}"/>
              </a:ext>
            </a:extLst>
          </p:cNvPr>
          <p:cNvSpPr/>
          <p:nvPr userDrawn="1"/>
        </p:nvSpPr>
        <p:spPr>
          <a:xfrm>
            <a:off x="0" y="0"/>
            <a:ext cx="6095999" cy="685800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latin typeface="+mn-lt"/>
            </a:endParaRPr>
          </a:p>
        </p:txBody>
      </p:sp>
      <p:sp>
        <p:nvSpPr>
          <p:cNvPr id="11" name="textruta 10">
            <a:extLst>
              <a:ext uri="{FF2B5EF4-FFF2-40B4-BE49-F238E27FC236}">
                <a16:creationId xmlns:a16="http://schemas.microsoft.com/office/drawing/2014/main" id="{565E7653-4D25-997C-AAA4-29C056BC7CEE}"/>
              </a:ext>
            </a:extLst>
          </p:cNvPr>
          <p:cNvSpPr txBox="1"/>
          <p:nvPr userDrawn="1"/>
        </p:nvSpPr>
        <p:spPr>
          <a:xfrm>
            <a:off x="6572250" y="546652"/>
            <a:ext cx="4539698" cy="1023732"/>
          </a:xfrm>
          <a:prstGeom prst="rect">
            <a:avLst/>
          </a:prstGeom>
        </p:spPr>
        <p:txBody>
          <a:bodyPr wrap="square" rtlCol="0" anchor="t" anchorCtr="0">
            <a:noAutofit/>
          </a:bodyPr>
          <a:lstStyle/>
          <a:p>
            <a:pPr algn="r"/>
            <a:endParaRPr lang="sv-SE" sz="2000" b="0">
              <a:latin typeface="+mn-lt"/>
            </a:endParaRPr>
          </a:p>
        </p:txBody>
      </p:sp>
      <p:sp>
        <p:nvSpPr>
          <p:cNvPr id="18" name="Rubrik 1">
            <a:extLst>
              <a:ext uri="{FF2B5EF4-FFF2-40B4-BE49-F238E27FC236}">
                <a16:creationId xmlns:a16="http://schemas.microsoft.com/office/drawing/2014/main" id="{92E446FB-E0AD-6B78-5F21-9A13759F35E5}"/>
              </a:ext>
            </a:extLst>
          </p:cNvPr>
          <p:cNvSpPr txBox="1">
            <a:spLocks/>
          </p:cNvSpPr>
          <p:nvPr userDrawn="1"/>
        </p:nvSpPr>
        <p:spPr>
          <a:xfrm>
            <a:off x="6572250" y="851829"/>
            <a:ext cx="4943061" cy="691051"/>
          </a:xfrm>
          <a:prstGeom prst="rect">
            <a:avLst/>
          </a:prstGeom>
        </p:spPr>
        <p:txBody>
          <a:bodyPr anchor="t" anchorCtr="0">
            <a:noAutofit/>
          </a:bodyPr>
          <a:lstStyle>
            <a:lvl1pPr algn="l" defTabSz="914400" rtl="0" eaLnBrk="1" latinLnBrk="0" hangingPunct="1">
              <a:lnSpc>
                <a:spcPct val="90000"/>
              </a:lnSpc>
              <a:spcBef>
                <a:spcPct val="0"/>
              </a:spcBef>
              <a:buNone/>
              <a:defRPr sz="4400" b="1" kern="1200">
                <a:solidFill>
                  <a:schemeClr val="accent1"/>
                </a:solidFill>
                <a:latin typeface="Poppins" pitchFamily="2" charset="77"/>
                <a:ea typeface="+mj-ea"/>
                <a:cs typeface="Poppins" pitchFamily="2" charset="77"/>
              </a:defRPr>
            </a:lvl1pPr>
          </a:lstStyle>
          <a:p>
            <a:endParaRPr lang="sv-SE">
              <a:latin typeface="+mn-lt"/>
            </a:endParaRPr>
          </a:p>
        </p:txBody>
      </p:sp>
      <p:sp>
        <p:nvSpPr>
          <p:cNvPr id="19" name="Ellips 18">
            <a:extLst>
              <a:ext uri="{FF2B5EF4-FFF2-40B4-BE49-F238E27FC236}">
                <a16:creationId xmlns:a16="http://schemas.microsoft.com/office/drawing/2014/main" id="{A3A7207E-B746-96DF-A26B-BA25A0287256}"/>
              </a:ext>
            </a:extLst>
          </p:cNvPr>
          <p:cNvSpPr/>
          <p:nvPr userDrawn="1"/>
        </p:nvSpPr>
        <p:spPr>
          <a:xfrm>
            <a:off x="5806068" y="6122504"/>
            <a:ext cx="583096" cy="583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9" name="Rektangel 8">
            <a:extLst>
              <a:ext uri="{FF2B5EF4-FFF2-40B4-BE49-F238E27FC236}">
                <a16:creationId xmlns:a16="http://schemas.microsoft.com/office/drawing/2014/main" id="{AD990FCA-2473-19CF-916F-451B37B2871A}"/>
              </a:ext>
            </a:extLst>
          </p:cNvPr>
          <p:cNvSpPr/>
          <p:nvPr userDrawn="1"/>
        </p:nvSpPr>
        <p:spPr>
          <a:xfrm>
            <a:off x="8348133" y="1811547"/>
            <a:ext cx="1363134" cy="258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21" name="Rektangel 20">
            <a:extLst>
              <a:ext uri="{FF2B5EF4-FFF2-40B4-BE49-F238E27FC236}">
                <a16:creationId xmlns:a16="http://schemas.microsoft.com/office/drawing/2014/main" id="{36112E19-8E8B-147C-3CD5-9A39E2C01FC2}"/>
              </a:ext>
            </a:extLst>
          </p:cNvPr>
          <p:cNvSpPr/>
          <p:nvPr userDrawn="1"/>
        </p:nvSpPr>
        <p:spPr>
          <a:xfrm>
            <a:off x="7714092" y="4252980"/>
            <a:ext cx="481642" cy="16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26" name="Rektangel 25">
            <a:extLst>
              <a:ext uri="{FF2B5EF4-FFF2-40B4-BE49-F238E27FC236}">
                <a16:creationId xmlns:a16="http://schemas.microsoft.com/office/drawing/2014/main" id="{4ED55D12-E13F-A3DA-71AD-4A26F2F7ED6B}"/>
              </a:ext>
            </a:extLst>
          </p:cNvPr>
          <p:cNvSpPr/>
          <p:nvPr userDrawn="1"/>
        </p:nvSpPr>
        <p:spPr>
          <a:xfrm>
            <a:off x="8391426" y="4252980"/>
            <a:ext cx="481642" cy="16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15" name="Bildobjekt 14">
            <a:extLst>
              <a:ext uri="{FF2B5EF4-FFF2-40B4-BE49-F238E27FC236}">
                <a16:creationId xmlns:a16="http://schemas.microsoft.com/office/drawing/2014/main" id="{450C8ECA-8481-0F52-EDED-A884970FE5D4}"/>
              </a:ext>
            </a:extLst>
          </p:cNvPr>
          <p:cNvPicPr>
            <a:picLocks noChangeAspect="1"/>
          </p:cNvPicPr>
          <p:nvPr userDrawn="1"/>
        </p:nvPicPr>
        <p:blipFill rotWithShape="1">
          <a:blip r:embed="rId2">
            <a:alphaModFix amt="16000"/>
            <a:grayscl/>
            <a:extLst>
              <a:ext uri="{BEBA8EAE-BF5A-486C-A8C5-ECC9F3942E4B}">
                <a14:imgProps xmlns:a14="http://schemas.microsoft.com/office/drawing/2010/main">
                  <a14:imgLayer r:embed="rId3">
                    <a14:imgEffect>
                      <a14:colorTemperature colorTemp="5000"/>
                    </a14:imgEffect>
                    <a14:imgEffect>
                      <a14:saturation sat="400000"/>
                    </a14:imgEffect>
                  </a14:imgLayer>
                </a14:imgProps>
              </a:ext>
              <a:ext uri="{28A0092B-C50C-407E-A947-70E740481C1C}">
                <a14:useLocalDpi xmlns:a14="http://schemas.microsoft.com/office/drawing/2010/main" val="0"/>
              </a:ext>
            </a:extLst>
          </a:blip>
          <a:srcRect l="15750" r="57388"/>
          <a:stretch/>
        </p:blipFill>
        <p:spPr>
          <a:xfrm>
            <a:off x="0" y="3892265"/>
            <a:ext cx="6095999" cy="2214139"/>
          </a:xfrm>
          <a:prstGeom prst="rect">
            <a:avLst/>
          </a:prstGeom>
        </p:spPr>
      </p:pic>
      <p:pic>
        <p:nvPicPr>
          <p:cNvPr id="3" name="Bildobjekt 2">
            <a:hlinkClick r:id="rId4" action="ppaction://hlinksldjump"/>
            <a:extLst>
              <a:ext uri="{FF2B5EF4-FFF2-40B4-BE49-F238E27FC236}">
                <a16:creationId xmlns:a16="http://schemas.microsoft.com/office/drawing/2014/main" id="{6EEEDD58-C8DA-8C31-F317-9B8CA85C53E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pic>
        <p:nvPicPr>
          <p:cNvPr id="6" name="Bildobjekt 5">
            <a:extLst>
              <a:ext uri="{FF2B5EF4-FFF2-40B4-BE49-F238E27FC236}">
                <a16:creationId xmlns:a16="http://schemas.microsoft.com/office/drawing/2014/main" id="{60D2159D-F0AC-A0FF-DA06-1C1C9B9F978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12922" y="1584079"/>
            <a:ext cx="5421193" cy="3812831"/>
          </a:xfrm>
          <a:prstGeom prst="rect">
            <a:avLst/>
          </a:prstGeom>
        </p:spPr>
      </p:pic>
      <p:sp>
        <p:nvSpPr>
          <p:cNvPr id="5" name="Rubrik 3">
            <a:extLst>
              <a:ext uri="{FF2B5EF4-FFF2-40B4-BE49-F238E27FC236}">
                <a16:creationId xmlns:a16="http://schemas.microsoft.com/office/drawing/2014/main" id="{5B3826BA-0A5C-FDC6-E1DB-99EA3A1886FC}"/>
              </a:ext>
            </a:extLst>
          </p:cNvPr>
          <p:cNvSpPr txBox="1">
            <a:spLocks/>
          </p:cNvSpPr>
          <p:nvPr userDrawn="1"/>
        </p:nvSpPr>
        <p:spPr>
          <a:xfrm>
            <a:off x="633350" y="855552"/>
            <a:ext cx="4943061" cy="31300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a:solidFill>
                  <a:schemeClr val="bg1"/>
                </a:solidFill>
                <a:latin typeface="Poppins" pitchFamily="2" charset="77"/>
                <a:cs typeface="Poppins" pitchFamily="2" charset="77"/>
              </a:rPr>
              <a:t>Medarbetaren svarar enkelt och snabbt </a:t>
            </a:r>
            <a:br>
              <a:rPr lang="sv-SE" b="1">
                <a:solidFill>
                  <a:schemeClr val="bg1"/>
                </a:solidFill>
                <a:latin typeface="Poppins" pitchFamily="2" charset="77"/>
                <a:cs typeface="Poppins" pitchFamily="2" charset="77"/>
              </a:rPr>
            </a:br>
            <a:r>
              <a:rPr lang="sv-SE" b="1">
                <a:solidFill>
                  <a:schemeClr val="bg1"/>
                </a:solidFill>
                <a:latin typeface="Poppins" pitchFamily="2" charset="77"/>
                <a:cs typeface="Poppins" pitchFamily="2" charset="77"/>
              </a:rPr>
              <a:t>via smarta enkäter</a:t>
            </a:r>
          </a:p>
        </p:txBody>
      </p:sp>
    </p:spTree>
    <p:extLst>
      <p:ext uri="{BB962C8B-B14F-4D97-AF65-F5344CB8AC3E}">
        <p14:creationId xmlns:p14="http://schemas.microsoft.com/office/powerpoint/2010/main" val="3549424088"/>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HR Responsiv">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45107FC-9DE6-C006-8941-B9727C19E19E}"/>
              </a:ext>
            </a:extLst>
          </p:cNvPr>
          <p:cNvSpPr/>
          <p:nvPr userDrawn="1"/>
        </p:nvSpPr>
        <p:spPr>
          <a:xfrm>
            <a:off x="0" y="0"/>
            <a:ext cx="6095999" cy="685800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latin typeface="+mn-lt"/>
            </a:endParaRPr>
          </a:p>
        </p:txBody>
      </p:sp>
      <p:sp>
        <p:nvSpPr>
          <p:cNvPr id="11" name="textruta 10">
            <a:extLst>
              <a:ext uri="{FF2B5EF4-FFF2-40B4-BE49-F238E27FC236}">
                <a16:creationId xmlns:a16="http://schemas.microsoft.com/office/drawing/2014/main" id="{565E7653-4D25-997C-AAA4-29C056BC7CEE}"/>
              </a:ext>
            </a:extLst>
          </p:cNvPr>
          <p:cNvSpPr txBox="1"/>
          <p:nvPr userDrawn="1"/>
        </p:nvSpPr>
        <p:spPr>
          <a:xfrm>
            <a:off x="6572250" y="546652"/>
            <a:ext cx="4539698" cy="1023732"/>
          </a:xfrm>
          <a:prstGeom prst="rect">
            <a:avLst/>
          </a:prstGeom>
        </p:spPr>
        <p:txBody>
          <a:bodyPr wrap="square" rtlCol="0" anchor="t" anchorCtr="0">
            <a:noAutofit/>
          </a:bodyPr>
          <a:lstStyle/>
          <a:p>
            <a:pPr algn="r"/>
            <a:endParaRPr lang="sv-SE" sz="2000" b="0">
              <a:latin typeface="+mn-lt"/>
            </a:endParaRPr>
          </a:p>
        </p:txBody>
      </p:sp>
      <p:sp>
        <p:nvSpPr>
          <p:cNvPr id="18" name="Rubrik 1">
            <a:extLst>
              <a:ext uri="{FF2B5EF4-FFF2-40B4-BE49-F238E27FC236}">
                <a16:creationId xmlns:a16="http://schemas.microsoft.com/office/drawing/2014/main" id="{92E446FB-E0AD-6B78-5F21-9A13759F35E5}"/>
              </a:ext>
            </a:extLst>
          </p:cNvPr>
          <p:cNvSpPr txBox="1">
            <a:spLocks/>
          </p:cNvSpPr>
          <p:nvPr userDrawn="1"/>
        </p:nvSpPr>
        <p:spPr>
          <a:xfrm>
            <a:off x="6572250" y="851829"/>
            <a:ext cx="4943061" cy="691051"/>
          </a:xfrm>
          <a:prstGeom prst="rect">
            <a:avLst/>
          </a:prstGeom>
        </p:spPr>
        <p:txBody>
          <a:bodyPr anchor="t" anchorCtr="0">
            <a:noAutofit/>
          </a:bodyPr>
          <a:lstStyle>
            <a:lvl1pPr algn="l" defTabSz="914400" rtl="0" eaLnBrk="1" latinLnBrk="0" hangingPunct="1">
              <a:lnSpc>
                <a:spcPct val="90000"/>
              </a:lnSpc>
              <a:spcBef>
                <a:spcPct val="0"/>
              </a:spcBef>
              <a:buNone/>
              <a:defRPr sz="4400" b="1" kern="1200">
                <a:solidFill>
                  <a:schemeClr val="accent1"/>
                </a:solidFill>
                <a:latin typeface="Poppins" pitchFamily="2" charset="77"/>
                <a:ea typeface="+mj-ea"/>
                <a:cs typeface="Poppins" pitchFamily="2" charset="77"/>
              </a:defRPr>
            </a:lvl1pPr>
          </a:lstStyle>
          <a:p>
            <a:endParaRPr lang="sv-SE">
              <a:latin typeface="+mn-lt"/>
            </a:endParaRPr>
          </a:p>
        </p:txBody>
      </p:sp>
      <p:sp>
        <p:nvSpPr>
          <p:cNvPr id="19" name="Ellips 18">
            <a:extLst>
              <a:ext uri="{FF2B5EF4-FFF2-40B4-BE49-F238E27FC236}">
                <a16:creationId xmlns:a16="http://schemas.microsoft.com/office/drawing/2014/main" id="{A3A7207E-B746-96DF-A26B-BA25A0287256}"/>
              </a:ext>
            </a:extLst>
          </p:cNvPr>
          <p:cNvSpPr/>
          <p:nvPr userDrawn="1"/>
        </p:nvSpPr>
        <p:spPr>
          <a:xfrm>
            <a:off x="5806068" y="6122504"/>
            <a:ext cx="583096" cy="583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9" name="Rektangel 8">
            <a:extLst>
              <a:ext uri="{FF2B5EF4-FFF2-40B4-BE49-F238E27FC236}">
                <a16:creationId xmlns:a16="http://schemas.microsoft.com/office/drawing/2014/main" id="{AD990FCA-2473-19CF-916F-451B37B2871A}"/>
              </a:ext>
            </a:extLst>
          </p:cNvPr>
          <p:cNvSpPr/>
          <p:nvPr userDrawn="1"/>
        </p:nvSpPr>
        <p:spPr>
          <a:xfrm>
            <a:off x="8348133" y="1811547"/>
            <a:ext cx="1363134" cy="258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21" name="Rektangel 20">
            <a:extLst>
              <a:ext uri="{FF2B5EF4-FFF2-40B4-BE49-F238E27FC236}">
                <a16:creationId xmlns:a16="http://schemas.microsoft.com/office/drawing/2014/main" id="{36112E19-8E8B-147C-3CD5-9A39E2C01FC2}"/>
              </a:ext>
            </a:extLst>
          </p:cNvPr>
          <p:cNvSpPr/>
          <p:nvPr userDrawn="1"/>
        </p:nvSpPr>
        <p:spPr>
          <a:xfrm>
            <a:off x="7714092" y="4252980"/>
            <a:ext cx="481642" cy="16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26" name="Rektangel 25">
            <a:extLst>
              <a:ext uri="{FF2B5EF4-FFF2-40B4-BE49-F238E27FC236}">
                <a16:creationId xmlns:a16="http://schemas.microsoft.com/office/drawing/2014/main" id="{4ED55D12-E13F-A3DA-71AD-4A26F2F7ED6B}"/>
              </a:ext>
            </a:extLst>
          </p:cNvPr>
          <p:cNvSpPr/>
          <p:nvPr userDrawn="1"/>
        </p:nvSpPr>
        <p:spPr>
          <a:xfrm>
            <a:off x="8391426" y="4252980"/>
            <a:ext cx="481642" cy="16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15" name="Bildobjekt 14">
            <a:extLst>
              <a:ext uri="{FF2B5EF4-FFF2-40B4-BE49-F238E27FC236}">
                <a16:creationId xmlns:a16="http://schemas.microsoft.com/office/drawing/2014/main" id="{450C8ECA-8481-0F52-EDED-A884970FE5D4}"/>
              </a:ext>
            </a:extLst>
          </p:cNvPr>
          <p:cNvPicPr>
            <a:picLocks noChangeAspect="1"/>
          </p:cNvPicPr>
          <p:nvPr userDrawn="1"/>
        </p:nvPicPr>
        <p:blipFill rotWithShape="1">
          <a:blip r:embed="rId2">
            <a:alphaModFix amt="16000"/>
            <a:grayscl/>
            <a:extLst>
              <a:ext uri="{BEBA8EAE-BF5A-486C-A8C5-ECC9F3942E4B}">
                <a14:imgProps xmlns:a14="http://schemas.microsoft.com/office/drawing/2010/main">
                  <a14:imgLayer r:embed="rId3">
                    <a14:imgEffect>
                      <a14:colorTemperature colorTemp="5000"/>
                    </a14:imgEffect>
                    <a14:imgEffect>
                      <a14:saturation sat="400000"/>
                    </a14:imgEffect>
                  </a14:imgLayer>
                </a14:imgProps>
              </a:ext>
              <a:ext uri="{28A0092B-C50C-407E-A947-70E740481C1C}">
                <a14:useLocalDpi xmlns:a14="http://schemas.microsoft.com/office/drawing/2010/main" val="0"/>
              </a:ext>
            </a:extLst>
          </a:blip>
          <a:srcRect l="15750" r="57388"/>
          <a:stretch/>
        </p:blipFill>
        <p:spPr>
          <a:xfrm>
            <a:off x="0" y="3892265"/>
            <a:ext cx="6095999" cy="2214139"/>
          </a:xfrm>
          <a:prstGeom prst="rect">
            <a:avLst/>
          </a:prstGeom>
        </p:spPr>
      </p:pic>
      <p:pic>
        <p:nvPicPr>
          <p:cNvPr id="3" name="Bildobjekt 2">
            <a:hlinkClick r:id="rId4" action="ppaction://hlinksldjump"/>
            <a:extLst>
              <a:ext uri="{FF2B5EF4-FFF2-40B4-BE49-F238E27FC236}">
                <a16:creationId xmlns:a16="http://schemas.microsoft.com/office/drawing/2014/main" id="{6EEEDD58-C8DA-8C31-F317-9B8CA85C53E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sp>
        <p:nvSpPr>
          <p:cNvPr id="5" name="Rubrik 3">
            <a:extLst>
              <a:ext uri="{FF2B5EF4-FFF2-40B4-BE49-F238E27FC236}">
                <a16:creationId xmlns:a16="http://schemas.microsoft.com/office/drawing/2014/main" id="{5B3826BA-0A5C-FDC6-E1DB-99EA3A1886FC}"/>
              </a:ext>
            </a:extLst>
          </p:cNvPr>
          <p:cNvSpPr txBox="1">
            <a:spLocks/>
          </p:cNvSpPr>
          <p:nvPr userDrawn="1"/>
        </p:nvSpPr>
        <p:spPr>
          <a:xfrm>
            <a:off x="633350" y="855552"/>
            <a:ext cx="4943061" cy="31300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a:solidFill>
                  <a:schemeClr val="bg1"/>
                </a:solidFill>
                <a:latin typeface="Poppins" pitchFamily="2" charset="77"/>
                <a:cs typeface="Poppins" pitchFamily="2" charset="77"/>
              </a:rPr>
              <a:t>Resultatportal med tydlig överblick</a:t>
            </a:r>
          </a:p>
        </p:txBody>
      </p:sp>
      <p:pic>
        <p:nvPicPr>
          <p:cNvPr id="4" name="Bildobjekt 3">
            <a:extLst>
              <a:ext uri="{FF2B5EF4-FFF2-40B4-BE49-F238E27FC236}">
                <a16:creationId xmlns:a16="http://schemas.microsoft.com/office/drawing/2014/main" id="{5F0285BC-1C2C-E553-8E73-69418FDE137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26090" y="920531"/>
            <a:ext cx="3998367" cy="5333957"/>
          </a:xfrm>
          <a:prstGeom prst="rect">
            <a:avLst/>
          </a:prstGeom>
        </p:spPr>
      </p:pic>
    </p:spTree>
    <p:extLst>
      <p:ext uri="{BB962C8B-B14F-4D97-AF65-F5344CB8AC3E}">
        <p14:creationId xmlns:p14="http://schemas.microsoft.com/office/powerpoint/2010/main" val="867825801"/>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R 1 kolumn Lil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953D187-0F88-47BA-2DC8-EA24608F84ED}"/>
              </a:ext>
            </a:extLst>
          </p:cNvPr>
          <p:cNvSpPr/>
          <p:nvPr userDrawn="1"/>
        </p:nvSpPr>
        <p:spPr>
          <a:xfrm>
            <a:off x="0" y="-132522"/>
            <a:ext cx="12192000" cy="69905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8" name="Platshållare för innehåll 2">
            <a:extLst>
              <a:ext uri="{FF2B5EF4-FFF2-40B4-BE49-F238E27FC236}">
                <a16:creationId xmlns:a16="http://schemas.microsoft.com/office/drawing/2014/main" id="{3F24507E-1895-1E62-DB65-02F6DFF99D24}"/>
              </a:ext>
            </a:extLst>
          </p:cNvPr>
          <p:cNvSpPr>
            <a:spLocks noGrp="1"/>
          </p:cNvSpPr>
          <p:nvPr>
            <p:ph idx="1" hasCustomPrompt="1"/>
          </p:nvPr>
        </p:nvSpPr>
        <p:spPr>
          <a:xfrm>
            <a:off x="838199" y="1268643"/>
            <a:ext cx="10802815" cy="4747844"/>
          </a:xfrm>
          <a:prstGeom prst="rect">
            <a:avLst/>
          </a:prstGeom>
        </p:spPr>
        <p:txBody>
          <a:bodyPr numCol="1" spcCol="180000">
            <a:noAutofit/>
          </a:bodyPr>
          <a:lstStyle>
            <a:lvl1pPr marL="0" indent="0">
              <a:buNone/>
              <a:defRPr sz="1600" b="0" u="none">
                <a:solidFill>
                  <a:schemeClr val="bg1"/>
                </a:solidFill>
                <a:latin typeface="+mn-lt"/>
              </a:defRPr>
            </a:lvl1pPr>
            <a:lvl2pPr marL="457200" indent="0">
              <a:buNone/>
              <a:defRPr sz="2400"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sv-SE"/>
              <a:t>Utgå alltid från </a:t>
            </a:r>
            <a:r>
              <a:rPr lang="sv-SE" err="1"/>
              <a:t>Calibri</a:t>
            </a:r>
            <a:r>
              <a:rPr lang="sv-SE"/>
              <a:t> </a:t>
            </a:r>
            <a:r>
              <a:rPr lang="sv-SE" err="1"/>
              <a:t>stl</a:t>
            </a:r>
            <a:r>
              <a:rPr lang="sv-SE"/>
              <a:t> 16, beroende på textmängd (Övriga storlekar 24-10) </a:t>
            </a:r>
            <a:br>
              <a:rPr lang="sv-SE"/>
            </a:br>
            <a:r>
              <a:rPr lang="sv-SE"/>
              <a:t>Bilder får ALDRIG vara större än streckad linje</a:t>
            </a:r>
          </a:p>
        </p:txBody>
      </p:sp>
      <p:pic>
        <p:nvPicPr>
          <p:cNvPr id="13" name="Bildobjekt 12">
            <a:hlinkClick r:id="rId2" action="ppaction://hlinksldjump"/>
            <a:extLst>
              <a:ext uri="{FF2B5EF4-FFF2-40B4-BE49-F238E27FC236}">
                <a16:creationId xmlns:a16="http://schemas.microsoft.com/office/drawing/2014/main" id="{0B07F60D-AD92-8481-2DA4-60C3F23292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6852" y="6208785"/>
            <a:ext cx="435069" cy="415362"/>
          </a:xfrm>
          <a:prstGeom prst="rect">
            <a:avLst/>
          </a:prstGeom>
        </p:spPr>
      </p:pic>
      <p:sp>
        <p:nvSpPr>
          <p:cNvPr id="10" name="Rubrik 1">
            <a:extLst>
              <a:ext uri="{FF2B5EF4-FFF2-40B4-BE49-F238E27FC236}">
                <a16:creationId xmlns:a16="http://schemas.microsoft.com/office/drawing/2014/main" id="{061BFC55-CBCD-44A5-C123-F2030DD73C5D}"/>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chemeClr val="bg1"/>
                </a:solidFill>
                <a:latin typeface="Poppins" pitchFamily="2" charset="77"/>
                <a:cs typeface="Poppins" pitchFamily="2" charset="77"/>
              </a:defRPr>
            </a:lvl1pPr>
          </a:lstStyle>
          <a:p>
            <a:r>
              <a:rPr lang="sv-SE"/>
              <a:t>Rubrik typsnitt Poppins </a:t>
            </a:r>
            <a:r>
              <a:rPr lang="sv-SE" err="1"/>
              <a:t>stl</a:t>
            </a:r>
            <a:r>
              <a:rPr lang="sv-SE"/>
              <a:t> 36</a:t>
            </a:r>
          </a:p>
        </p:txBody>
      </p:sp>
      <p:pic>
        <p:nvPicPr>
          <p:cNvPr id="9" name="Bildobjekt 8">
            <a:extLst>
              <a:ext uri="{FF2B5EF4-FFF2-40B4-BE49-F238E27FC236}">
                <a16:creationId xmlns:a16="http://schemas.microsoft.com/office/drawing/2014/main" id="{24FE649B-B743-0B53-29BD-A130067419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00789" y="228602"/>
            <a:ext cx="638420" cy="636812"/>
          </a:xfrm>
          <a:prstGeom prst="rect">
            <a:avLst/>
          </a:prstGeom>
          <a:effectLst>
            <a:outerShdw dist="38100" dir="3360000" sx="97000" sy="97000" algn="ctr" rotWithShape="0">
              <a:srgbClr val="000000">
                <a:alpha val="43137"/>
              </a:srgbClr>
            </a:outerShdw>
          </a:effectLst>
        </p:spPr>
      </p:pic>
      <p:pic>
        <p:nvPicPr>
          <p:cNvPr id="12" name="Bildobjekt 11">
            <a:extLst>
              <a:ext uri="{FF2B5EF4-FFF2-40B4-BE49-F238E27FC236}">
                <a16:creationId xmlns:a16="http://schemas.microsoft.com/office/drawing/2014/main" id="{743C80FE-078D-54FE-D707-07F450BA5552}"/>
              </a:ext>
            </a:extLst>
          </p:cNvPr>
          <p:cNvPicPr>
            <a:picLocks noChangeAspect="1"/>
          </p:cNvPicPr>
          <p:nvPr userDrawn="1"/>
        </p:nvPicPr>
        <p:blipFill rotWithShape="1">
          <a:blip r:embed="rId5">
            <a:alphaModFix amt="7000"/>
            <a:extLst>
              <a:ext uri="{28A0092B-C50C-407E-A947-70E740481C1C}">
                <a14:useLocalDpi xmlns:a14="http://schemas.microsoft.com/office/drawing/2010/main" val="0"/>
              </a:ext>
            </a:extLst>
          </a:blip>
          <a:srcRect l="15750" r="30525"/>
          <a:stretch/>
        </p:blipFill>
        <p:spPr>
          <a:xfrm>
            <a:off x="0" y="3892265"/>
            <a:ext cx="12192000" cy="2214139"/>
          </a:xfrm>
          <a:prstGeom prst="rect">
            <a:avLst/>
          </a:prstGeom>
        </p:spPr>
      </p:pic>
    </p:spTree>
    <p:extLst>
      <p:ext uri="{BB962C8B-B14F-4D97-AF65-F5344CB8AC3E}">
        <p14:creationId xmlns:p14="http://schemas.microsoft.com/office/powerpoint/2010/main" val="3565861138"/>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724561"/>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R 1 kolumn">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75499EF1-5A85-9042-F1F7-22288AFE72BD}"/>
              </a:ext>
            </a:extLst>
          </p:cNvPr>
          <p:cNvPicPr>
            <a:picLocks noChangeAspect="1"/>
          </p:cNvPicPr>
          <p:nvPr userDrawn="1"/>
        </p:nvPicPr>
        <p:blipFill rotWithShape="1">
          <a:blip r:embed="rId2">
            <a:alphaModFix amt="2000"/>
            <a:extLst>
              <a:ext uri="{28A0092B-C50C-407E-A947-70E740481C1C}">
                <a14:useLocalDpi xmlns:a14="http://schemas.microsoft.com/office/drawing/2010/main" val="0"/>
              </a:ext>
            </a:extLst>
          </a:blip>
          <a:srcRect l="15750" r="30525"/>
          <a:stretch/>
        </p:blipFill>
        <p:spPr>
          <a:xfrm>
            <a:off x="0" y="3892265"/>
            <a:ext cx="12192000" cy="2214139"/>
          </a:xfrm>
          <a:prstGeom prst="rect">
            <a:avLst/>
          </a:prstGeom>
        </p:spPr>
      </p:pic>
      <p:sp>
        <p:nvSpPr>
          <p:cNvPr id="7" name="Rubrik 1">
            <a:extLst>
              <a:ext uri="{FF2B5EF4-FFF2-40B4-BE49-F238E27FC236}">
                <a16:creationId xmlns:a16="http://schemas.microsoft.com/office/drawing/2014/main" id="{D87DEFA2-08F5-4A6C-CCA3-2FD50A2EABB3}"/>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rgbClr val="4A4A4A"/>
                </a:solidFill>
                <a:latin typeface="Poppins" pitchFamily="2" charset="77"/>
                <a:cs typeface="Poppins" pitchFamily="2" charset="77"/>
              </a:defRPr>
            </a:lvl1pPr>
          </a:lstStyle>
          <a:p>
            <a:r>
              <a:rPr lang="sv-SE"/>
              <a:t>Rubrik typsnitt Poppins </a:t>
            </a:r>
            <a:r>
              <a:rPr lang="sv-SE" err="1"/>
              <a:t>stl</a:t>
            </a:r>
            <a:r>
              <a:rPr lang="sv-SE"/>
              <a:t> 36</a:t>
            </a:r>
          </a:p>
        </p:txBody>
      </p:sp>
      <p:sp>
        <p:nvSpPr>
          <p:cNvPr id="8" name="Platshållare för innehåll 2">
            <a:extLst>
              <a:ext uri="{FF2B5EF4-FFF2-40B4-BE49-F238E27FC236}">
                <a16:creationId xmlns:a16="http://schemas.microsoft.com/office/drawing/2014/main" id="{3FCF04FB-866E-5C4B-AD13-3A726FF23F2E}"/>
              </a:ext>
            </a:extLst>
          </p:cNvPr>
          <p:cNvSpPr>
            <a:spLocks noGrp="1"/>
          </p:cNvSpPr>
          <p:nvPr>
            <p:ph idx="1" hasCustomPrompt="1"/>
          </p:nvPr>
        </p:nvSpPr>
        <p:spPr>
          <a:xfrm>
            <a:off x="838199" y="1268643"/>
            <a:ext cx="10802815" cy="4688812"/>
          </a:xfrm>
          <a:prstGeom prst="rect">
            <a:avLst/>
          </a:prstGeom>
        </p:spPr>
        <p:txBody>
          <a:bodyPr numCol="1" spcCol="180000">
            <a:noAutofit/>
          </a:bodyPr>
          <a:lstStyle>
            <a:lvl1pPr marL="0" indent="0">
              <a:buNone/>
              <a:defRPr sz="1600" b="0" u="none">
                <a:solidFill>
                  <a:schemeClr val="tx1"/>
                </a:solidFill>
                <a:latin typeface="+mn-lt"/>
              </a:defRPr>
            </a:lvl1pPr>
            <a:lvl2pPr marL="457200" indent="0">
              <a:buNone/>
              <a:defRPr sz="2400"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sv-SE"/>
              <a:t>Utgå alltid från </a:t>
            </a:r>
            <a:r>
              <a:rPr lang="sv-SE" err="1"/>
              <a:t>Calibri</a:t>
            </a:r>
            <a:r>
              <a:rPr lang="sv-SE"/>
              <a:t> </a:t>
            </a:r>
            <a:r>
              <a:rPr lang="sv-SE" err="1"/>
              <a:t>stl</a:t>
            </a:r>
            <a:r>
              <a:rPr lang="sv-SE"/>
              <a:t> 16, beroende på textmängd (Övriga storlekar 24-10) </a:t>
            </a:r>
            <a:br>
              <a:rPr lang="sv-SE"/>
            </a:br>
            <a:r>
              <a:rPr lang="sv-SE"/>
              <a:t>Bilder får ALDRIG vara större än streckad linje</a:t>
            </a:r>
          </a:p>
          <a:p>
            <a:pPr lvl="0"/>
            <a:endParaRPr lang="sv-SE"/>
          </a:p>
          <a:p>
            <a:pPr lvl="0"/>
            <a:endParaRPr lang="sv-SE"/>
          </a:p>
        </p:txBody>
      </p:sp>
    </p:spTree>
    <p:extLst>
      <p:ext uri="{BB962C8B-B14F-4D97-AF65-F5344CB8AC3E}">
        <p14:creationId xmlns:p14="http://schemas.microsoft.com/office/powerpoint/2010/main" val="3602563337"/>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33" name="Rektangel 32">
            <a:extLst>
              <a:ext uri="{FF2B5EF4-FFF2-40B4-BE49-F238E27FC236}">
                <a16:creationId xmlns:a16="http://schemas.microsoft.com/office/drawing/2014/main" id="{65BC2FBA-07EF-7D15-531A-41014AF00386}"/>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11" name="Rektangel 10">
            <a:extLst>
              <a:ext uri="{FF2B5EF4-FFF2-40B4-BE49-F238E27FC236}">
                <a16:creationId xmlns:a16="http://schemas.microsoft.com/office/drawing/2014/main" id="{E76D4C47-904A-BF44-B1E0-D2C0244879E1}"/>
              </a:ext>
            </a:extLst>
          </p:cNvPr>
          <p:cNvSpPr/>
          <p:nvPr userDrawn="1"/>
        </p:nvSpPr>
        <p:spPr>
          <a:xfrm>
            <a:off x="1" y="0"/>
            <a:ext cx="4975762" cy="685800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4" name="Bildobjekt 3">
            <a:extLst>
              <a:ext uri="{FF2B5EF4-FFF2-40B4-BE49-F238E27FC236}">
                <a16:creationId xmlns:a16="http://schemas.microsoft.com/office/drawing/2014/main" id="{C8D60412-F2D9-9846-9490-30F88404F9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834" y="1341796"/>
            <a:ext cx="2473569" cy="590908"/>
          </a:xfrm>
          <a:prstGeom prst="rect">
            <a:avLst/>
          </a:prstGeom>
        </p:spPr>
      </p:pic>
      <p:sp>
        <p:nvSpPr>
          <p:cNvPr id="2" name="Rektangel 1">
            <a:extLst>
              <a:ext uri="{FF2B5EF4-FFF2-40B4-BE49-F238E27FC236}">
                <a16:creationId xmlns:a16="http://schemas.microsoft.com/office/drawing/2014/main" id="{B460A5AD-06A4-7C2E-84C7-8060805056C4}"/>
              </a:ext>
            </a:extLst>
          </p:cNvPr>
          <p:cNvSpPr/>
          <p:nvPr userDrawn="1"/>
        </p:nvSpPr>
        <p:spPr>
          <a:xfrm>
            <a:off x="10741718" y="0"/>
            <a:ext cx="1450281" cy="927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grpSp>
        <p:nvGrpSpPr>
          <p:cNvPr id="5" name="Grupp 4">
            <a:extLst>
              <a:ext uri="{FF2B5EF4-FFF2-40B4-BE49-F238E27FC236}">
                <a16:creationId xmlns:a16="http://schemas.microsoft.com/office/drawing/2014/main" id="{FF2733AE-FBD6-BC68-8B4F-4C9CB5619EBC}"/>
              </a:ext>
            </a:extLst>
          </p:cNvPr>
          <p:cNvGrpSpPr/>
          <p:nvPr userDrawn="1"/>
        </p:nvGrpSpPr>
        <p:grpSpPr>
          <a:xfrm>
            <a:off x="6037666" y="5034117"/>
            <a:ext cx="5060567" cy="369332"/>
            <a:chOff x="6227789" y="5034117"/>
            <a:chExt cx="5060567" cy="369332"/>
          </a:xfrm>
        </p:grpSpPr>
        <p:sp>
          <p:nvSpPr>
            <p:cNvPr id="35" name="Rektangel 34">
              <a:extLst>
                <a:ext uri="{FF2B5EF4-FFF2-40B4-BE49-F238E27FC236}">
                  <a16:creationId xmlns:a16="http://schemas.microsoft.com/office/drawing/2014/main" id="{FE6771A4-C217-282A-41FD-4D9959E9A49F}"/>
                </a:ext>
              </a:extLst>
            </p:cNvPr>
            <p:cNvSpPr/>
            <p:nvPr userDrawn="1"/>
          </p:nvSpPr>
          <p:spPr>
            <a:xfrm>
              <a:off x="8008960" y="5034117"/>
              <a:ext cx="1326677" cy="369332"/>
            </a:xfrm>
            <a:prstGeom prst="rect">
              <a:avLst/>
            </a:prstGeom>
          </p:spPr>
          <p:txBody>
            <a:bodyPr wrap="square">
              <a:spAutoFit/>
            </a:bodyPr>
            <a:lstStyle/>
            <a:p>
              <a:pPr marL="0" indent="0" algn="l">
                <a:lnSpc>
                  <a:spcPct val="100000"/>
                </a:lnSpc>
                <a:buFontTx/>
                <a:buNone/>
              </a:pPr>
              <a:r>
                <a:rPr lang="sv-SE" sz="1800" b="1" i="0">
                  <a:solidFill>
                    <a:schemeClr val="bg1">
                      <a:lumMod val="85000"/>
                    </a:schemeClr>
                  </a:solidFill>
                  <a:latin typeface="Poppins" pitchFamily="2" charset="77"/>
                  <a:cs typeface="Poppins" pitchFamily="2" charset="77"/>
                </a:rPr>
                <a:t>METODIK</a:t>
              </a:r>
            </a:p>
          </p:txBody>
        </p:sp>
        <p:pic>
          <p:nvPicPr>
            <p:cNvPr id="36" name="Bild 35">
              <a:extLst>
                <a:ext uri="{FF2B5EF4-FFF2-40B4-BE49-F238E27FC236}">
                  <a16:creationId xmlns:a16="http://schemas.microsoft.com/office/drawing/2014/main" id="{91F361B3-6B1E-4B85-F435-58AB3064817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9586" y="5080634"/>
              <a:ext cx="313515" cy="240004"/>
            </a:xfrm>
            <a:prstGeom prst="rect">
              <a:avLst/>
            </a:prstGeom>
          </p:spPr>
        </p:pic>
        <p:pic>
          <p:nvPicPr>
            <p:cNvPr id="37" name="Bild 36">
              <a:extLst>
                <a:ext uri="{FF2B5EF4-FFF2-40B4-BE49-F238E27FC236}">
                  <a16:creationId xmlns:a16="http://schemas.microsoft.com/office/drawing/2014/main" id="{9A2EAFB6-0FA8-BAFB-D982-3EAD102D262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20326" y="5066601"/>
              <a:ext cx="292298" cy="272405"/>
            </a:xfrm>
            <a:prstGeom prst="rect">
              <a:avLst/>
            </a:prstGeom>
          </p:spPr>
        </p:pic>
        <p:pic>
          <p:nvPicPr>
            <p:cNvPr id="38" name="Bild 37">
              <a:extLst>
                <a:ext uri="{FF2B5EF4-FFF2-40B4-BE49-F238E27FC236}">
                  <a16:creationId xmlns:a16="http://schemas.microsoft.com/office/drawing/2014/main" id="{E32D7A31-53E9-8608-B182-BFC2179737F6}"/>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27789" y="5081774"/>
              <a:ext cx="272995" cy="255913"/>
            </a:xfrm>
            <a:prstGeom prst="rect">
              <a:avLst/>
            </a:prstGeom>
          </p:spPr>
        </p:pic>
        <p:sp>
          <p:nvSpPr>
            <p:cNvPr id="24" name="Rektangel 23">
              <a:extLst>
                <a:ext uri="{FF2B5EF4-FFF2-40B4-BE49-F238E27FC236}">
                  <a16:creationId xmlns:a16="http://schemas.microsoft.com/office/drawing/2014/main" id="{1B7C4471-32FC-02E4-B75D-CCD77406DC79}"/>
                </a:ext>
              </a:extLst>
            </p:cNvPr>
            <p:cNvSpPr/>
            <p:nvPr userDrawn="1"/>
          </p:nvSpPr>
          <p:spPr>
            <a:xfrm>
              <a:off x="6489103" y="5034117"/>
              <a:ext cx="1005006" cy="369332"/>
            </a:xfrm>
            <a:prstGeom prst="rect">
              <a:avLst/>
            </a:prstGeom>
          </p:spPr>
          <p:txBody>
            <a:bodyPr wrap="square">
              <a:spAutoFit/>
            </a:bodyPr>
            <a:lstStyle/>
            <a:p>
              <a:pPr marL="0" indent="0" algn="l">
                <a:lnSpc>
                  <a:spcPct val="100000"/>
                </a:lnSpc>
                <a:buFontTx/>
                <a:buNone/>
              </a:pPr>
              <a:r>
                <a:rPr lang="sv-SE" sz="1800" b="1" i="0">
                  <a:solidFill>
                    <a:schemeClr val="bg1">
                      <a:lumMod val="85000"/>
                    </a:schemeClr>
                  </a:solidFill>
                  <a:latin typeface="Poppins" pitchFamily="2" charset="77"/>
                  <a:cs typeface="Poppins" pitchFamily="2" charset="77"/>
                </a:rPr>
                <a:t>TEKNIK</a:t>
              </a:r>
            </a:p>
          </p:txBody>
        </p:sp>
        <p:sp>
          <p:nvSpPr>
            <p:cNvPr id="25" name="Rektangel 24">
              <a:extLst>
                <a:ext uri="{FF2B5EF4-FFF2-40B4-BE49-F238E27FC236}">
                  <a16:creationId xmlns:a16="http://schemas.microsoft.com/office/drawing/2014/main" id="{A5F5B8B5-CA04-A9DB-8649-C992EAD30706}"/>
                </a:ext>
              </a:extLst>
            </p:cNvPr>
            <p:cNvSpPr/>
            <p:nvPr userDrawn="1"/>
          </p:nvSpPr>
          <p:spPr>
            <a:xfrm>
              <a:off x="9709865" y="5034117"/>
              <a:ext cx="1578491" cy="369332"/>
            </a:xfrm>
            <a:prstGeom prst="rect">
              <a:avLst/>
            </a:prstGeom>
          </p:spPr>
          <p:txBody>
            <a:bodyPr wrap="square">
              <a:spAutoFit/>
            </a:bodyPr>
            <a:lstStyle/>
            <a:p>
              <a:pPr marL="0" indent="0" algn="l">
                <a:lnSpc>
                  <a:spcPct val="100000"/>
                </a:lnSpc>
                <a:buFontTx/>
                <a:buNone/>
              </a:pPr>
              <a:r>
                <a:rPr lang="sv-SE" sz="1800" b="1" i="0">
                  <a:solidFill>
                    <a:schemeClr val="bg1">
                      <a:lumMod val="85000"/>
                    </a:schemeClr>
                  </a:solidFill>
                  <a:latin typeface="Poppins" pitchFamily="2" charset="77"/>
                  <a:cs typeface="Poppins" pitchFamily="2" charset="77"/>
                </a:rPr>
                <a:t>KOMPETENS</a:t>
              </a:r>
            </a:p>
          </p:txBody>
        </p:sp>
      </p:grpSp>
      <p:pic>
        <p:nvPicPr>
          <p:cNvPr id="28" name="Bildobjekt 27">
            <a:extLst>
              <a:ext uri="{FF2B5EF4-FFF2-40B4-BE49-F238E27FC236}">
                <a16:creationId xmlns:a16="http://schemas.microsoft.com/office/drawing/2014/main" id="{188669F7-06AD-B091-6F3A-36E6D82A8BF1}"/>
              </a:ext>
            </a:extLst>
          </p:cNvPr>
          <p:cNvPicPr>
            <a:picLocks noChangeAspect="1"/>
          </p:cNvPicPr>
          <p:nvPr userDrawn="1"/>
        </p:nvPicPr>
        <p:blipFill rotWithShape="1">
          <a:blip r:embed="rId9">
            <a:alphaModFix amt="5000"/>
            <a:extLst>
              <a:ext uri="{28A0092B-C50C-407E-A947-70E740481C1C}">
                <a14:useLocalDpi xmlns:a14="http://schemas.microsoft.com/office/drawing/2010/main" val="0"/>
              </a:ext>
            </a:extLst>
          </a:blip>
          <a:srcRect l="15750" r="62324"/>
          <a:stretch/>
        </p:blipFill>
        <p:spPr>
          <a:xfrm>
            <a:off x="0" y="3892265"/>
            <a:ext cx="4975762" cy="2214139"/>
          </a:xfrm>
          <a:prstGeom prst="rect">
            <a:avLst/>
          </a:prstGeom>
        </p:spPr>
      </p:pic>
      <p:sp>
        <p:nvSpPr>
          <p:cNvPr id="41" name="Text Placeholder 2">
            <a:extLst>
              <a:ext uri="{FF2B5EF4-FFF2-40B4-BE49-F238E27FC236}">
                <a16:creationId xmlns:a16="http://schemas.microsoft.com/office/drawing/2014/main" id="{9C0FFC20-5C5F-C51A-811D-0CD48E1026AD}"/>
              </a:ext>
            </a:extLst>
          </p:cNvPr>
          <p:cNvSpPr>
            <a:spLocks noGrp="1"/>
          </p:cNvSpPr>
          <p:nvPr>
            <p:ph type="body" sz="quarter" idx="10" hasCustomPrompt="1"/>
          </p:nvPr>
        </p:nvSpPr>
        <p:spPr>
          <a:xfrm>
            <a:off x="5809481" y="3387403"/>
            <a:ext cx="2563305" cy="314325"/>
          </a:xfrm>
          <a:prstGeom prst="rect">
            <a:avLst/>
          </a:prstGeom>
        </p:spPr>
        <p:txBody>
          <a:bodyPr/>
          <a:lstStyle>
            <a:lvl1pPr marL="0" indent="0" algn="ctr">
              <a:buNone/>
              <a:defRPr sz="1600">
                <a:solidFill>
                  <a:srgbClr val="4A4A4A"/>
                </a:solidFill>
                <a:latin typeface="+mn-lt"/>
              </a:defRPr>
            </a:lvl1pPr>
          </a:lstStyle>
          <a:p>
            <a:pPr lvl="0"/>
            <a:r>
              <a:rPr lang="sv-SE" sz="1600">
                <a:solidFill>
                  <a:srgbClr val="4A4A4A"/>
                </a:solidFill>
              </a:rPr>
              <a:t>Therese Ekeroth</a:t>
            </a:r>
            <a:endParaRPr lang="sv-SE"/>
          </a:p>
        </p:txBody>
      </p:sp>
      <p:sp>
        <p:nvSpPr>
          <p:cNvPr id="42" name="Text Placeholder 2">
            <a:extLst>
              <a:ext uri="{FF2B5EF4-FFF2-40B4-BE49-F238E27FC236}">
                <a16:creationId xmlns:a16="http://schemas.microsoft.com/office/drawing/2014/main" id="{F015127C-6713-A941-2485-1F6F0BD6942E}"/>
              </a:ext>
            </a:extLst>
          </p:cNvPr>
          <p:cNvSpPr>
            <a:spLocks noGrp="1"/>
          </p:cNvSpPr>
          <p:nvPr>
            <p:ph type="body" sz="quarter" idx="11" hasCustomPrompt="1"/>
          </p:nvPr>
        </p:nvSpPr>
        <p:spPr>
          <a:xfrm>
            <a:off x="5809481" y="3637595"/>
            <a:ext cx="2563305" cy="256461"/>
          </a:xfrm>
          <a:prstGeom prst="rect">
            <a:avLst/>
          </a:prstGeom>
        </p:spPr>
        <p:txBody>
          <a:bodyPr/>
          <a:lstStyle>
            <a:lvl1pPr marL="0" indent="0" algn="ctr">
              <a:buNone/>
              <a:defRPr sz="1200">
                <a:solidFill>
                  <a:schemeClr val="bg1">
                    <a:lumMod val="50000"/>
                  </a:schemeClr>
                </a:solidFill>
                <a:latin typeface="+mn-lt"/>
              </a:defRPr>
            </a:lvl1pPr>
          </a:lstStyle>
          <a:p>
            <a:pPr lvl="0"/>
            <a:r>
              <a:rPr lang="sv-SE" sz="1200">
                <a:solidFill>
                  <a:schemeClr val="bg1">
                    <a:lumMod val="50000"/>
                  </a:schemeClr>
                </a:solidFill>
              </a:rPr>
              <a:t>Projektledare</a:t>
            </a:r>
            <a:endParaRPr lang="sv-SE"/>
          </a:p>
        </p:txBody>
      </p:sp>
      <p:sp>
        <p:nvSpPr>
          <p:cNvPr id="43" name="Text Placeholder 2">
            <a:extLst>
              <a:ext uri="{FF2B5EF4-FFF2-40B4-BE49-F238E27FC236}">
                <a16:creationId xmlns:a16="http://schemas.microsoft.com/office/drawing/2014/main" id="{15BB5DF0-FADE-F5C3-8697-16FEF17AB589}"/>
              </a:ext>
            </a:extLst>
          </p:cNvPr>
          <p:cNvSpPr>
            <a:spLocks noGrp="1"/>
          </p:cNvSpPr>
          <p:nvPr>
            <p:ph type="body" sz="quarter" idx="12" hasCustomPrompt="1"/>
          </p:nvPr>
        </p:nvSpPr>
        <p:spPr>
          <a:xfrm>
            <a:off x="5809481" y="4003353"/>
            <a:ext cx="2563305" cy="256461"/>
          </a:xfrm>
          <a:prstGeom prst="rect">
            <a:avLst/>
          </a:prstGeom>
        </p:spPr>
        <p:txBody>
          <a:bodyPr/>
          <a:lstStyle>
            <a:lvl1pPr marL="0" indent="0" algn="ctr">
              <a:buNone/>
              <a:defRPr sz="1200">
                <a:solidFill>
                  <a:srgbClr val="4A4A4A"/>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a:solidFill>
                  <a:srgbClr val="4A4A4A"/>
                </a:solidFill>
              </a:rPr>
              <a:t>Mobil: +46 (0)709 22 82 92</a:t>
            </a:r>
          </a:p>
        </p:txBody>
      </p:sp>
      <p:sp>
        <p:nvSpPr>
          <p:cNvPr id="44" name="Platshållare för bild 8">
            <a:extLst>
              <a:ext uri="{FF2B5EF4-FFF2-40B4-BE49-F238E27FC236}">
                <a16:creationId xmlns:a16="http://schemas.microsoft.com/office/drawing/2014/main" id="{3EABB545-E0F5-2F3C-4080-A41763F5E899}"/>
              </a:ext>
            </a:extLst>
          </p:cNvPr>
          <p:cNvSpPr>
            <a:spLocks noGrp="1"/>
          </p:cNvSpPr>
          <p:nvPr>
            <p:ph type="pic" sz="quarter" idx="18" hasCustomPrompt="1"/>
          </p:nvPr>
        </p:nvSpPr>
        <p:spPr>
          <a:xfrm>
            <a:off x="6232497" y="1409420"/>
            <a:ext cx="1717272" cy="1717272"/>
          </a:xfrm>
          <a:prstGeom prst="ellipse">
            <a:avLst/>
          </a:prstGeom>
          <a:ln>
            <a:noFill/>
          </a:ln>
        </p:spPr>
        <p:txBody>
          <a:bodyPr/>
          <a:lstStyle>
            <a:lvl1pPr marL="0" indent="0" algn="ctr">
              <a:buFontTx/>
              <a:buNone/>
              <a:defRPr sz="1200">
                <a:latin typeface="+mn-lt"/>
              </a:defRPr>
            </a:lvl1pPr>
          </a:lstStyle>
          <a:p>
            <a:r>
              <a:rPr lang="sv-SE"/>
              <a:t>Foto</a:t>
            </a:r>
          </a:p>
        </p:txBody>
      </p:sp>
      <p:sp>
        <p:nvSpPr>
          <p:cNvPr id="45" name="Text Placeholder 2">
            <a:extLst>
              <a:ext uri="{FF2B5EF4-FFF2-40B4-BE49-F238E27FC236}">
                <a16:creationId xmlns:a16="http://schemas.microsoft.com/office/drawing/2014/main" id="{61D2A13F-0FF9-77EC-8521-7150529888EB}"/>
              </a:ext>
            </a:extLst>
          </p:cNvPr>
          <p:cNvSpPr>
            <a:spLocks noGrp="1"/>
          </p:cNvSpPr>
          <p:nvPr>
            <p:ph type="body" sz="quarter" idx="23" hasCustomPrompt="1"/>
          </p:nvPr>
        </p:nvSpPr>
        <p:spPr>
          <a:xfrm>
            <a:off x="5809481" y="4238481"/>
            <a:ext cx="2563305" cy="358456"/>
          </a:xfrm>
          <a:prstGeom prst="rect">
            <a:avLst/>
          </a:prstGeom>
        </p:spPr>
        <p:txBody>
          <a:bodyPr/>
          <a:lstStyle>
            <a:lvl1pPr marL="0" indent="0" algn="ctr">
              <a:buNone/>
              <a:defRPr sz="1200">
                <a:solidFill>
                  <a:srgbClr val="4A4A4A"/>
                </a:solidFill>
                <a:latin typeface="+mn-lt"/>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sv-SE" sz="1200" err="1">
                <a:solidFill>
                  <a:srgbClr val="4A4A4A"/>
                </a:solidFill>
              </a:rPr>
              <a:t>therese.ekeroth@quicksearch.se</a:t>
            </a:r>
            <a:endParaRPr lang="sv-SE" sz="1200">
              <a:solidFill>
                <a:srgbClr val="4A4A4A"/>
              </a:solidFill>
            </a:endParaRPr>
          </a:p>
        </p:txBody>
      </p:sp>
      <p:sp>
        <p:nvSpPr>
          <p:cNvPr id="46" name="Text Placeholder 2">
            <a:extLst>
              <a:ext uri="{FF2B5EF4-FFF2-40B4-BE49-F238E27FC236}">
                <a16:creationId xmlns:a16="http://schemas.microsoft.com/office/drawing/2014/main" id="{6B5DEF80-D734-D793-EB05-E51E96360B88}"/>
              </a:ext>
            </a:extLst>
          </p:cNvPr>
          <p:cNvSpPr>
            <a:spLocks noGrp="1"/>
          </p:cNvSpPr>
          <p:nvPr>
            <p:ph type="body" sz="quarter" idx="24" hasCustomPrompt="1"/>
          </p:nvPr>
        </p:nvSpPr>
        <p:spPr>
          <a:xfrm>
            <a:off x="8722498" y="3398692"/>
            <a:ext cx="2563305" cy="314325"/>
          </a:xfrm>
          <a:prstGeom prst="rect">
            <a:avLst/>
          </a:prstGeom>
        </p:spPr>
        <p:txBody>
          <a:bodyPr/>
          <a:lstStyle>
            <a:lvl1pPr marL="0" indent="0" algn="ctr">
              <a:buNone/>
              <a:defRPr sz="1600">
                <a:solidFill>
                  <a:srgbClr val="4A4A4A"/>
                </a:solidFill>
                <a:latin typeface="+mn-lt"/>
              </a:defRPr>
            </a:lvl1pPr>
          </a:lstStyle>
          <a:p>
            <a:pPr lvl="0"/>
            <a:r>
              <a:rPr lang="sv-SE" sz="1600">
                <a:solidFill>
                  <a:srgbClr val="4A4A4A"/>
                </a:solidFill>
              </a:rPr>
              <a:t>Göran Almen</a:t>
            </a:r>
            <a:endParaRPr lang="sv-SE"/>
          </a:p>
        </p:txBody>
      </p:sp>
      <p:sp>
        <p:nvSpPr>
          <p:cNvPr id="47" name="Text Placeholder 2">
            <a:extLst>
              <a:ext uri="{FF2B5EF4-FFF2-40B4-BE49-F238E27FC236}">
                <a16:creationId xmlns:a16="http://schemas.microsoft.com/office/drawing/2014/main" id="{75DE1830-BC0E-117F-E6E7-1AD7C4DCB936}"/>
              </a:ext>
            </a:extLst>
          </p:cNvPr>
          <p:cNvSpPr>
            <a:spLocks noGrp="1"/>
          </p:cNvSpPr>
          <p:nvPr>
            <p:ph type="body" sz="quarter" idx="25" hasCustomPrompt="1"/>
          </p:nvPr>
        </p:nvSpPr>
        <p:spPr>
          <a:xfrm>
            <a:off x="8722498" y="3650889"/>
            <a:ext cx="2563305" cy="256461"/>
          </a:xfrm>
          <a:prstGeom prst="rect">
            <a:avLst/>
          </a:prstGeom>
        </p:spPr>
        <p:txBody>
          <a:bodyPr/>
          <a:lstStyle>
            <a:lvl1pPr marL="0" indent="0" algn="ctr">
              <a:buNone/>
              <a:defRPr sz="1200">
                <a:solidFill>
                  <a:schemeClr val="bg1">
                    <a:lumMod val="50000"/>
                  </a:schemeClr>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200" err="1">
                <a:solidFill>
                  <a:schemeClr val="bg1">
                    <a:lumMod val="50000"/>
                  </a:schemeClr>
                </a:solidFill>
              </a:rPr>
              <a:t>Bid</a:t>
            </a:r>
            <a:r>
              <a:rPr lang="sv-SE" sz="1200">
                <a:solidFill>
                  <a:schemeClr val="bg1">
                    <a:lumMod val="50000"/>
                  </a:schemeClr>
                </a:solidFill>
              </a:rPr>
              <a:t> Manager</a:t>
            </a:r>
          </a:p>
        </p:txBody>
      </p:sp>
      <p:sp>
        <p:nvSpPr>
          <p:cNvPr id="48" name="Text Placeholder 2">
            <a:extLst>
              <a:ext uri="{FF2B5EF4-FFF2-40B4-BE49-F238E27FC236}">
                <a16:creationId xmlns:a16="http://schemas.microsoft.com/office/drawing/2014/main" id="{5EDFC549-0503-DEF2-F4E3-13E0D3E21C7D}"/>
              </a:ext>
            </a:extLst>
          </p:cNvPr>
          <p:cNvSpPr>
            <a:spLocks noGrp="1"/>
          </p:cNvSpPr>
          <p:nvPr>
            <p:ph type="body" sz="quarter" idx="26" hasCustomPrompt="1"/>
          </p:nvPr>
        </p:nvSpPr>
        <p:spPr>
          <a:xfrm>
            <a:off x="8722498" y="4003353"/>
            <a:ext cx="2563305" cy="256461"/>
          </a:xfrm>
          <a:prstGeom prst="rect">
            <a:avLst/>
          </a:prstGeom>
        </p:spPr>
        <p:txBody>
          <a:bodyPr/>
          <a:lstStyle>
            <a:lvl1pPr marL="0" indent="0" algn="ctr">
              <a:buNone/>
              <a:defRPr sz="1200">
                <a:solidFill>
                  <a:srgbClr val="4A4A4A"/>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a:solidFill>
                  <a:srgbClr val="4A4A4A"/>
                </a:solidFill>
              </a:rPr>
              <a:t>Mobil: +46 (0)709 31 03 46</a:t>
            </a:r>
          </a:p>
        </p:txBody>
      </p:sp>
      <p:sp>
        <p:nvSpPr>
          <p:cNvPr id="49" name="Platshållare för bild 8">
            <a:extLst>
              <a:ext uri="{FF2B5EF4-FFF2-40B4-BE49-F238E27FC236}">
                <a16:creationId xmlns:a16="http://schemas.microsoft.com/office/drawing/2014/main" id="{8965573C-BFB3-1A63-B2FB-EDC130A107DA}"/>
              </a:ext>
            </a:extLst>
          </p:cNvPr>
          <p:cNvSpPr>
            <a:spLocks noGrp="1"/>
          </p:cNvSpPr>
          <p:nvPr>
            <p:ph type="pic" sz="quarter" idx="27" hasCustomPrompt="1"/>
          </p:nvPr>
        </p:nvSpPr>
        <p:spPr>
          <a:xfrm>
            <a:off x="9145514" y="1409420"/>
            <a:ext cx="1717272" cy="1717272"/>
          </a:xfrm>
          <a:prstGeom prst="ellipse">
            <a:avLst/>
          </a:prstGeom>
          <a:ln>
            <a:noFill/>
          </a:ln>
        </p:spPr>
        <p:txBody>
          <a:bodyPr/>
          <a:lstStyle>
            <a:lvl1pPr marL="0" indent="0" algn="ctr">
              <a:buFontTx/>
              <a:buNone/>
              <a:defRPr sz="1200">
                <a:latin typeface="+mn-lt"/>
              </a:defRPr>
            </a:lvl1pPr>
          </a:lstStyle>
          <a:p>
            <a:r>
              <a:rPr lang="sv-SE"/>
              <a:t>Foto</a:t>
            </a:r>
          </a:p>
        </p:txBody>
      </p:sp>
      <p:sp>
        <p:nvSpPr>
          <p:cNvPr id="50" name="Text Placeholder 2">
            <a:extLst>
              <a:ext uri="{FF2B5EF4-FFF2-40B4-BE49-F238E27FC236}">
                <a16:creationId xmlns:a16="http://schemas.microsoft.com/office/drawing/2014/main" id="{56FA4E87-CF5C-B20A-9DF8-6CABB2A8EBF3}"/>
              </a:ext>
            </a:extLst>
          </p:cNvPr>
          <p:cNvSpPr>
            <a:spLocks noGrp="1"/>
          </p:cNvSpPr>
          <p:nvPr>
            <p:ph type="body" sz="quarter" idx="28" hasCustomPrompt="1"/>
          </p:nvPr>
        </p:nvSpPr>
        <p:spPr>
          <a:xfrm>
            <a:off x="8722498" y="4244323"/>
            <a:ext cx="2563305" cy="358456"/>
          </a:xfrm>
          <a:prstGeom prst="rect">
            <a:avLst/>
          </a:prstGeom>
        </p:spPr>
        <p:txBody>
          <a:bodyPr/>
          <a:lstStyle>
            <a:lvl1pPr marL="0" indent="0" algn="ctr">
              <a:buNone/>
              <a:defRPr sz="1200">
                <a:solidFill>
                  <a:srgbClr val="4A4A4A"/>
                </a:solidFill>
                <a:latin typeface="+mn-lt"/>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sv-SE" sz="1200" err="1">
                <a:solidFill>
                  <a:srgbClr val="4A4A4A"/>
                </a:solidFill>
              </a:rPr>
              <a:t>goran.almen@quicksearch.se</a:t>
            </a:r>
            <a:endParaRPr lang="sv-SE" sz="1200">
              <a:solidFill>
                <a:srgbClr val="4A4A4A"/>
              </a:solidFill>
            </a:endParaRPr>
          </a:p>
        </p:txBody>
      </p:sp>
      <p:sp>
        <p:nvSpPr>
          <p:cNvPr id="3" name="textruta 11">
            <a:extLst>
              <a:ext uri="{FF2B5EF4-FFF2-40B4-BE49-F238E27FC236}">
                <a16:creationId xmlns:a16="http://schemas.microsoft.com/office/drawing/2014/main" id="{AE62ABC0-F206-3627-1FA6-D4CBD30F1AD8}"/>
              </a:ext>
            </a:extLst>
          </p:cNvPr>
          <p:cNvSpPr txBox="1">
            <a:spLocks noChangeArrowheads="1"/>
          </p:cNvSpPr>
          <p:nvPr userDrawn="1"/>
        </p:nvSpPr>
        <p:spPr bwMode="auto">
          <a:xfrm>
            <a:off x="916969" y="2846605"/>
            <a:ext cx="2700563"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Lätt"/>
              </a:defRPr>
            </a:lvl1pPr>
            <a:lvl2pPr marL="742950" indent="-285750">
              <a:spcBef>
                <a:spcPct val="20000"/>
              </a:spcBef>
              <a:buFont typeface="Arial" panose="020B0604020202020204" pitchFamily="34" charset="0"/>
              <a:buChar char="–"/>
              <a:defRPr sz="2800">
                <a:solidFill>
                  <a:schemeClr val="tx1"/>
                </a:solidFill>
                <a:latin typeface="Calibri Lätt"/>
              </a:defRPr>
            </a:lvl2pPr>
            <a:lvl3pPr marL="1143000" indent="-228600">
              <a:spcBef>
                <a:spcPct val="20000"/>
              </a:spcBef>
              <a:buFont typeface="Arial" panose="020B0604020202020204" pitchFamily="34" charset="0"/>
              <a:buChar char="•"/>
              <a:defRPr sz="2400">
                <a:solidFill>
                  <a:schemeClr val="tx1"/>
                </a:solidFill>
                <a:latin typeface="Calibri Lätt"/>
              </a:defRPr>
            </a:lvl3pPr>
            <a:lvl4pPr marL="1600200" indent="-228600">
              <a:spcBef>
                <a:spcPct val="20000"/>
              </a:spcBef>
              <a:buFont typeface="Arial" panose="020B0604020202020204" pitchFamily="34" charset="0"/>
              <a:buChar char="–"/>
              <a:defRPr sz="2000">
                <a:solidFill>
                  <a:schemeClr val="tx1"/>
                </a:solidFill>
                <a:latin typeface="Calibri Lätt"/>
              </a:defRPr>
            </a:lvl4pPr>
            <a:lvl5pPr marL="2057400" indent="-228600">
              <a:spcBef>
                <a:spcPct val="20000"/>
              </a:spcBef>
              <a:buFont typeface="Arial" panose="020B0604020202020204" pitchFamily="34" charset="0"/>
              <a:buChar char="»"/>
              <a:defRPr sz="2000">
                <a:solidFill>
                  <a:schemeClr val="tx1"/>
                </a:solidFill>
                <a:latin typeface="Calibri Lätt"/>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ätt"/>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ätt"/>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ätt"/>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ätt"/>
              </a:defRPr>
            </a:lvl9pPr>
          </a:lstStyle>
          <a:p>
            <a:pPr algn="r">
              <a:spcBef>
                <a:spcPct val="0"/>
              </a:spcBef>
              <a:buFontTx/>
              <a:buNone/>
            </a:pPr>
            <a:r>
              <a:rPr lang="sv-SE" altLang="sv-SE" sz="1400" b="1">
                <a:solidFill>
                  <a:schemeClr val="bg1"/>
                </a:solidFill>
                <a:latin typeface="+mn-lt"/>
                <a:cs typeface="Arial" panose="020B0604020202020204" pitchFamily="34" charset="0"/>
              </a:rPr>
              <a:t>Huvudkontor:</a:t>
            </a:r>
            <a:r>
              <a:rPr lang="sv-SE" altLang="sv-SE" sz="1200" b="1">
                <a:solidFill>
                  <a:schemeClr val="bg1"/>
                </a:solidFill>
                <a:latin typeface="+mn-lt"/>
                <a:cs typeface="Arial" panose="020B0604020202020204" pitchFamily="34" charset="0"/>
              </a:rPr>
              <a:t> </a:t>
            </a:r>
          </a:p>
          <a:p>
            <a:pPr algn="r">
              <a:spcBef>
                <a:spcPct val="0"/>
              </a:spcBef>
              <a:buFontTx/>
              <a:buNone/>
            </a:pPr>
            <a:r>
              <a:rPr lang="sv-SE" altLang="sv-SE" sz="1200" b="0" i="0" err="1">
                <a:solidFill>
                  <a:schemeClr val="bg1"/>
                </a:solidFill>
                <a:latin typeface="+mn-lt"/>
                <a:cs typeface="Calibri" panose="020F0502020204030204" pitchFamily="34" charset="0"/>
              </a:rPr>
              <a:t>Quicksearch</a:t>
            </a:r>
            <a:r>
              <a:rPr lang="sv-SE" altLang="sv-SE" sz="1200" b="0">
                <a:solidFill>
                  <a:schemeClr val="bg1"/>
                </a:solidFill>
                <a:latin typeface="+mn-lt"/>
                <a:cs typeface="Arial" panose="020B0604020202020204" pitchFamily="34" charset="0"/>
              </a:rPr>
              <a:t> Halmstad </a:t>
            </a:r>
          </a:p>
          <a:p>
            <a:pPr algn="r">
              <a:spcBef>
                <a:spcPct val="0"/>
              </a:spcBef>
              <a:buFontTx/>
              <a:buNone/>
            </a:pPr>
            <a:r>
              <a:rPr lang="sv-SE" altLang="sv-SE" sz="1200" b="0" err="1">
                <a:solidFill>
                  <a:schemeClr val="bg1"/>
                </a:solidFill>
                <a:latin typeface="+mn-lt"/>
                <a:cs typeface="Arial" panose="020B0604020202020204" pitchFamily="34" charset="0"/>
              </a:rPr>
              <a:t>Gamletullsgatan</a:t>
            </a:r>
            <a:r>
              <a:rPr lang="sv-SE" altLang="sv-SE" sz="1200" b="0">
                <a:solidFill>
                  <a:schemeClr val="bg1"/>
                </a:solidFill>
                <a:latin typeface="+mn-lt"/>
                <a:cs typeface="Arial" panose="020B0604020202020204" pitchFamily="34" charset="0"/>
              </a:rPr>
              <a:t> 12 </a:t>
            </a:r>
          </a:p>
          <a:p>
            <a:pPr algn="r">
              <a:spcBef>
                <a:spcPct val="0"/>
              </a:spcBef>
              <a:buFontTx/>
              <a:buNone/>
            </a:pPr>
            <a:r>
              <a:rPr lang="sv-SE" altLang="sv-SE" sz="1200" b="0">
                <a:solidFill>
                  <a:schemeClr val="bg1"/>
                </a:solidFill>
                <a:latin typeface="+mn-lt"/>
                <a:cs typeface="Arial" panose="020B0604020202020204" pitchFamily="34" charset="0"/>
              </a:rPr>
              <a:t>302 27 Halmstad </a:t>
            </a:r>
          </a:p>
          <a:p>
            <a:pPr algn="r">
              <a:spcBef>
                <a:spcPct val="0"/>
              </a:spcBef>
              <a:buFontTx/>
              <a:buNone/>
            </a:pPr>
            <a:endParaRPr lang="sv-SE" altLang="sv-SE" sz="1200" b="1">
              <a:solidFill>
                <a:schemeClr val="bg1"/>
              </a:solidFill>
              <a:latin typeface="+mn-lt"/>
              <a:cs typeface="Arial" panose="020B0604020202020204" pitchFamily="34" charset="0"/>
            </a:endParaRPr>
          </a:p>
          <a:p>
            <a:pPr algn="r">
              <a:spcBef>
                <a:spcPct val="0"/>
              </a:spcBef>
              <a:buFontTx/>
              <a:buNone/>
            </a:pPr>
            <a:r>
              <a:rPr lang="sv-SE" altLang="sv-SE" sz="1400" b="1" kern="1200" err="1">
                <a:solidFill>
                  <a:schemeClr val="bg1"/>
                </a:solidFill>
                <a:latin typeface="+mn-lt"/>
                <a:ea typeface="+mn-ea"/>
                <a:cs typeface="Arial" panose="020B0604020202020204" pitchFamily="34" charset="0"/>
              </a:rPr>
              <a:t>Quicksearch</a:t>
            </a:r>
            <a:r>
              <a:rPr lang="sv-SE" altLang="sv-SE" sz="1400" b="1" kern="1200">
                <a:solidFill>
                  <a:schemeClr val="bg1"/>
                </a:solidFill>
                <a:latin typeface="+mn-lt"/>
                <a:ea typeface="+mn-ea"/>
                <a:cs typeface="Arial" panose="020B0604020202020204" pitchFamily="34" charset="0"/>
              </a:rPr>
              <a:t> Stockholm</a:t>
            </a:r>
          </a:p>
          <a:p>
            <a:pPr algn="r">
              <a:spcBef>
                <a:spcPct val="0"/>
              </a:spcBef>
              <a:buFontTx/>
              <a:buNone/>
            </a:pPr>
            <a:r>
              <a:rPr lang="sv-SE" altLang="sv-SE" sz="1200" b="0" kern="1200" err="1">
                <a:solidFill>
                  <a:schemeClr val="bg1"/>
                </a:solidFill>
                <a:latin typeface="+mn-lt"/>
                <a:ea typeface="+mn-ea"/>
                <a:cs typeface="Arial" panose="020B0604020202020204" pitchFamily="34" charset="0"/>
              </a:rPr>
              <a:t>Convendum</a:t>
            </a:r>
            <a:r>
              <a:rPr lang="sv-SE" altLang="sv-SE" sz="1200" b="0" kern="1200">
                <a:solidFill>
                  <a:schemeClr val="bg1"/>
                </a:solidFill>
                <a:latin typeface="+mn-lt"/>
                <a:ea typeface="+mn-ea"/>
                <a:cs typeface="Arial" panose="020B0604020202020204" pitchFamily="34" charset="0"/>
              </a:rPr>
              <a:t> Stockholm City AB</a:t>
            </a:r>
          </a:p>
          <a:p>
            <a:pPr algn="r">
              <a:spcBef>
                <a:spcPct val="0"/>
              </a:spcBef>
              <a:buFontTx/>
              <a:buNone/>
            </a:pPr>
            <a:r>
              <a:rPr lang="sv-SE" altLang="sv-SE" sz="1200" b="0" kern="1200">
                <a:solidFill>
                  <a:schemeClr val="bg1"/>
                </a:solidFill>
                <a:latin typeface="+mn-lt"/>
                <a:ea typeface="+mn-ea"/>
                <a:cs typeface="Arial" panose="020B0604020202020204" pitchFamily="34" charset="0"/>
              </a:rPr>
              <a:t>Vasagatan 16</a:t>
            </a:r>
          </a:p>
          <a:p>
            <a:pPr algn="r">
              <a:spcBef>
                <a:spcPct val="0"/>
              </a:spcBef>
              <a:buFontTx/>
              <a:buNone/>
            </a:pPr>
            <a:r>
              <a:rPr lang="sv-SE" altLang="sv-SE" sz="1200" b="0" kern="1200">
                <a:solidFill>
                  <a:schemeClr val="bg1"/>
                </a:solidFill>
                <a:latin typeface="+mn-lt"/>
                <a:ea typeface="+mn-ea"/>
                <a:cs typeface="Arial" panose="020B0604020202020204" pitchFamily="34" charset="0"/>
              </a:rPr>
              <a:t>101 23 Stockholm</a:t>
            </a:r>
          </a:p>
          <a:p>
            <a:pPr algn="r">
              <a:spcBef>
                <a:spcPct val="0"/>
              </a:spcBef>
              <a:buFontTx/>
              <a:buNone/>
            </a:pPr>
            <a:endParaRPr lang="sv-SE" altLang="sv-SE" sz="1200" b="1">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20188035"/>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R 2 kolumner">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172FA3F4-6B88-7FC9-9D0C-B5D2B933BC30}"/>
              </a:ext>
            </a:extLst>
          </p:cNvPr>
          <p:cNvPicPr>
            <a:picLocks noChangeAspect="1"/>
          </p:cNvPicPr>
          <p:nvPr userDrawn="1"/>
        </p:nvPicPr>
        <p:blipFill rotWithShape="1">
          <a:blip r:embed="rId2">
            <a:alphaModFix amt="2000"/>
            <a:extLst>
              <a:ext uri="{28A0092B-C50C-407E-A947-70E740481C1C}">
                <a14:useLocalDpi xmlns:a14="http://schemas.microsoft.com/office/drawing/2010/main" val="0"/>
              </a:ext>
            </a:extLst>
          </a:blip>
          <a:srcRect l="15750" r="30525"/>
          <a:stretch/>
        </p:blipFill>
        <p:spPr>
          <a:xfrm>
            <a:off x="0" y="3892265"/>
            <a:ext cx="12192000" cy="2214139"/>
          </a:xfrm>
          <a:prstGeom prst="rect">
            <a:avLst/>
          </a:prstGeom>
        </p:spPr>
      </p:pic>
      <p:sp>
        <p:nvSpPr>
          <p:cNvPr id="7" name="Rubrik 1">
            <a:extLst>
              <a:ext uri="{FF2B5EF4-FFF2-40B4-BE49-F238E27FC236}">
                <a16:creationId xmlns:a16="http://schemas.microsoft.com/office/drawing/2014/main" id="{EE931559-FE50-0F49-B41B-F66DCF88A049}"/>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rgbClr val="4A4A4A"/>
                </a:solidFill>
                <a:latin typeface="Poppins" pitchFamily="2" charset="77"/>
                <a:cs typeface="Poppins" pitchFamily="2" charset="77"/>
              </a:defRPr>
            </a:lvl1pPr>
          </a:lstStyle>
          <a:p>
            <a:r>
              <a:rPr lang="sv-SE"/>
              <a:t>Rubrik typsnitt Poppins </a:t>
            </a:r>
            <a:r>
              <a:rPr lang="sv-SE" err="1"/>
              <a:t>stl</a:t>
            </a:r>
            <a:r>
              <a:rPr lang="sv-SE"/>
              <a:t> 36</a:t>
            </a:r>
          </a:p>
        </p:txBody>
      </p:sp>
      <p:sp>
        <p:nvSpPr>
          <p:cNvPr id="8" name="Platshållare för innehåll 2">
            <a:extLst>
              <a:ext uri="{FF2B5EF4-FFF2-40B4-BE49-F238E27FC236}">
                <a16:creationId xmlns:a16="http://schemas.microsoft.com/office/drawing/2014/main" id="{3FCF04FB-866E-5C4B-AD13-3A726FF23F2E}"/>
              </a:ext>
            </a:extLst>
          </p:cNvPr>
          <p:cNvSpPr>
            <a:spLocks noGrp="1"/>
          </p:cNvSpPr>
          <p:nvPr>
            <p:ph idx="1" hasCustomPrompt="1"/>
          </p:nvPr>
        </p:nvSpPr>
        <p:spPr>
          <a:xfrm>
            <a:off x="838200" y="1268642"/>
            <a:ext cx="5257800" cy="4668331"/>
          </a:xfrm>
          <a:prstGeom prst="rect">
            <a:avLst/>
          </a:prstGeom>
        </p:spPr>
        <p:txBody>
          <a:bodyPr numCol="1" spcCol="180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1"/>
                </a:solidFill>
                <a:latin typeface="+mn-lt"/>
              </a:defRPr>
            </a:lvl1pPr>
            <a:lvl2pPr marL="457200" indent="0">
              <a:buNone/>
              <a:defRPr sz="2400"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sv-SE"/>
              <a:t>Utgå alltid från </a:t>
            </a:r>
            <a:r>
              <a:rPr lang="sv-SE" err="1"/>
              <a:t>Calibri</a:t>
            </a:r>
            <a:r>
              <a:rPr lang="sv-SE"/>
              <a:t> </a:t>
            </a:r>
            <a:r>
              <a:rPr lang="sv-SE" err="1"/>
              <a:t>stl</a:t>
            </a:r>
            <a:r>
              <a:rPr lang="sv-SE"/>
              <a:t> 16, beroende på textmängd (Övriga storlekar 24-10) </a:t>
            </a:r>
            <a:br>
              <a:rPr lang="sv-SE"/>
            </a:br>
            <a:r>
              <a:rPr lang="sv-SE"/>
              <a:t>Bilder får ALDRIG vara större än streckad linje</a:t>
            </a:r>
          </a:p>
        </p:txBody>
      </p:sp>
      <p:sp>
        <p:nvSpPr>
          <p:cNvPr id="4" name="Platshållare för innehåll 2">
            <a:extLst>
              <a:ext uri="{FF2B5EF4-FFF2-40B4-BE49-F238E27FC236}">
                <a16:creationId xmlns:a16="http://schemas.microsoft.com/office/drawing/2014/main" id="{1EB40FEA-2A42-7A4B-9907-50DC18F1B282}"/>
              </a:ext>
            </a:extLst>
          </p:cNvPr>
          <p:cNvSpPr>
            <a:spLocks noGrp="1"/>
          </p:cNvSpPr>
          <p:nvPr>
            <p:ph idx="10" hasCustomPrompt="1"/>
          </p:nvPr>
        </p:nvSpPr>
        <p:spPr>
          <a:xfrm>
            <a:off x="6465276" y="1268642"/>
            <a:ext cx="5257800" cy="4668331"/>
          </a:xfrm>
          <a:prstGeom prst="rect">
            <a:avLst/>
          </a:prstGeom>
        </p:spPr>
        <p:txBody>
          <a:bodyPr numCol="1" spcCol="180000">
            <a:noAutofit/>
          </a:bodyPr>
          <a:lstStyle>
            <a:lvl1pPr marL="0" indent="0">
              <a:buNone/>
              <a:defRPr sz="1600" b="0">
                <a:solidFill>
                  <a:schemeClr val="tx1"/>
                </a:solidFill>
                <a:latin typeface="+mn-lt"/>
              </a:defRPr>
            </a:lvl1pPr>
            <a:lvl2pPr marL="457200" indent="0">
              <a:buNone/>
              <a:defRPr sz="2400"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sv-SE"/>
              <a:t>Utgå alltid från </a:t>
            </a:r>
            <a:r>
              <a:rPr lang="sv-SE" err="1"/>
              <a:t>Calibri</a:t>
            </a:r>
            <a:r>
              <a:rPr lang="sv-SE"/>
              <a:t> </a:t>
            </a:r>
            <a:r>
              <a:rPr lang="sv-SE" err="1"/>
              <a:t>stl</a:t>
            </a:r>
            <a:r>
              <a:rPr lang="sv-SE"/>
              <a:t> 16, beroende på textmängd (Övriga storlekar 24-10) </a:t>
            </a:r>
            <a:br>
              <a:rPr lang="sv-SE"/>
            </a:br>
            <a:r>
              <a:rPr lang="sv-SE"/>
              <a:t>Bilder får ALDRIG vara större än streckad linje</a:t>
            </a:r>
          </a:p>
        </p:txBody>
      </p:sp>
    </p:spTree>
    <p:extLst>
      <p:ext uri="{BB962C8B-B14F-4D97-AF65-F5344CB8AC3E}">
        <p14:creationId xmlns:p14="http://schemas.microsoft.com/office/powerpoint/2010/main" val="4087765551"/>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R Tre Snabba">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EE931559-FE50-0F49-B41B-F66DCF88A049}"/>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rgbClr val="4A4A4A"/>
                </a:solidFill>
                <a:latin typeface="Poppins" pitchFamily="2" charset="77"/>
                <a:cs typeface="Poppins" pitchFamily="2" charset="77"/>
              </a:defRPr>
            </a:lvl1pPr>
          </a:lstStyle>
          <a:p>
            <a:r>
              <a:rPr lang="sv-SE"/>
              <a:t>Rubrik typsnitt Poppins </a:t>
            </a:r>
            <a:r>
              <a:rPr lang="sv-SE" err="1"/>
              <a:t>stl</a:t>
            </a:r>
            <a:r>
              <a:rPr lang="sv-SE"/>
              <a:t> 36</a:t>
            </a:r>
          </a:p>
        </p:txBody>
      </p:sp>
      <p:sp>
        <p:nvSpPr>
          <p:cNvPr id="8" name="Platshållare för innehåll 2">
            <a:extLst>
              <a:ext uri="{FF2B5EF4-FFF2-40B4-BE49-F238E27FC236}">
                <a16:creationId xmlns:a16="http://schemas.microsoft.com/office/drawing/2014/main" id="{3FCF04FB-866E-5C4B-AD13-3A726FF23F2E}"/>
              </a:ext>
            </a:extLst>
          </p:cNvPr>
          <p:cNvSpPr>
            <a:spLocks noGrp="1"/>
          </p:cNvSpPr>
          <p:nvPr>
            <p:ph idx="1" hasCustomPrompt="1"/>
          </p:nvPr>
        </p:nvSpPr>
        <p:spPr>
          <a:xfrm>
            <a:off x="838200" y="1268642"/>
            <a:ext cx="5257800" cy="4668331"/>
          </a:xfrm>
          <a:prstGeom prst="rect">
            <a:avLst/>
          </a:prstGeom>
        </p:spPr>
        <p:txBody>
          <a:bodyPr numCol="1" spcCol="180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1"/>
                </a:solidFill>
                <a:latin typeface="+mn-lt"/>
              </a:defRPr>
            </a:lvl1pPr>
            <a:lvl2pPr marL="457200" indent="0">
              <a:buNone/>
              <a:defRPr sz="2400"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sv-SE"/>
              <a:t>Utgå alltid från </a:t>
            </a:r>
            <a:r>
              <a:rPr lang="sv-SE" err="1"/>
              <a:t>Calibri</a:t>
            </a:r>
            <a:r>
              <a:rPr lang="sv-SE"/>
              <a:t> </a:t>
            </a:r>
            <a:r>
              <a:rPr lang="sv-SE" err="1"/>
              <a:t>stl</a:t>
            </a:r>
            <a:r>
              <a:rPr lang="sv-SE"/>
              <a:t> 16, beroende på textmängd (Övriga storlekar 24-10) </a:t>
            </a:r>
            <a:br>
              <a:rPr lang="sv-SE"/>
            </a:br>
            <a:r>
              <a:rPr lang="sv-SE"/>
              <a:t>Bilder får ALDRIG vara större än streckad linje</a:t>
            </a:r>
          </a:p>
        </p:txBody>
      </p:sp>
      <p:sp>
        <p:nvSpPr>
          <p:cNvPr id="12" name="Rektangel 11">
            <a:extLst>
              <a:ext uri="{FF2B5EF4-FFF2-40B4-BE49-F238E27FC236}">
                <a16:creationId xmlns:a16="http://schemas.microsoft.com/office/drawing/2014/main" id="{FE2EC058-B364-26D5-1218-B115C3BF3288}"/>
              </a:ext>
            </a:extLst>
          </p:cNvPr>
          <p:cNvSpPr/>
          <p:nvPr userDrawn="1"/>
        </p:nvSpPr>
        <p:spPr>
          <a:xfrm>
            <a:off x="6311529" y="1795035"/>
            <a:ext cx="5162665" cy="2727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08000" rtlCol="0" anchor="t"/>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1">
                <a:solidFill>
                  <a:schemeClr val="tx1"/>
                </a:solidFill>
                <a:latin typeface="+mn-lt"/>
              </a:rPr>
              <a:t>TEKNIK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Vi har en egenutvecklad modern plattform som erbjuder de senaste och modernaste funktionerna. Intuitivt, flexibelt, driftsäkert med hög säkerhet för respondenter och användare.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a:solidFill>
                  <a:schemeClr val="tx1"/>
                </a:solidFill>
                <a:latin typeface="+mn-lt"/>
              </a:rPr>
              <a:t>METODIK</a:t>
            </a:r>
          </a:p>
          <a:p>
            <a:pPr marL="0" marR="0" indent="0" algn="l" defTabSz="914400" rtl="0" eaLnBrk="1" fontAlgn="auto" latinLnBrk="0" hangingPunct="1">
              <a:lnSpc>
                <a:spcPct val="100000"/>
              </a:lnSpc>
              <a:spcBef>
                <a:spcPts val="0"/>
              </a:spcBef>
              <a:spcAft>
                <a:spcPts val="0"/>
              </a:spcAft>
              <a:buClrTx/>
              <a:buSzTx/>
              <a:buFontTx/>
              <a:buNone/>
              <a:tabLst/>
              <a:defRPr/>
            </a:pPr>
            <a:r>
              <a:rPr lang="sv-SE" sz="1000">
                <a:solidFill>
                  <a:schemeClr val="tx1"/>
                </a:solidFill>
                <a:latin typeface="+mn-lt"/>
              </a:rPr>
              <a:t>Vi har en validerad forskningsbaserad metodik i alla våra undersökningar. Våra arbetsprocesser tillsammans medger en effektiv väg mot målet. Vi leder er framåt och tar ansvar för alla steg i processen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00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a:solidFill>
                  <a:schemeClr val="tx1"/>
                </a:solidFill>
                <a:latin typeface="+mn-lt"/>
              </a:rPr>
              <a:t>KOMPETENS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err="1">
                <a:ln>
                  <a:noFill/>
                </a:ln>
                <a:solidFill>
                  <a:prstClr val="black"/>
                </a:solidFill>
                <a:effectLst/>
                <a:uLnTx/>
                <a:uFillTx/>
                <a:latin typeface="+mn-lt"/>
                <a:ea typeface="+mn-ea"/>
                <a:cs typeface="+mn-cs"/>
              </a:rPr>
              <a:t>Quicksearch</a:t>
            </a:r>
            <a:r>
              <a:rPr kumimoji="0" lang="sv-SE" sz="1000" b="0" i="0" u="none" strike="noStrike" kern="1200" cap="none" spc="0" normalizeH="0" baseline="0" noProof="0">
                <a:ln>
                  <a:noFill/>
                </a:ln>
                <a:solidFill>
                  <a:prstClr val="black"/>
                </a:solidFill>
                <a:effectLst/>
                <a:uLnTx/>
                <a:uFillTx/>
                <a:latin typeface="+mn-lt"/>
                <a:ea typeface="+mn-ea"/>
                <a:cs typeface="+mn-cs"/>
              </a:rPr>
              <a:t> har c:a 30 medarbetare bestående av utvecklare, projektledare, </a:t>
            </a:r>
            <a:r>
              <a:rPr kumimoji="0" lang="sv-SE" sz="1000" b="0" i="0" u="none" strike="noStrike" kern="1200" cap="none" spc="0" normalizeH="0" baseline="0" noProof="0" err="1">
                <a:ln>
                  <a:noFill/>
                </a:ln>
                <a:solidFill>
                  <a:prstClr val="black"/>
                </a:solidFill>
                <a:effectLst/>
                <a:uLnTx/>
                <a:uFillTx/>
                <a:latin typeface="+mn-lt"/>
                <a:ea typeface="+mn-ea"/>
                <a:cs typeface="+mn-cs"/>
              </a:rPr>
              <a:t>Customer</a:t>
            </a:r>
            <a:r>
              <a:rPr kumimoji="0" lang="sv-SE" sz="1000" b="0" i="0" u="none" strike="noStrike" kern="1200" cap="none" spc="0" normalizeH="0" baseline="0" noProof="0">
                <a:ln>
                  <a:noFill/>
                </a:ln>
                <a:solidFill>
                  <a:prstClr val="black"/>
                </a:solidFill>
                <a:effectLst/>
                <a:uLnTx/>
                <a:uFillTx/>
                <a:latin typeface="+mn-lt"/>
                <a:ea typeface="+mn-ea"/>
                <a:cs typeface="+mn-cs"/>
              </a:rPr>
              <a:t> </a:t>
            </a:r>
            <a:r>
              <a:rPr kumimoji="0" lang="sv-SE" sz="1000" b="0" i="0" u="none" strike="noStrike" kern="1200" cap="none" spc="0" normalizeH="0" baseline="0" noProof="0" err="1">
                <a:ln>
                  <a:noFill/>
                </a:ln>
                <a:solidFill>
                  <a:prstClr val="black"/>
                </a:solidFill>
                <a:effectLst/>
                <a:uLnTx/>
                <a:uFillTx/>
                <a:latin typeface="+mn-lt"/>
                <a:ea typeface="+mn-ea"/>
                <a:cs typeface="+mn-cs"/>
              </a:rPr>
              <a:t>Succes</a:t>
            </a:r>
            <a:r>
              <a:rPr kumimoji="0" lang="sv-SE" sz="1000" b="0" i="0" u="none" strike="noStrike" kern="1200" cap="none" spc="0" normalizeH="0" baseline="0" noProof="0">
                <a:ln>
                  <a:noFill/>
                </a:ln>
                <a:solidFill>
                  <a:prstClr val="black"/>
                </a:solidFill>
                <a:effectLst/>
                <a:uLnTx/>
                <a:uFillTx/>
                <a:latin typeface="+mn-lt"/>
                <a:ea typeface="+mn-ea"/>
                <a:cs typeface="+mn-cs"/>
              </a:rPr>
              <a:t> specialister, alla med rätt  utbildning och erfarenhet av ett eget specialområde. Medarbetarna närmast kund är beteendevetare, projektledare, metodspecialister med huvudfokus på undersökningar inom HR. möjligt.</a:t>
            </a:r>
            <a:endParaRPr lang="sv-SE" sz="1000">
              <a:solidFill>
                <a:schemeClr val="tx1"/>
              </a:solidFill>
              <a:latin typeface="+mn-lt"/>
            </a:endParaRPr>
          </a:p>
        </p:txBody>
      </p:sp>
      <p:sp>
        <p:nvSpPr>
          <p:cNvPr id="13" name="Rektangel 12">
            <a:extLst>
              <a:ext uri="{FF2B5EF4-FFF2-40B4-BE49-F238E27FC236}">
                <a16:creationId xmlns:a16="http://schemas.microsoft.com/office/drawing/2014/main" id="{8F366C6B-4304-BAFD-BF51-A42FE38AB120}"/>
              </a:ext>
            </a:extLst>
          </p:cNvPr>
          <p:cNvSpPr/>
          <p:nvPr userDrawn="1"/>
        </p:nvSpPr>
        <p:spPr>
          <a:xfrm>
            <a:off x="6207342" y="1247319"/>
            <a:ext cx="5257800" cy="433965"/>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chemeClr val="accent4"/>
                </a:solidFill>
                <a:effectLst/>
                <a:uLnTx/>
                <a:uFillTx/>
                <a:latin typeface="Poppins" pitchFamily="2" charset="77"/>
                <a:ea typeface="+mn-ea"/>
                <a:cs typeface="Poppins" pitchFamily="2" charset="77"/>
              </a:rPr>
              <a:t>Tre snabba </a:t>
            </a:r>
            <a:r>
              <a:rPr kumimoji="0" lang="sv-SE" sz="2400" b="1" i="0" u="none" strike="noStrike" kern="1200" cap="none" spc="0" normalizeH="0" baseline="0" noProof="0">
                <a:ln>
                  <a:noFill/>
                </a:ln>
                <a:solidFill>
                  <a:srgbClr val="4A4A4A"/>
                </a:solidFill>
                <a:effectLst/>
                <a:uLnTx/>
                <a:uFillTx/>
                <a:latin typeface="Poppins" pitchFamily="2" charset="77"/>
                <a:ea typeface="+mn-ea"/>
                <a:cs typeface="Poppins" pitchFamily="2" charset="77"/>
              </a:rPr>
              <a:t>varför </a:t>
            </a:r>
            <a:r>
              <a:rPr kumimoji="0" lang="sv-SE" sz="2400" b="1" i="0" u="none" strike="noStrike" kern="1200" cap="none" spc="0" normalizeH="0" baseline="0" noProof="0" err="1">
                <a:ln>
                  <a:noFill/>
                </a:ln>
                <a:solidFill>
                  <a:srgbClr val="4A4A4A"/>
                </a:solidFill>
                <a:effectLst/>
                <a:uLnTx/>
                <a:uFillTx/>
                <a:latin typeface="Poppins" pitchFamily="2" charset="77"/>
                <a:ea typeface="+mn-ea"/>
                <a:cs typeface="Poppins" pitchFamily="2" charset="77"/>
              </a:rPr>
              <a:t>Quicksearch</a:t>
            </a:r>
            <a:endParaRPr kumimoji="0" lang="sv-SE" sz="2400" b="1" i="0" u="none" strike="noStrike" kern="1200" cap="none" spc="0" normalizeH="0" baseline="0" noProof="0">
              <a:ln>
                <a:noFill/>
              </a:ln>
              <a:solidFill>
                <a:srgbClr val="4A4A4A"/>
              </a:solidFill>
              <a:effectLst/>
              <a:uLnTx/>
              <a:uFillTx/>
              <a:latin typeface="Poppins" pitchFamily="2" charset="77"/>
              <a:ea typeface="+mn-ea"/>
              <a:cs typeface="Poppins" pitchFamily="2" charset="77"/>
            </a:endParaRPr>
          </a:p>
        </p:txBody>
      </p:sp>
      <p:sp>
        <p:nvSpPr>
          <p:cNvPr id="14" name="Rektangel 13">
            <a:extLst>
              <a:ext uri="{FF2B5EF4-FFF2-40B4-BE49-F238E27FC236}">
                <a16:creationId xmlns:a16="http://schemas.microsoft.com/office/drawing/2014/main" id="{82ABC164-47DA-74E4-2784-7489B79CEEA7}"/>
              </a:ext>
            </a:extLst>
          </p:cNvPr>
          <p:cNvSpPr/>
          <p:nvPr userDrawn="1"/>
        </p:nvSpPr>
        <p:spPr>
          <a:xfrm>
            <a:off x="6311529" y="1809646"/>
            <a:ext cx="45719" cy="5843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15" name="Rektangel 14">
            <a:extLst>
              <a:ext uri="{FF2B5EF4-FFF2-40B4-BE49-F238E27FC236}">
                <a16:creationId xmlns:a16="http://schemas.microsoft.com/office/drawing/2014/main" id="{D23F5FE4-11B6-72A3-65FC-E94B269C578D}"/>
              </a:ext>
            </a:extLst>
          </p:cNvPr>
          <p:cNvSpPr/>
          <p:nvPr userDrawn="1"/>
        </p:nvSpPr>
        <p:spPr>
          <a:xfrm>
            <a:off x="6311529" y="2637768"/>
            <a:ext cx="45719" cy="7013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18" name="Rektangel 17">
            <a:extLst>
              <a:ext uri="{FF2B5EF4-FFF2-40B4-BE49-F238E27FC236}">
                <a16:creationId xmlns:a16="http://schemas.microsoft.com/office/drawing/2014/main" id="{16E388FF-830E-73F7-E678-E9F21D279A3C}"/>
              </a:ext>
            </a:extLst>
          </p:cNvPr>
          <p:cNvSpPr/>
          <p:nvPr userDrawn="1"/>
        </p:nvSpPr>
        <p:spPr>
          <a:xfrm>
            <a:off x="6311529" y="3582951"/>
            <a:ext cx="45719" cy="9294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Tree>
    <p:extLst>
      <p:ext uri="{BB962C8B-B14F-4D97-AF65-F5344CB8AC3E}">
        <p14:creationId xmlns:p14="http://schemas.microsoft.com/office/powerpoint/2010/main" val="796154197"/>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R Offert">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3FCF04FB-866E-5C4B-AD13-3A726FF23F2E}"/>
              </a:ext>
            </a:extLst>
          </p:cNvPr>
          <p:cNvSpPr>
            <a:spLocks noGrp="1"/>
          </p:cNvSpPr>
          <p:nvPr>
            <p:ph idx="1" hasCustomPrompt="1"/>
          </p:nvPr>
        </p:nvSpPr>
        <p:spPr>
          <a:xfrm>
            <a:off x="838199" y="1268644"/>
            <a:ext cx="10802815" cy="968372"/>
          </a:xfrm>
          <a:prstGeom prst="rect">
            <a:avLst/>
          </a:prstGeom>
        </p:spPr>
        <p:txBody>
          <a:bodyPr numCol="1" spcCol="180000">
            <a:noAutofit/>
          </a:bodyPr>
          <a:lstStyle>
            <a:lvl1pPr marL="0" indent="0">
              <a:buNone/>
              <a:defRPr sz="1400" b="0" u="none">
                <a:solidFill>
                  <a:schemeClr val="tx1"/>
                </a:solidFill>
                <a:latin typeface="+mn-lt"/>
              </a:defRPr>
            </a:lvl1pPr>
            <a:lvl2pPr marL="457200" indent="0">
              <a:buNone/>
              <a:defRPr sz="2400"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sv-SE"/>
              <a:t>Utgå alltid från </a:t>
            </a:r>
            <a:r>
              <a:rPr lang="sv-SE" err="1"/>
              <a:t>Calibri</a:t>
            </a:r>
            <a:r>
              <a:rPr lang="sv-SE"/>
              <a:t> </a:t>
            </a:r>
            <a:r>
              <a:rPr lang="sv-SE" err="1"/>
              <a:t>stl</a:t>
            </a:r>
            <a:r>
              <a:rPr lang="sv-SE"/>
              <a:t> 14, beroende på textmängd (Övriga storlekar 24-10) </a:t>
            </a:r>
            <a:br>
              <a:rPr lang="sv-SE"/>
            </a:br>
            <a:r>
              <a:rPr lang="sv-SE"/>
              <a:t>Bilder får ALDRIG vara större än streckad linje</a:t>
            </a:r>
          </a:p>
          <a:p>
            <a:pPr lvl="0"/>
            <a:endParaRPr lang="sv-SE"/>
          </a:p>
          <a:p>
            <a:pPr lvl="0"/>
            <a:endParaRPr lang="sv-SE"/>
          </a:p>
        </p:txBody>
      </p:sp>
      <p:sp>
        <p:nvSpPr>
          <p:cNvPr id="3" name="Platshållare för text 2">
            <a:extLst>
              <a:ext uri="{FF2B5EF4-FFF2-40B4-BE49-F238E27FC236}">
                <a16:creationId xmlns:a16="http://schemas.microsoft.com/office/drawing/2014/main" id="{3BA68CA0-A019-B42D-E31F-628A02C59436}"/>
              </a:ext>
            </a:extLst>
          </p:cNvPr>
          <p:cNvSpPr>
            <a:spLocks noGrp="1"/>
          </p:cNvSpPr>
          <p:nvPr>
            <p:ph type="body" sz="quarter" idx="10" hasCustomPrompt="1"/>
          </p:nvPr>
        </p:nvSpPr>
        <p:spPr>
          <a:xfrm>
            <a:off x="838200" y="5469621"/>
            <a:ext cx="10574547" cy="527953"/>
          </a:xfrm>
          <a:prstGeom prst="rect">
            <a:avLst/>
          </a:prstGeom>
        </p:spPr>
        <p:txBody>
          <a:bodyPr/>
          <a:lstStyle>
            <a:lvl1pPr marL="0" indent="0">
              <a:buFontTx/>
              <a:buNone/>
              <a:defRPr sz="800" i="1">
                <a:latin typeface="+mn-lt"/>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r>
              <a:rPr lang="sv-SE" sz="800"/>
              <a:t>Bacon </a:t>
            </a:r>
            <a:r>
              <a:rPr lang="sv-SE" sz="800" err="1"/>
              <a:t>ipsum</a:t>
            </a:r>
            <a:r>
              <a:rPr lang="sv-SE" sz="800"/>
              <a:t> </a:t>
            </a:r>
            <a:r>
              <a:rPr lang="sv-SE" sz="800" err="1"/>
              <a:t>dolor</a:t>
            </a:r>
            <a:r>
              <a:rPr lang="sv-SE" sz="800"/>
              <a:t> </a:t>
            </a:r>
            <a:r>
              <a:rPr lang="sv-SE" sz="800" err="1"/>
              <a:t>amet</a:t>
            </a:r>
            <a:r>
              <a:rPr lang="sv-SE" sz="800"/>
              <a:t> </a:t>
            </a:r>
            <a:r>
              <a:rPr lang="sv-SE" sz="800" err="1"/>
              <a:t>pork</a:t>
            </a:r>
            <a:r>
              <a:rPr lang="sv-SE" sz="800"/>
              <a:t> </a:t>
            </a:r>
            <a:r>
              <a:rPr lang="sv-SE" sz="800" err="1"/>
              <a:t>loin</a:t>
            </a:r>
            <a:r>
              <a:rPr lang="sv-SE" sz="800"/>
              <a:t> </a:t>
            </a:r>
            <a:r>
              <a:rPr lang="sv-SE" sz="800" err="1"/>
              <a:t>drumstick</a:t>
            </a:r>
            <a:r>
              <a:rPr lang="sv-SE" sz="800"/>
              <a:t> </a:t>
            </a:r>
            <a:r>
              <a:rPr lang="sv-SE" sz="800" err="1"/>
              <a:t>meatball</a:t>
            </a:r>
            <a:r>
              <a:rPr lang="sv-SE" sz="800"/>
              <a:t> </a:t>
            </a:r>
            <a:r>
              <a:rPr lang="sv-SE" sz="800" err="1"/>
              <a:t>andouille</a:t>
            </a:r>
            <a:r>
              <a:rPr lang="sv-SE" sz="800"/>
              <a:t> short </a:t>
            </a:r>
            <a:r>
              <a:rPr lang="sv-SE" sz="800" err="1"/>
              <a:t>ribs</a:t>
            </a:r>
            <a:r>
              <a:rPr lang="sv-SE" sz="800"/>
              <a:t> </a:t>
            </a:r>
            <a:r>
              <a:rPr lang="sv-SE" sz="800" err="1"/>
              <a:t>biltong</a:t>
            </a:r>
            <a:r>
              <a:rPr lang="sv-SE" sz="800"/>
              <a:t>, </a:t>
            </a:r>
            <a:r>
              <a:rPr lang="sv-SE" sz="800" err="1"/>
              <a:t>pancetta</a:t>
            </a:r>
            <a:r>
              <a:rPr lang="sv-SE" sz="800"/>
              <a:t> </a:t>
            </a:r>
            <a:r>
              <a:rPr lang="sv-SE" sz="800" err="1"/>
              <a:t>chislic</a:t>
            </a:r>
            <a:r>
              <a:rPr lang="sv-SE" sz="800"/>
              <a:t> t-</a:t>
            </a:r>
            <a:r>
              <a:rPr lang="sv-SE" sz="800" err="1"/>
              <a:t>bone</a:t>
            </a:r>
            <a:r>
              <a:rPr lang="sv-SE" sz="800"/>
              <a:t> </a:t>
            </a:r>
            <a:r>
              <a:rPr lang="sv-SE" sz="800" err="1"/>
              <a:t>ham</a:t>
            </a:r>
            <a:r>
              <a:rPr lang="sv-SE" sz="800"/>
              <a:t> </a:t>
            </a:r>
            <a:r>
              <a:rPr lang="sv-SE" sz="800" err="1"/>
              <a:t>kevin</a:t>
            </a:r>
            <a:r>
              <a:rPr lang="sv-SE" sz="800"/>
              <a:t> </a:t>
            </a:r>
            <a:r>
              <a:rPr lang="sv-SE" sz="800" err="1"/>
              <a:t>spare</a:t>
            </a:r>
            <a:r>
              <a:rPr lang="sv-SE" sz="800"/>
              <a:t> </a:t>
            </a:r>
            <a:r>
              <a:rPr lang="sv-SE" sz="800" err="1"/>
              <a:t>ribs</a:t>
            </a:r>
            <a:r>
              <a:rPr lang="sv-SE" sz="800"/>
              <a:t> </a:t>
            </a:r>
            <a:r>
              <a:rPr lang="sv-SE" sz="800" err="1"/>
              <a:t>leberkas</a:t>
            </a:r>
            <a:r>
              <a:rPr lang="sv-SE" sz="800"/>
              <a:t>. </a:t>
            </a:r>
            <a:r>
              <a:rPr lang="sv-SE" sz="800" err="1"/>
              <a:t>Ham</a:t>
            </a:r>
            <a:r>
              <a:rPr lang="sv-SE" sz="800"/>
              <a:t> </a:t>
            </a:r>
            <a:r>
              <a:rPr lang="sv-SE" sz="800" err="1"/>
              <a:t>hock</a:t>
            </a:r>
            <a:r>
              <a:rPr lang="sv-SE" sz="800"/>
              <a:t> </a:t>
            </a:r>
            <a:r>
              <a:rPr lang="sv-SE" sz="800" err="1"/>
              <a:t>ham</a:t>
            </a:r>
            <a:r>
              <a:rPr lang="sv-SE" sz="800"/>
              <a:t> </a:t>
            </a:r>
            <a:r>
              <a:rPr lang="sv-SE" sz="800" err="1"/>
              <a:t>kevin</a:t>
            </a:r>
            <a:r>
              <a:rPr lang="sv-SE" sz="800"/>
              <a:t> bacon. T-</a:t>
            </a:r>
            <a:r>
              <a:rPr lang="sv-SE" sz="800" err="1"/>
              <a:t>bone</a:t>
            </a:r>
            <a:r>
              <a:rPr lang="sv-SE" sz="800"/>
              <a:t> bacon </a:t>
            </a:r>
            <a:r>
              <a:rPr lang="sv-SE" sz="800" err="1"/>
              <a:t>kevin</a:t>
            </a:r>
            <a:r>
              <a:rPr lang="sv-SE" sz="800"/>
              <a:t> </a:t>
            </a:r>
            <a:r>
              <a:rPr lang="sv-SE" sz="800" err="1"/>
              <a:t>boudin</a:t>
            </a:r>
            <a:r>
              <a:rPr lang="sv-SE" sz="800"/>
              <a:t>, </a:t>
            </a:r>
            <a:r>
              <a:rPr lang="sv-SE" sz="800" err="1"/>
              <a:t>swine</a:t>
            </a:r>
            <a:r>
              <a:rPr lang="sv-SE" sz="800"/>
              <a:t> </a:t>
            </a:r>
            <a:r>
              <a:rPr lang="sv-SE" sz="800" err="1"/>
              <a:t>porchetta</a:t>
            </a:r>
            <a:r>
              <a:rPr lang="sv-SE" sz="800"/>
              <a:t> </a:t>
            </a:r>
            <a:r>
              <a:rPr lang="sv-SE" sz="800" err="1"/>
              <a:t>fatback</a:t>
            </a:r>
            <a:r>
              <a:rPr lang="sv-SE" sz="800"/>
              <a:t> </a:t>
            </a:r>
            <a:r>
              <a:rPr lang="sv-SE" sz="800" err="1"/>
              <a:t>kielbasa</a:t>
            </a:r>
            <a:r>
              <a:rPr lang="sv-SE" sz="800"/>
              <a:t> </a:t>
            </a:r>
            <a:r>
              <a:rPr lang="sv-SE" sz="800" err="1"/>
              <a:t>drumstick</a:t>
            </a:r>
            <a:r>
              <a:rPr lang="sv-SE" sz="800"/>
              <a:t> flank </a:t>
            </a:r>
            <a:r>
              <a:rPr lang="sv-SE" sz="800" err="1"/>
              <a:t>picanha</a:t>
            </a:r>
            <a:r>
              <a:rPr lang="sv-SE" sz="800"/>
              <a:t> </a:t>
            </a:r>
            <a:r>
              <a:rPr lang="sv-SE" sz="800" err="1"/>
              <a:t>frankfurter</a:t>
            </a:r>
            <a:r>
              <a:rPr lang="sv-SE" sz="800"/>
              <a:t> </a:t>
            </a:r>
            <a:r>
              <a:rPr lang="sv-SE" sz="800" err="1"/>
              <a:t>pork</a:t>
            </a:r>
            <a:r>
              <a:rPr lang="sv-SE" sz="800"/>
              <a:t> </a:t>
            </a:r>
            <a:r>
              <a:rPr lang="sv-SE" sz="800" err="1"/>
              <a:t>chop</a:t>
            </a:r>
            <a:r>
              <a:rPr lang="sv-SE" sz="800"/>
              <a:t> tri-</a:t>
            </a:r>
            <a:r>
              <a:rPr lang="sv-SE" sz="800" err="1"/>
              <a:t>tip</a:t>
            </a:r>
            <a:r>
              <a:rPr lang="sv-SE" sz="800"/>
              <a:t>. </a:t>
            </a:r>
            <a:r>
              <a:rPr lang="sv-SE" sz="800" err="1"/>
              <a:t>Meatball</a:t>
            </a:r>
            <a:r>
              <a:rPr lang="sv-SE" sz="800"/>
              <a:t> </a:t>
            </a:r>
            <a:r>
              <a:rPr lang="sv-SE" sz="800" err="1"/>
              <a:t>cow</a:t>
            </a:r>
            <a:r>
              <a:rPr lang="sv-SE" sz="800"/>
              <a:t> </a:t>
            </a:r>
            <a:r>
              <a:rPr lang="sv-SE" sz="800" err="1"/>
              <a:t>pork</a:t>
            </a:r>
            <a:r>
              <a:rPr lang="sv-SE" sz="800"/>
              <a:t> </a:t>
            </a:r>
            <a:r>
              <a:rPr lang="sv-SE" sz="800" err="1"/>
              <a:t>chop</a:t>
            </a:r>
            <a:r>
              <a:rPr lang="sv-SE" sz="800"/>
              <a:t> </a:t>
            </a:r>
            <a:r>
              <a:rPr lang="sv-SE" sz="800" err="1"/>
              <a:t>kevin</a:t>
            </a:r>
            <a:r>
              <a:rPr lang="sv-SE" sz="800"/>
              <a:t>. </a:t>
            </a:r>
            <a:r>
              <a:rPr lang="sv-SE" sz="800" err="1"/>
              <a:t>Ham</a:t>
            </a:r>
            <a:r>
              <a:rPr lang="sv-SE" sz="800"/>
              <a:t> </a:t>
            </a:r>
            <a:r>
              <a:rPr lang="sv-SE" sz="800" err="1"/>
              <a:t>hock</a:t>
            </a:r>
            <a:r>
              <a:rPr lang="sv-SE" sz="800"/>
              <a:t> </a:t>
            </a:r>
            <a:r>
              <a:rPr lang="sv-SE" sz="800" err="1"/>
              <a:t>jerky</a:t>
            </a:r>
            <a:r>
              <a:rPr lang="sv-SE" sz="800"/>
              <a:t> </a:t>
            </a:r>
            <a:r>
              <a:rPr lang="sv-SE" sz="800" err="1"/>
              <a:t>frankfurter</a:t>
            </a:r>
            <a:r>
              <a:rPr lang="sv-SE" sz="800"/>
              <a:t>, </a:t>
            </a:r>
            <a:r>
              <a:rPr lang="sv-SE" sz="800" err="1"/>
              <a:t>tenderloin</a:t>
            </a:r>
            <a:r>
              <a:rPr lang="sv-SE" sz="800"/>
              <a:t> </a:t>
            </a:r>
            <a:r>
              <a:rPr lang="sv-SE" sz="800" err="1"/>
              <a:t>beef</a:t>
            </a:r>
            <a:r>
              <a:rPr lang="sv-SE" sz="800"/>
              <a:t> </a:t>
            </a:r>
            <a:r>
              <a:rPr lang="sv-SE" sz="800" err="1"/>
              <a:t>ribs</a:t>
            </a:r>
            <a:r>
              <a:rPr lang="sv-SE" sz="800"/>
              <a:t> </a:t>
            </a:r>
            <a:r>
              <a:rPr lang="sv-SE" sz="800" err="1"/>
              <a:t>bresaola</a:t>
            </a:r>
            <a:r>
              <a:rPr lang="sv-SE" sz="800"/>
              <a:t> </a:t>
            </a:r>
            <a:r>
              <a:rPr lang="sv-SE" sz="800" err="1"/>
              <a:t>shank</a:t>
            </a:r>
            <a:r>
              <a:rPr lang="sv-SE" sz="800"/>
              <a:t> </a:t>
            </a:r>
            <a:r>
              <a:rPr lang="sv-SE" sz="800" err="1"/>
              <a:t>pig</a:t>
            </a:r>
            <a:r>
              <a:rPr lang="sv-SE" sz="800"/>
              <a:t> </a:t>
            </a:r>
            <a:r>
              <a:rPr lang="sv-SE" sz="800" err="1"/>
              <a:t>turducken</a:t>
            </a:r>
            <a:r>
              <a:rPr lang="sv-SE" sz="800"/>
              <a:t> </a:t>
            </a:r>
            <a:r>
              <a:rPr lang="sv-SE" sz="800" err="1"/>
              <a:t>landjaeger</a:t>
            </a:r>
            <a:r>
              <a:rPr lang="sv-SE" sz="800"/>
              <a:t> </a:t>
            </a:r>
            <a:r>
              <a:rPr lang="sv-SE" sz="800" err="1"/>
              <a:t>doner</a:t>
            </a:r>
            <a:r>
              <a:rPr lang="sv-SE" sz="800"/>
              <a:t> </a:t>
            </a:r>
            <a:r>
              <a:rPr lang="sv-SE" sz="800" err="1"/>
              <a:t>ground</a:t>
            </a:r>
            <a:r>
              <a:rPr lang="sv-SE" sz="800"/>
              <a:t> round </a:t>
            </a:r>
            <a:r>
              <a:rPr lang="sv-SE" sz="800" err="1"/>
              <a:t>picanha</a:t>
            </a:r>
            <a:r>
              <a:rPr lang="sv-SE" sz="800"/>
              <a:t> </a:t>
            </a:r>
            <a:r>
              <a:rPr lang="sv-SE" sz="800" err="1"/>
              <a:t>biltong</a:t>
            </a:r>
            <a:r>
              <a:rPr lang="sv-SE" sz="800"/>
              <a:t> </a:t>
            </a:r>
            <a:r>
              <a:rPr lang="sv-SE" sz="800" err="1"/>
              <a:t>chicken</a:t>
            </a:r>
            <a:r>
              <a:rPr lang="sv-SE" sz="800"/>
              <a:t>. </a:t>
            </a:r>
            <a:r>
              <a:rPr lang="sv-SE" sz="800" err="1"/>
              <a:t>Pork</a:t>
            </a:r>
            <a:r>
              <a:rPr lang="sv-SE" sz="800"/>
              <a:t> </a:t>
            </a:r>
            <a:r>
              <a:rPr lang="sv-SE" sz="800" err="1"/>
              <a:t>sausage</a:t>
            </a:r>
            <a:r>
              <a:rPr lang="sv-SE" sz="800"/>
              <a:t> </a:t>
            </a:r>
            <a:r>
              <a:rPr lang="sv-SE" sz="800" err="1"/>
              <a:t>beef</a:t>
            </a:r>
            <a:r>
              <a:rPr lang="sv-SE" sz="800"/>
              <a:t> </a:t>
            </a:r>
            <a:r>
              <a:rPr lang="sv-SE" sz="800" err="1"/>
              <a:t>venison</a:t>
            </a:r>
            <a:r>
              <a:rPr lang="sv-SE" sz="800"/>
              <a:t> </a:t>
            </a:r>
            <a:r>
              <a:rPr lang="sv-SE" sz="800" err="1"/>
              <a:t>ribeye</a:t>
            </a:r>
            <a:r>
              <a:rPr lang="sv-SE" sz="800"/>
              <a:t> </a:t>
            </a:r>
            <a:r>
              <a:rPr lang="sv-SE" sz="800" err="1"/>
              <a:t>cow</a:t>
            </a:r>
            <a:r>
              <a:rPr lang="sv-SE" sz="800"/>
              <a:t> </a:t>
            </a:r>
            <a:r>
              <a:rPr lang="sv-SE" sz="800" err="1"/>
              <a:t>frankfurter</a:t>
            </a:r>
            <a:r>
              <a:rPr lang="sv-SE" sz="800"/>
              <a:t> </a:t>
            </a:r>
            <a:r>
              <a:rPr lang="sv-SE" sz="800" err="1"/>
              <a:t>tail</a:t>
            </a:r>
            <a:r>
              <a:rPr lang="sv-SE" sz="800"/>
              <a:t> </a:t>
            </a:r>
            <a:r>
              <a:rPr lang="sv-SE" sz="800" err="1"/>
              <a:t>leberkas</a:t>
            </a:r>
            <a:r>
              <a:rPr lang="sv-SE" sz="800"/>
              <a:t> </a:t>
            </a:r>
            <a:r>
              <a:rPr lang="sv-SE" sz="800" err="1"/>
              <a:t>buffalo</a:t>
            </a:r>
            <a:r>
              <a:rPr lang="sv-SE" sz="800"/>
              <a:t> salami </a:t>
            </a:r>
            <a:r>
              <a:rPr lang="sv-SE" sz="800" err="1"/>
              <a:t>capicola</a:t>
            </a:r>
            <a:r>
              <a:rPr lang="sv-SE" sz="800"/>
              <a:t> </a:t>
            </a:r>
            <a:r>
              <a:rPr lang="sv-SE" sz="800" err="1"/>
              <a:t>tongue</a:t>
            </a:r>
            <a:r>
              <a:rPr lang="sv-SE" sz="800"/>
              <a:t> </a:t>
            </a:r>
            <a:r>
              <a:rPr lang="sv-SE" sz="800" err="1"/>
              <a:t>kevin</a:t>
            </a:r>
            <a:r>
              <a:rPr lang="sv-SE" sz="800"/>
              <a:t> </a:t>
            </a:r>
            <a:r>
              <a:rPr lang="sv-SE" sz="800" err="1"/>
              <a:t>meatloaf</a:t>
            </a:r>
            <a:r>
              <a:rPr lang="sv-SE" sz="800"/>
              <a:t>.</a:t>
            </a:r>
          </a:p>
        </p:txBody>
      </p:sp>
      <p:sp>
        <p:nvSpPr>
          <p:cNvPr id="7" name="Rubrik 1">
            <a:extLst>
              <a:ext uri="{FF2B5EF4-FFF2-40B4-BE49-F238E27FC236}">
                <a16:creationId xmlns:a16="http://schemas.microsoft.com/office/drawing/2014/main" id="{D87DEFA2-08F5-4A6C-CCA3-2FD50A2EABB3}"/>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rgbClr val="4A4A4A"/>
                </a:solidFill>
                <a:latin typeface="Poppins" pitchFamily="2" charset="77"/>
                <a:cs typeface="Poppins" pitchFamily="2" charset="77"/>
              </a:defRPr>
            </a:lvl1pPr>
          </a:lstStyle>
          <a:p>
            <a:r>
              <a:rPr lang="sv-SE"/>
              <a:t>Rubrik typsnitt Poppins </a:t>
            </a:r>
            <a:r>
              <a:rPr lang="sv-SE" err="1"/>
              <a:t>stl</a:t>
            </a:r>
            <a:r>
              <a:rPr lang="sv-SE"/>
              <a:t> 36</a:t>
            </a:r>
          </a:p>
        </p:txBody>
      </p:sp>
      <p:graphicFrame>
        <p:nvGraphicFramePr>
          <p:cNvPr id="9" name="Tabell 9">
            <a:extLst>
              <a:ext uri="{FF2B5EF4-FFF2-40B4-BE49-F238E27FC236}">
                <a16:creationId xmlns:a16="http://schemas.microsoft.com/office/drawing/2014/main" id="{EB9E2DB6-CA25-A242-E092-51CB45D607E1}"/>
              </a:ext>
            </a:extLst>
          </p:cNvPr>
          <p:cNvGraphicFramePr>
            <a:graphicFrameLocks noGrp="1"/>
          </p:cNvGraphicFramePr>
          <p:nvPr userDrawn="1">
            <p:extLst>
              <p:ext uri="{D42A27DB-BD31-4B8C-83A1-F6EECF244321}">
                <p14:modId xmlns:p14="http://schemas.microsoft.com/office/powerpoint/2010/main" val="3604056590"/>
              </p:ext>
            </p:extLst>
          </p:nvPr>
        </p:nvGraphicFramePr>
        <p:xfrm>
          <a:off x="931653" y="2355287"/>
          <a:ext cx="10558731" cy="2750342"/>
        </p:xfrm>
        <a:graphic>
          <a:graphicData uri="http://schemas.openxmlformats.org/drawingml/2006/table">
            <a:tbl>
              <a:tblPr firstRow="1" bandRow="1">
                <a:tableStyleId>{5C22544A-7EE6-4342-B048-85BDC9FD1C3A}</a:tableStyleId>
              </a:tblPr>
              <a:tblGrid>
                <a:gridCol w="6010474">
                  <a:extLst>
                    <a:ext uri="{9D8B030D-6E8A-4147-A177-3AD203B41FA5}">
                      <a16:colId xmlns:a16="http://schemas.microsoft.com/office/drawing/2014/main" val="1766667402"/>
                    </a:ext>
                  </a:extLst>
                </a:gridCol>
                <a:gridCol w="2897966">
                  <a:extLst>
                    <a:ext uri="{9D8B030D-6E8A-4147-A177-3AD203B41FA5}">
                      <a16:colId xmlns:a16="http://schemas.microsoft.com/office/drawing/2014/main" val="1505576062"/>
                    </a:ext>
                  </a:extLst>
                </a:gridCol>
                <a:gridCol w="1650291">
                  <a:extLst>
                    <a:ext uri="{9D8B030D-6E8A-4147-A177-3AD203B41FA5}">
                      <a16:colId xmlns:a16="http://schemas.microsoft.com/office/drawing/2014/main" val="2837429561"/>
                    </a:ext>
                  </a:extLst>
                </a:gridCol>
              </a:tblGrid>
              <a:tr h="293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kern="1200">
                          <a:solidFill>
                            <a:schemeClr val="bg1"/>
                          </a:solidFill>
                          <a:latin typeface="+mn-lt"/>
                          <a:ea typeface="+mn-ea"/>
                          <a:cs typeface="+mn-cs"/>
                        </a:rPr>
                        <a:t>VAD VI SKA GÖRA </a:t>
                      </a:r>
                    </a:p>
                  </a:txBody>
                  <a:tcPr anchor="c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kern="1200">
                          <a:solidFill>
                            <a:schemeClr val="bg1"/>
                          </a:solidFill>
                          <a:latin typeface="+mn-lt"/>
                          <a:ea typeface="+mn-ea"/>
                          <a:cs typeface="+mn-cs"/>
                        </a:rPr>
                        <a:t>ARVODE</a:t>
                      </a:r>
                    </a:p>
                  </a:txBody>
                  <a:tcPr anchor="c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kern="1200">
                          <a:solidFill>
                            <a:schemeClr val="bg1"/>
                          </a:solidFill>
                          <a:latin typeface="+mn-lt"/>
                          <a:ea typeface="+mn-ea"/>
                          <a:cs typeface="+mn-cs"/>
                        </a:rPr>
                        <a:t>LICENS</a:t>
                      </a:r>
                    </a:p>
                  </a:txBody>
                  <a:tcPr anchor="ctr">
                    <a:solidFill>
                      <a:schemeClr val="accent4"/>
                    </a:solidFill>
                  </a:tcPr>
                </a:tc>
                <a:extLst>
                  <a:ext uri="{0D108BD9-81ED-4DB2-BD59-A6C34878D82A}">
                    <a16:rowId xmlns:a16="http://schemas.microsoft.com/office/drawing/2014/main" val="4183957484"/>
                  </a:ext>
                </a:extLst>
              </a:tr>
              <a:tr h="12283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0" kern="1200">
                          <a:solidFill>
                            <a:schemeClr val="tx1"/>
                          </a:solidFill>
                          <a:latin typeface="+mn-lt"/>
                          <a:ea typeface="+mn-ea"/>
                          <a:cs typeface="+mn-cs"/>
                        </a:rPr>
                        <a:t>PRODUKTNAMN </a:t>
                      </a:r>
                      <a:endParaRPr lang="sv-SE" sz="1000" b="0" kern="1200">
                        <a:solidFill>
                          <a:schemeClr val="dk1"/>
                        </a:solidFill>
                        <a:latin typeface="+mn-lt"/>
                        <a:ea typeface="+mn-ea"/>
                        <a:cs typeface="+mn-cs"/>
                      </a:endParaRP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sv-SE" sz="1000" kern="1200">
                          <a:solidFill>
                            <a:schemeClr val="dk1"/>
                          </a:solidFill>
                          <a:latin typeface="+mn-lt"/>
                          <a:ea typeface="+mn-ea"/>
                          <a:cs typeface="+mn-cs"/>
                        </a:rPr>
                      </a:br>
                      <a:endParaRPr lang="sv-SE" sz="1000" kern="1200">
                        <a:solidFill>
                          <a:schemeClr val="dk1"/>
                        </a:solidFill>
                        <a:latin typeface="+mn-lt"/>
                        <a:ea typeface="+mn-ea"/>
                        <a:cs typeface="+mn-cs"/>
                      </a:endParaRPr>
                    </a:p>
                  </a:txBody>
                  <a:tcPr>
                    <a:solidFill>
                      <a:schemeClr val="accent4">
                        <a:lumMod val="40000"/>
                        <a:lumOff val="60000"/>
                      </a:schemeClr>
                    </a:solidFill>
                  </a:tcPr>
                </a:tc>
                <a:tc>
                  <a:txBody>
                    <a:bodyPr/>
                    <a:lstStyle/>
                    <a:p>
                      <a:endParaRPr lang="sv-SE" sz="1000">
                        <a:latin typeface="+mn-lt"/>
                      </a:endParaRPr>
                    </a:p>
                  </a:txBody>
                  <a:tcPr>
                    <a:solidFill>
                      <a:schemeClr val="accent4">
                        <a:lumMod val="40000"/>
                        <a:lumOff val="60000"/>
                      </a:schemeClr>
                    </a:solidFill>
                  </a:tcPr>
                </a:tc>
                <a:extLst>
                  <a:ext uri="{0D108BD9-81ED-4DB2-BD59-A6C34878D82A}">
                    <a16:rowId xmlns:a16="http://schemas.microsoft.com/office/drawing/2014/main" val="2000359060"/>
                  </a:ext>
                </a:extLst>
              </a:tr>
              <a:tr h="12283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0" kern="1200">
                          <a:solidFill>
                            <a:schemeClr val="tx1"/>
                          </a:solidFill>
                          <a:latin typeface="+mn-lt"/>
                          <a:ea typeface="+mn-ea"/>
                          <a:cs typeface="+mn-cs"/>
                        </a:rPr>
                        <a:t>PRODUKTNAMN </a:t>
                      </a:r>
                      <a:endParaRPr lang="sv-SE" sz="1000" b="0" kern="1200">
                        <a:solidFill>
                          <a:schemeClr val="dk1"/>
                        </a:solidFill>
                        <a:latin typeface="+mn-lt"/>
                        <a:ea typeface="+mn-ea"/>
                        <a:cs typeface="+mn-cs"/>
                      </a:endParaRP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sv-SE" sz="1000" kern="1200">
                          <a:solidFill>
                            <a:schemeClr val="dk1"/>
                          </a:solidFill>
                          <a:latin typeface="+mn-lt"/>
                          <a:ea typeface="+mn-ea"/>
                          <a:cs typeface="+mn-cs"/>
                        </a:rPr>
                      </a:br>
                      <a:endParaRPr lang="sv-SE" sz="1000" kern="1200">
                        <a:solidFill>
                          <a:schemeClr val="dk1"/>
                        </a:solidFill>
                        <a:latin typeface="+mn-lt"/>
                        <a:ea typeface="+mn-ea"/>
                        <a:cs typeface="+mn-cs"/>
                      </a:endParaRPr>
                    </a:p>
                  </a:txBody>
                  <a:tcPr>
                    <a:solidFill>
                      <a:schemeClr val="accent4">
                        <a:lumMod val="20000"/>
                        <a:lumOff val="80000"/>
                      </a:schemeClr>
                    </a:solidFill>
                  </a:tcPr>
                </a:tc>
                <a:tc>
                  <a:txBody>
                    <a:bodyPr/>
                    <a:lstStyle/>
                    <a:p>
                      <a:endParaRPr lang="sv-SE" sz="1000">
                        <a:latin typeface="+mn-lt"/>
                      </a:endParaRPr>
                    </a:p>
                  </a:txBody>
                  <a:tcPr>
                    <a:solidFill>
                      <a:schemeClr val="accent4">
                        <a:lumMod val="20000"/>
                        <a:lumOff val="80000"/>
                      </a:schemeClr>
                    </a:solidFill>
                  </a:tcPr>
                </a:tc>
                <a:extLst>
                  <a:ext uri="{0D108BD9-81ED-4DB2-BD59-A6C34878D82A}">
                    <a16:rowId xmlns:a16="http://schemas.microsoft.com/office/drawing/2014/main" val="1796950977"/>
                  </a:ext>
                </a:extLst>
              </a:tr>
            </a:tbl>
          </a:graphicData>
        </a:graphic>
      </p:graphicFrame>
      <p:sp>
        <p:nvSpPr>
          <p:cNvPr id="5" name="Platshållare för text 4">
            <a:extLst>
              <a:ext uri="{FF2B5EF4-FFF2-40B4-BE49-F238E27FC236}">
                <a16:creationId xmlns:a16="http://schemas.microsoft.com/office/drawing/2014/main" id="{C847AC53-4825-7E14-D424-2C9FADB765E7}"/>
              </a:ext>
            </a:extLst>
          </p:cNvPr>
          <p:cNvSpPr>
            <a:spLocks noGrp="1"/>
          </p:cNvSpPr>
          <p:nvPr>
            <p:ph type="body" sz="quarter" idx="11"/>
          </p:nvPr>
        </p:nvSpPr>
        <p:spPr>
          <a:xfrm>
            <a:off x="956854" y="2896727"/>
            <a:ext cx="5624513" cy="817061"/>
          </a:xfrm>
          <a:prstGeom prst="rect">
            <a:avLst/>
          </a:prstGeom>
        </p:spPr>
        <p:txBody>
          <a:bodyPr/>
          <a:lstStyle>
            <a:lvl1pPr marL="0" indent="0">
              <a:buFontTx/>
              <a:buNone/>
              <a:defRPr sz="1000">
                <a:latin typeface="+mn-lt"/>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sv-SE"/>
              <a:t>Klicka här för att ändra format på bakgrundstexten</a:t>
            </a:r>
          </a:p>
        </p:txBody>
      </p:sp>
      <p:sp>
        <p:nvSpPr>
          <p:cNvPr id="10" name="Platshållare för text 4">
            <a:extLst>
              <a:ext uri="{FF2B5EF4-FFF2-40B4-BE49-F238E27FC236}">
                <a16:creationId xmlns:a16="http://schemas.microsoft.com/office/drawing/2014/main" id="{F6784306-6BBF-E973-733C-18979926763F}"/>
              </a:ext>
            </a:extLst>
          </p:cNvPr>
          <p:cNvSpPr>
            <a:spLocks noGrp="1"/>
          </p:cNvSpPr>
          <p:nvPr>
            <p:ph type="body" sz="quarter" idx="12" hasCustomPrompt="1"/>
          </p:nvPr>
        </p:nvSpPr>
        <p:spPr>
          <a:xfrm>
            <a:off x="6957446" y="2896727"/>
            <a:ext cx="2718181" cy="817061"/>
          </a:xfrm>
          <a:prstGeom prst="rect">
            <a:avLst/>
          </a:prstGeom>
        </p:spPr>
        <p:txBody>
          <a:bodyPr/>
          <a:lstStyle>
            <a:lvl1pPr marL="0" indent="0">
              <a:buFontTx/>
              <a:buNone/>
              <a:defRPr sz="1000">
                <a:latin typeface="+mn-lt"/>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sv-SE"/>
              <a:t>Summa kr</a:t>
            </a:r>
          </a:p>
        </p:txBody>
      </p:sp>
      <p:sp>
        <p:nvSpPr>
          <p:cNvPr id="11" name="Platshållare för text 4">
            <a:extLst>
              <a:ext uri="{FF2B5EF4-FFF2-40B4-BE49-F238E27FC236}">
                <a16:creationId xmlns:a16="http://schemas.microsoft.com/office/drawing/2014/main" id="{C185802B-38A0-B73F-59D7-EFF4CEBF5161}"/>
              </a:ext>
            </a:extLst>
          </p:cNvPr>
          <p:cNvSpPr>
            <a:spLocks noGrp="1"/>
          </p:cNvSpPr>
          <p:nvPr>
            <p:ph type="body" sz="quarter" idx="13" hasCustomPrompt="1"/>
          </p:nvPr>
        </p:nvSpPr>
        <p:spPr>
          <a:xfrm>
            <a:off x="9881583" y="2896727"/>
            <a:ext cx="1378295" cy="817061"/>
          </a:xfrm>
          <a:prstGeom prst="rect">
            <a:avLst/>
          </a:prstGeom>
        </p:spPr>
        <p:txBody>
          <a:bodyPr/>
          <a:lstStyle>
            <a:lvl1pPr marL="0" indent="0">
              <a:buFontTx/>
              <a:buNone/>
              <a:defRPr sz="1000">
                <a:latin typeface="+mn-lt"/>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sv-SE"/>
              <a:t>Summa kr/mån</a:t>
            </a:r>
          </a:p>
        </p:txBody>
      </p:sp>
      <p:sp>
        <p:nvSpPr>
          <p:cNvPr id="12" name="Platshållare för text 4">
            <a:extLst>
              <a:ext uri="{FF2B5EF4-FFF2-40B4-BE49-F238E27FC236}">
                <a16:creationId xmlns:a16="http://schemas.microsoft.com/office/drawing/2014/main" id="{9860656A-883D-7F77-9B50-F995D4340E10}"/>
              </a:ext>
            </a:extLst>
          </p:cNvPr>
          <p:cNvSpPr>
            <a:spLocks noGrp="1"/>
          </p:cNvSpPr>
          <p:nvPr>
            <p:ph type="body" sz="quarter" idx="14"/>
          </p:nvPr>
        </p:nvSpPr>
        <p:spPr>
          <a:xfrm>
            <a:off x="956854" y="4140736"/>
            <a:ext cx="5624513" cy="817061"/>
          </a:xfrm>
          <a:prstGeom prst="rect">
            <a:avLst/>
          </a:prstGeom>
        </p:spPr>
        <p:txBody>
          <a:bodyPr/>
          <a:lstStyle>
            <a:lvl1pPr marL="0" indent="0">
              <a:buFontTx/>
              <a:buNone/>
              <a:defRPr sz="1000">
                <a:latin typeface="+mn-lt"/>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sv-SE"/>
              <a:t>Klicka här för att ändra format på bakgrundstexten</a:t>
            </a:r>
          </a:p>
        </p:txBody>
      </p:sp>
      <p:sp>
        <p:nvSpPr>
          <p:cNvPr id="13" name="Platshållare för text 4">
            <a:extLst>
              <a:ext uri="{FF2B5EF4-FFF2-40B4-BE49-F238E27FC236}">
                <a16:creationId xmlns:a16="http://schemas.microsoft.com/office/drawing/2014/main" id="{A8F1840C-B771-C4FF-8CFA-FDD31F404FC2}"/>
              </a:ext>
            </a:extLst>
          </p:cNvPr>
          <p:cNvSpPr>
            <a:spLocks noGrp="1"/>
          </p:cNvSpPr>
          <p:nvPr>
            <p:ph type="body" sz="quarter" idx="15" hasCustomPrompt="1"/>
          </p:nvPr>
        </p:nvSpPr>
        <p:spPr>
          <a:xfrm>
            <a:off x="6957446" y="4140736"/>
            <a:ext cx="2718181" cy="817061"/>
          </a:xfrm>
          <a:prstGeom prst="rect">
            <a:avLst/>
          </a:prstGeom>
        </p:spPr>
        <p:txBody>
          <a:bodyPr/>
          <a:lstStyle>
            <a:lvl1pPr marL="0" indent="0">
              <a:buFontTx/>
              <a:buNone/>
              <a:defRPr sz="1000">
                <a:latin typeface="+mn-lt"/>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sv-SE"/>
              <a:t>Summa kr</a:t>
            </a:r>
          </a:p>
        </p:txBody>
      </p:sp>
      <p:sp>
        <p:nvSpPr>
          <p:cNvPr id="14" name="Platshållare för text 4">
            <a:extLst>
              <a:ext uri="{FF2B5EF4-FFF2-40B4-BE49-F238E27FC236}">
                <a16:creationId xmlns:a16="http://schemas.microsoft.com/office/drawing/2014/main" id="{A415A3A8-6C7B-3899-D417-523A1D4242CD}"/>
              </a:ext>
            </a:extLst>
          </p:cNvPr>
          <p:cNvSpPr>
            <a:spLocks noGrp="1"/>
          </p:cNvSpPr>
          <p:nvPr>
            <p:ph type="body" sz="quarter" idx="16" hasCustomPrompt="1"/>
          </p:nvPr>
        </p:nvSpPr>
        <p:spPr>
          <a:xfrm>
            <a:off x="9881583" y="4140736"/>
            <a:ext cx="1378295" cy="817061"/>
          </a:xfrm>
          <a:prstGeom prst="rect">
            <a:avLst/>
          </a:prstGeom>
        </p:spPr>
        <p:txBody>
          <a:bodyPr/>
          <a:lstStyle>
            <a:lvl1pPr marL="0" indent="0">
              <a:buFontTx/>
              <a:buNone/>
              <a:defRPr sz="1000">
                <a:latin typeface="+mn-lt"/>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sv-SE"/>
              <a:t>Summa kr/mån</a:t>
            </a:r>
          </a:p>
        </p:txBody>
      </p:sp>
    </p:spTree>
    <p:extLst>
      <p:ext uri="{BB962C8B-B14F-4D97-AF65-F5344CB8AC3E}">
        <p14:creationId xmlns:p14="http://schemas.microsoft.com/office/powerpoint/2010/main" val="760794168"/>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rid 4 (text + bi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B12972C-526D-04EC-28B1-E8AAC4FB4704}"/>
              </a:ext>
            </a:extLst>
          </p:cNvPr>
          <p:cNvSpPr/>
          <p:nvPr userDrawn="1"/>
        </p:nvSpPr>
        <p:spPr>
          <a:xfrm>
            <a:off x="0" y="-132522"/>
            <a:ext cx="12192000" cy="6990522"/>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4" name="Bildobjekt 3">
            <a:hlinkClick r:id="rId2" action="ppaction://hlinksldjump"/>
            <a:extLst>
              <a:ext uri="{FF2B5EF4-FFF2-40B4-BE49-F238E27FC236}">
                <a16:creationId xmlns:a16="http://schemas.microsoft.com/office/drawing/2014/main" id="{D955077F-15B7-1122-C7D3-2322876B29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6852" y="6208785"/>
            <a:ext cx="435069" cy="415362"/>
          </a:xfrm>
          <a:prstGeom prst="rect">
            <a:avLst/>
          </a:prstGeom>
        </p:spPr>
      </p:pic>
      <p:pic>
        <p:nvPicPr>
          <p:cNvPr id="28" name="Bildobjekt 27">
            <a:extLst>
              <a:ext uri="{FF2B5EF4-FFF2-40B4-BE49-F238E27FC236}">
                <a16:creationId xmlns:a16="http://schemas.microsoft.com/office/drawing/2014/main" id="{B334E147-A985-E5F1-AD15-44B174FEFA60}"/>
              </a:ext>
            </a:extLst>
          </p:cNvPr>
          <p:cNvPicPr>
            <a:picLocks noChangeAspect="1"/>
          </p:cNvPicPr>
          <p:nvPr userDrawn="1"/>
        </p:nvPicPr>
        <p:blipFill rotWithShape="1">
          <a:blip r:embed="rId4">
            <a:alphaModFix amt="7000"/>
            <a:extLst>
              <a:ext uri="{28A0092B-C50C-407E-A947-70E740481C1C}">
                <a14:useLocalDpi xmlns:a14="http://schemas.microsoft.com/office/drawing/2010/main" val="0"/>
              </a:ext>
            </a:extLst>
          </a:blip>
          <a:srcRect l="15750" r="30525"/>
          <a:stretch/>
        </p:blipFill>
        <p:spPr>
          <a:xfrm>
            <a:off x="0" y="3892265"/>
            <a:ext cx="12192000" cy="2214139"/>
          </a:xfrm>
          <a:prstGeom prst="rect">
            <a:avLst/>
          </a:prstGeom>
        </p:spPr>
      </p:pic>
      <p:sp>
        <p:nvSpPr>
          <p:cNvPr id="3" name="Rektangel 2">
            <a:extLst>
              <a:ext uri="{FF2B5EF4-FFF2-40B4-BE49-F238E27FC236}">
                <a16:creationId xmlns:a16="http://schemas.microsoft.com/office/drawing/2014/main" id="{EA5C9714-19D4-79E0-02DC-13A6161338E3}"/>
              </a:ext>
            </a:extLst>
          </p:cNvPr>
          <p:cNvSpPr/>
          <p:nvPr userDrawn="1"/>
        </p:nvSpPr>
        <p:spPr>
          <a:xfrm>
            <a:off x="773821" y="2845413"/>
            <a:ext cx="3251527" cy="1256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08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chemeClr val="bg1"/>
                </a:solidFill>
                <a:effectLst/>
                <a:uLnTx/>
                <a:uFillTx/>
                <a:latin typeface="+mn-lt"/>
                <a:ea typeface="+mn-ea"/>
                <a:cs typeface="+mn-cs"/>
              </a:rPr>
              <a:t>Vi har en egenutvecklad modern plattform som erbjuder de senaste och modernaste funktionerna. Intuitivt, flexibelt, driftsäkert med hög säkerhet för respondenter och användare.</a:t>
            </a:r>
            <a:endParaRPr lang="sv-SE" sz="1400">
              <a:solidFill>
                <a:schemeClr val="bg1"/>
              </a:solidFill>
            </a:endParaRPr>
          </a:p>
        </p:txBody>
      </p:sp>
      <p:sp>
        <p:nvSpPr>
          <p:cNvPr id="10" name="textruta 9">
            <a:extLst>
              <a:ext uri="{FF2B5EF4-FFF2-40B4-BE49-F238E27FC236}">
                <a16:creationId xmlns:a16="http://schemas.microsoft.com/office/drawing/2014/main" id="{124D1579-7436-1C80-15E7-5B10C8253A49}"/>
              </a:ext>
            </a:extLst>
          </p:cNvPr>
          <p:cNvSpPr txBox="1"/>
          <p:nvPr userDrawn="1"/>
        </p:nvSpPr>
        <p:spPr>
          <a:xfrm>
            <a:off x="837509" y="397565"/>
            <a:ext cx="10711761" cy="775252"/>
          </a:xfrm>
          <a:prstGeom prst="rect">
            <a:avLst/>
          </a:prstGeom>
        </p:spPr>
        <p:txBody>
          <a:bodyPr wrap="square" rtlCol="0" anchor="t" anchorCtr="0">
            <a:noAutofit/>
          </a:bodyPr>
          <a:lstStyle/>
          <a:p>
            <a:pPr algn="l"/>
            <a:endParaRPr lang="sv-SE" sz="2000" b="1">
              <a:solidFill>
                <a:schemeClr val="bg1"/>
              </a:solidFill>
            </a:endParaRPr>
          </a:p>
        </p:txBody>
      </p:sp>
      <p:sp>
        <p:nvSpPr>
          <p:cNvPr id="13" name="textruta 12">
            <a:extLst>
              <a:ext uri="{FF2B5EF4-FFF2-40B4-BE49-F238E27FC236}">
                <a16:creationId xmlns:a16="http://schemas.microsoft.com/office/drawing/2014/main" id="{AB09321F-B1A1-C476-4C06-6A74616D85DB}"/>
              </a:ext>
            </a:extLst>
          </p:cNvPr>
          <p:cNvSpPr txBox="1"/>
          <p:nvPr userDrawn="1"/>
        </p:nvSpPr>
        <p:spPr>
          <a:xfrm>
            <a:off x="708301" y="413099"/>
            <a:ext cx="10646190" cy="796261"/>
          </a:xfrm>
          <a:prstGeom prst="rect">
            <a:avLst/>
          </a:prstGeom>
        </p:spPr>
        <p:txBody>
          <a:bodyPr wrap="square" rtlCol="0" anchor="t" anchorCtr="0">
            <a:noAutofit/>
          </a:bodyPr>
          <a:lstStyle/>
          <a:p>
            <a:pPr algn="l"/>
            <a:r>
              <a:rPr lang="sv-SE" sz="4400" b="1">
                <a:solidFill>
                  <a:schemeClr val="bg1"/>
                </a:solidFill>
                <a:latin typeface="Poppins" pitchFamily="2" charset="77"/>
                <a:cs typeface="Poppins" pitchFamily="2" charset="77"/>
              </a:rPr>
              <a:t>Tre snabba – Varför </a:t>
            </a:r>
            <a:r>
              <a:rPr lang="sv-SE" sz="4400" b="1" err="1">
                <a:solidFill>
                  <a:schemeClr val="bg1"/>
                </a:solidFill>
                <a:latin typeface="Poppins" pitchFamily="2" charset="77"/>
                <a:cs typeface="Poppins" pitchFamily="2" charset="77"/>
              </a:rPr>
              <a:t>Quicksearch</a:t>
            </a:r>
            <a:endParaRPr lang="sv-SE" sz="4400" b="1">
              <a:solidFill>
                <a:schemeClr val="bg1"/>
              </a:solidFill>
              <a:latin typeface="Poppins" pitchFamily="2" charset="77"/>
              <a:cs typeface="Poppins" pitchFamily="2" charset="77"/>
            </a:endParaRPr>
          </a:p>
        </p:txBody>
      </p:sp>
      <p:sp>
        <p:nvSpPr>
          <p:cNvPr id="15" name="Rektangel 14">
            <a:extLst>
              <a:ext uri="{FF2B5EF4-FFF2-40B4-BE49-F238E27FC236}">
                <a16:creationId xmlns:a16="http://schemas.microsoft.com/office/drawing/2014/main" id="{D32BD75A-0B73-E9DD-CE39-2EDFE6ED466C}"/>
              </a:ext>
            </a:extLst>
          </p:cNvPr>
          <p:cNvSpPr/>
          <p:nvPr userDrawn="1"/>
        </p:nvSpPr>
        <p:spPr>
          <a:xfrm>
            <a:off x="4441359" y="2845413"/>
            <a:ext cx="3251527" cy="1167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08000" rtlCol="0" anchor="t"/>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a:solidFill>
                  <a:schemeClr val="bg1"/>
                </a:solidFill>
              </a:rPr>
              <a:t>Vi har en validerad forskningsbaserad metodik i alla våra undersökningar. Våra arbetsprocesser tillsammans medger en effektiv väg mot målet. Vi leder er framåt och tar ansvar för alla steg i processen</a:t>
            </a:r>
          </a:p>
        </p:txBody>
      </p:sp>
      <p:sp>
        <p:nvSpPr>
          <p:cNvPr id="16" name="Rektangel 15">
            <a:extLst>
              <a:ext uri="{FF2B5EF4-FFF2-40B4-BE49-F238E27FC236}">
                <a16:creationId xmlns:a16="http://schemas.microsoft.com/office/drawing/2014/main" id="{1E54E386-D929-625F-01B6-9E0C1BA812B7}"/>
              </a:ext>
            </a:extLst>
          </p:cNvPr>
          <p:cNvSpPr/>
          <p:nvPr userDrawn="1"/>
        </p:nvSpPr>
        <p:spPr>
          <a:xfrm>
            <a:off x="8168532" y="2845412"/>
            <a:ext cx="3251527" cy="1817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08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err="1">
                <a:ln>
                  <a:noFill/>
                </a:ln>
                <a:solidFill>
                  <a:schemeClr val="bg1"/>
                </a:solidFill>
                <a:effectLst/>
                <a:uLnTx/>
                <a:uFillTx/>
                <a:latin typeface="+mn-lt"/>
                <a:ea typeface="+mn-ea"/>
                <a:cs typeface="+mn-cs"/>
              </a:rPr>
              <a:t>Quicksearch</a:t>
            </a:r>
            <a:r>
              <a:rPr kumimoji="0" lang="sv-SE" sz="1400" b="0" i="0" u="none" strike="noStrike" kern="1200" cap="none" spc="0" normalizeH="0" baseline="0" noProof="0">
                <a:ln>
                  <a:noFill/>
                </a:ln>
                <a:solidFill>
                  <a:schemeClr val="bg1"/>
                </a:solidFill>
                <a:effectLst/>
                <a:uLnTx/>
                <a:uFillTx/>
                <a:latin typeface="+mn-lt"/>
                <a:ea typeface="+mn-ea"/>
                <a:cs typeface="+mn-cs"/>
              </a:rPr>
              <a:t> har c:a 30 medarbetare bestående av utvecklare, projektledare, </a:t>
            </a:r>
            <a:r>
              <a:rPr kumimoji="0" lang="sv-SE" sz="1400" b="0" i="0" u="none" strike="noStrike" kern="1200" cap="none" spc="0" normalizeH="0" baseline="0" noProof="0" err="1">
                <a:ln>
                  <a:noFill/>
                </a:ln>
                <a:solidFill>
                  <a:schemeClr val="bg1"/>
                </a:solidFill>
                <a:effectLst/>
                <a:uLnTx/>
                <a:uFillTx/>
                <a:latin typeface="+mn-lt"/>
                <a:ea typeface="+mn-ea"/>
                <a:cs typeface="+mn-cs"/>
              </a:rPr>
              <a:t>Customer</a:t>
            </a:r>
            <a:r>
              <a:rPr kumimoji="0" lang="sv-SE" sz="1400" b="0" i="0" u="none" strike="noStrike" kern="1200" cap="none" spc="0" normalizeH="0" baseline="0" noProof="0">
                <a:ln>
                  <a:noFill/>
                </a:ln>
                <a:solidFill>
                  <a:schemeClr val="bg1"/>
                </a:solidFill>
                <a:effectLst/>
                <a:uLnTx/>
                <a:uFillTx/>
                <a:latin typeface="+mn-lt"/>
                <a:ea typeface="+mn-ea"/>
                <a:cs typeface="+mn-cs"/>
              </a:rPr>
              <a:t> </a:t>
            </a:r>
            <a:r>
              <a:rPr kumimoji="0" lang="sv-SE" sz="1400" b="0" i="0" u="none" strike="noStrike" kern="1200" cap="none" spc="0" normalizeH="0" baseline="0" noProof="0" err="1">
                <a:ln>
                  <a:noFill/>
                </a:ln>
                <a:solidFill>
                  <a:schemeClr val="bg1"/>
                </a:solidFill>
                <a:effectLst/>
                <a:uLnTx/>
                <a:uFillTx/>
                <a:latin typeface="+mn-lt"/>
                <a:ea typeface="+mn-ea"/>
                <a:cs typeface="+mn-cs"/>
              </a:rPr>
              <a:t>Succes</a:t>
            </a:r>
            <a:r>
              <a:rPr kumimoji="0" lang="sv-SE" sz="1400" b="0" i="0" u="none" strike="noStrike" kern="1200" cap="none" spc="0" normalizeH="0" baseline="0" noProof="0">
                <a:ln>
                  <a:noFill/>
                </a:ln>
                <a:solidFill>
                  <a:schemeClr val="bg1"/>
                </a:solidFill>
                <a:effectLst/>
                <a:uLnTx/>
                <a:uFillTx/>
                <a:latin typeface="+mn-lt"/>
                <a:ea typeface="+mn-ea"/>
                <a:cs typeface="+mn-cs"/>
              </a:rPr>
              <a:t> specialister, alla med rätt  utbildning och erfarenhet av ett eget specialområde. Medarbetarna närmast kund är beteendevetare, projektledare, metodspecialister med huvudfokus på undersökningar inom HR möjligt.</a:t>
            </a:r>
            <a:endParaRPr lang="sv-SE" sz="1400">
              <a:solidFill>
                <a:schemeClr val="bg1"/>
              </a:solidFill>
            </a:endParaRPr>
          </a:p>
        </p:txBody>
      </p:sp>
      <p:grpSp>
        <p:nvGrpSpPr>
          <p:cNvPr id="26" name="Grupp 25">
            <a:extLst>
              <a:ext uri="{FF2B5EF4-FFF2-40B4-BE49-F238E27FC236}">
                <a16:creationId xmlns:a16="http://schemas.microsoft.com/office/drawing/2014/main" id="{AAF661E5-DE70-B94E-4D13-5E2E7FA56ECD}"/>
              </a:ext>
            </a:extLst>
          </p:cNvPr>
          <p:cNvGrpSpPr/>
          <p:nvPr userDrawn="1"/>
        </p:nvGrpSpPr>
        <p:grpSpPr>
          <a:xfrm>
            <a:off x="4589973" y="2173837"/>
            <a:ext cx="2693026" cy="461665"/>
            <a:chOff x="3493696" y="4499921"/>
            <a:chExt cx="2693026" cy="461665"/>
          </a:xfrm>
        </p:grpSpPr>
        <p:sp>
          <p:nvSpPr>
            <p:cNvPr id="19" name="Rektangel 18">
              <a:extLst>
                <a:ext uri="{FF2B5EF4-FFF2-40B4-BE49-F238E27FC236}">
                  <a16:creationId xmlns:a16="http://schemas.microsoft.com/office/drawing/2014/main" id="{4DC476C2-3779-CB85-B892-663EC8B2DF6B}"/>
                </a:ext>
              </a:extLst>
            </p:cNvPr>
            <p:cNvSpPr/>
            <p:nvPr userDrawn="1"/>
          </p:nvSpPr>
          <p:spPr>
            <a:xfrm>
              <a:off x="4029315" y="4499921"/>
              <a:ext cx="2157407" cy="461665"/>
            </a:xfrm>
            <a:prstGeom prst="rect">
              <a:avLst/>
            </a:prstGeom>
          </p:spPr>
          <p:txBody>
            <a:bodyPr wrap="square">
              <a:spAutoFit/>
            </a:bodyPr>
            <a:lstStyle/>
            <a:p>
              <a:pPr marL="0" indent="0" algn="l">
                <a:lnSpc>
                  <a:spcPct val="100000"/>
                </a:lnSpc>
                <a:buFontTx/>
                <a:buNone/>
              </a:pPr>
              <a:r>
                <a:rPr lang="sv-SE" sz="2400" b="1" i="0">
                  <a:solidFill>
                    <a:schemeClr val="bg1"/>
                  </a:solidFill>
                  <a:latin typeface="Poppins" pitchFamily="2" charset="77"/>
                  <a:cs typeface="Poppins" pitchFamily="2" charset="77"/>
                </a:rPr>
                <a:t>METODIK</a:t>
              </a:r>
            </a:p>
          </p:txBody>
        </p:sp>
        <p:pic>
          <p:nvPicPr>
            <p:cNvPr id="20" name="Bild 19">
              <a:extLst>
                <a:ext uri="{FF2B5EF4-FFF2-40B4-BE49-F238E27FC236}">
                  <a16:creationId xmlns:a16="http://schemas.microsoft.com/office/drawing/2014/main" id="{CEBE28CC-43D0-9EAD-B696-2905E478631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93696" y="4515731"/>
              <a:ext cx="509830" cy="390288"/>
            </a:xfrm>
            <a:prstGeom prst="rect">
              <a:avLst/>
            </a:prstGeom>
          </p:spPr>
        </p:pic>
      </p:grpSp>
      <p:grpSp>
        <p:nvGrpSpPr>
          <p:cNvPr id="25" name="Grupp 24">
            <a:extLst>
              <a:ext uri="{FF2B5EF4-FFF2-40B4-BE49-F238E27FC236}">
                <a16:creationId xmlns:a16="http://schemas.microsoft.com/office/drawing/2014/main" id="{45E770B8-299A-3D28-1E42-9DE74EDF8B0A}"/>
              </a:ext>
            </a:extLst>
          </p:cNvPr>
          <p:cNvGrpSpPr/>
          <p:nvPr userDrawn="1"/>
        </p:nvGrpSpPr>
        <p:grpSpPr>
          <a:xfrm>
            <a:off x="940480" y="2173837"/>
            <a:ext cx="2059256" cy="461665"/>
            <a:chOff x="1132822" y="4499921"/>
            <a:chExt cx="2059256" cy="461665"/>
          </a:xfrm>
        </p:grpSpPr>
        <p:pic>
          <p:nvPicPr>
            <p:cNvPr id="22" name="Bild 21">
              <a:extLst>
                <a:ext uri="{FF2B5EF4-FFF2-40B4-BE49-F238E27FC236}">
                  <a16:creationId xmlns:a16="http://schemas.microsoft.com/office/drawing/2014/main" id="{C637BC40-56DC-2FD9-8B4E-0C745797D9AB}"/>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2822" y="4522674"/>
              <a:ext cx="443937" cy="416159"/>
            </a:xfrm>
            <a:prstGeom prst="rect">
              <a:avLst/>
            </a:prstGeom>
          </p:spPr>
        </p:pic>
        <p:sp>
          <p:nvSpPr>
            <p:cNvPr id="23" name="Rektangel 22">
              <a:extLst>
                <a:ext uri="{FF2B5EF4-FFF2-40B4-BE49-F238E27FC236}">
                  <a16:creationId xmlns:a16="http://schemas.microsoft.com/office/drawing/2014/main" id="{3AC55700-119F-E901-C7D2-38C3D5C071EB}"/>
                </a:ext>
              </a:extLst>
            </p:cNvPr>
            <p:cNvSpPr/>
            <p:nvPr userDrawn="1"/>
          </p:nvSpPr>
          <p:spPr>
            <a:xfrm>
              <a:off x="1557764" y="4499921"/>
              <a:ext cx="1634314" cy="461665"/>
            </a:xfrm>
            <a:prstGeom prst="rect">
              <a:avLst/>
            </a:prstGeom>
          </p:spPr>
          <p:txBody>
            <a:bodyPr wrap="square">
              <a:spAutoFit/>
            </a:bodyPr>
            <a:lstStyle/>
            <a:p>
              <a:pPr marL="0" indent="0" algn="l">
                <a:lnSpc>
                  <a:spcPct val="100000"/>
                </a:lnSpc>
                <a:buFontTx/>
                <a:buNone/>
              </a:pPr>
              <a:r>
                <a:rPr lang="sv-SE" sz="2400" b="1" i="0">
                  <a:solidFill>
                    <a:schemeClr val="bg1"/>
                  </a:solidFill>
                  <a:latin typeface="Poppins" pitchFamily="2" charset="77"/>
                  <a:cs typeface="Poppins" pitchFamily="2" charset="77"/>
                </a:rPr>
                <a:t>TEKNIK</a:t>
              </a:r>
            </a:p>
          </p:txBody>
        </p:sp>
      </p:grpSp>
      <p:grpSp>
        <p:nvGrpSpPr>
          <p:cNvPr id="27" name="Grupp 26">
            <a:extLst>
              <a:ext uri="{FF2B5EF4-FFF2-40B4-BE49-F238E27FC236}">
                <a16:creationId xmlns:a16="http://schemas.microsoft.com/office/drawing/2014/main" id="{E8F7C06C-3815-AF59-1AED-9C07FEB71CF0}"/>
              </a:ext>
            </a:extLst>
          </p:cNvPr>
          <p:cNvGrpSpPr/>
          <p:nvPr userDrawn="1"/>
        </p:nvGrpSpPr>
        <p:grpSpPr>
          <a:xfrm>
            <a:off x="8302327" y="2173837"/>
            <a:ext cx="3037741" cy="472200"/>
            <a:chOff x="6324442" y="4489386"/>
            <a:chExt cx="3037741" cy="472200"/>
          </a:xfrm>
        </p:grpSpPr>
        <p:pic>
          <p:nvPicPr>
            <p:cNvPr id="21" name="Bild 20">
              <a:extLst>
                <a:ext uri="{FF2B5EF4-FFF2-40B4-BE49-F238E27FC236}">
                  <a16:creationId xmlns:a16="http://schemas.microsoft.com/office/drawing/2014/main" id="{1896C65B-A7E9-23B5-00BA-C3D7583C5BE6}"/>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24442" y="4489386"/>
              <a:ext cx="475327" cy="442978"/>
            </a:xfrm>
            <a:prstGeom prst="rect">
              <a:avLst/>
            </a:prstGeom>
          </p:spPr>
        </p:pic>
        <p:sp>
          <p:nvSpPr>
            <p:cNvPr id="24" name="Rektangel 23">
              <a:extLst>
                <a:ext uri="{FF2B5EF4-FFF2-40B4-BE49-F238E27FC236}">
                  <a16:creationId xmlns:a16="http://schemas.microsoft.com/office/drawing/2014/main" id="{E64714B1-484E-6C0A-E000-6D51BE108B49}"/>
                </a:ext>
              </a:extLst>
            </p:cNvPr>
            <p:cNvSpPr/>
            <p:nvPr userDrawn="1"/>
          </p:nvSpPr>
          <p:spPr>
            <a:xfrm>
              <a:off x="6795282" y="4499921"/>
              <a:ext cx="2566901" cy="461665"/>
            </a:xfrm>
            <a:prstGeom prst="rect">
              <a:avLst/>
            </a:prstGeom>
          </p:spPr>
          <p:txBody>
            <a:bodyPr wrap="square">
              <a:spAutoFit/>
            </a:bodyPr>
            <a:lstStyle/>
            <a:p>
              <a:pPr marL="0" indent="0" algn="l">
                <a:lnSpc>
                  <a:spcPct val="100000"/>
                </a:lnSpc>
                <a:buFontTx/>
                <a:buNone/>
              </a:pPr>
              <a:r>
                <a:rPr lang="sv-SE" sz="2400" b="1" i="0">
                  <a:solidFill>
                    <a:schemeClr val="bg1"/>
                  </a:solidFill>
                  <a:latin typeface="Poppins" pitchFamily="2" charset="77"/>
                  <a:cs typeface="Poppins" pitchFamily="2" charset="77"/>
                </a:rPr>
                <a:t>KOMPETENS</a:t>
              </a:r>
            </a:p>
          </p:txBody>
        </p:sp>
      </p:grpSp>
    </p:spTree>
    <p:extLst>
      <p:ext uri="{BB962C8B-B14F-4D97-AF65-F5344CB8AC3E}">
        <p14:creationId xmlns:p14="http://schemas.microsoft.com/office/powerpoint/2010/main" val="2285731690"/>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R ROI">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45107FC-9DE6-C006-8941-B9727C19E19E}"/>
              </a:ext>
            </a:extLst>
          </p:cNvPr>
          <p:cNvSpPr/>
          <p:nvPr userDrawn="1"/>
        </p:nvSpPr>
        <p:spPr>
          <a:xfrm>
            <a:off x="0" y="0"/>
            <a:ext cx="6095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6" name="Rektangel 5">
            <a:extLst>
              <a:ext uri="{FF2B5EF4-FFF2-40B4-BE49-F238E27FC236}">
                <a16:creationId xmlns:a16="http://schemas.microsoft.com/office/drawing/2014/main" id="{50111FF4-036B-E4FD-AE74-ADA7FACAFD46}"/>
              </a:ext>
            </a:extLst>
          </p:cNvPr>
          <p:cNvSpPr/>
          <p:nvPr userDrawn="1"/>
        </p:nvSpPr>
        <p:spPr>
          <a:xfrm>
            <a:off x="622852" y="1821943"/>
            <a:ext cx="4943061" cy="830997"/>
          </a:xfrm>
          <a:prstGeom prst="rect">
            <a:avLst/>
          </a:prstGeom>
        </p:spPr>
        <p:txBody>
          <a:bodyPr wrap="square">
            <a:spAutoFit/>
          </a:bodyPr>
          <a:lstStyle/>
          <a:p>
            <a:r>
              <a:rPr lang="sv-SE" sz="1200" b="0" i="1">
                <a:solidFill>
                  <a:schemeClr val="bg1"/>
                </a:solidFill>
                <a:latin typeface="+mn-lt"/>
              </a:rPr>
              <a:t>"Hög service och professionalitet! Stor kunskap och kännedom om vår bransch som både myndighet och högskola. Mycket bra att kunna jämföra, benchmarking. En bra och tydlig tidplan att följa, en trygghet under hela processen” </a:t>
            </a:r>
            <a:r>
              <a:rPr lang="sv-SE" sz="1200" b="1" i="0">
                <a:solidFill>
                  <a:schemeClr val="bg1"/>
                </a:solidFill>
                <a:latin typeface="+mn-lt"/>
              </a:rPr>
              <a:t>Ester Nilsson  HR-specialist, BTH - Blekinge Tekniska Högskola</a:t>
            </a:r>
            <a:endParaRPr lang="sv-SE" sz="1200" i="0">
              <a:solidFill>
                <a:schemeClr val="bg1"/>
              </a:solidFill>
              <a:latin typeface="+mn-lt"/>
            </a:endParaRPr>
          </a:p>
        </p:txBody>
      </p:sp>
      <p:sp>
        <p:nvSpPr>
          <p:cNvPr id="11" name="textruta 10">
            <a:extLst>
              <a:ext uri="{FF2B5EF4-FFF2-40B4-BE49-F238E27FC236}">
                <a16:creationId xmlns:a16="http://schemas.microsoft.com/office/drawing/2014/main" id="{565E7653-4D25-997C-AAA4-29C056BC7CEE}"/>
              </a:ext>
            </a:extLst>
          </p:cNvPr>
          <p:cNvSpPr txBox="1"/>
          <p:nvPr userDrawn="1"/>
        </p:nvSpPr>
        <p:spPr>
          <a:xfrm>
            <a:off x="6572250" y="546652"/>
            <a:ext cx="4539698" cy="1023732"/>
          </a:xfrm>
          <a:prstGeom prst="rect">
            <a:avLst/>
          </a:prstGeom>
        </p:spPr>
        <p:txBody>
          <a:bodyPr wrap="square" rtlCol="0" anchor="t" anchorCtr="0">
            <a:noAutofit/>
          </a:bodyPr>
          <a:lstStyle/>
          <a:p>
            <a:pPr algn="r"/>
            <a:endParaRPr lang="sv-SE" sz="2000" b="0">
              <a:latin typeface="+mn-lt"/>
            </a:endParaRPr>
          </a:p>
        </p:txBody>
      </p:sp>
      <p:sp>
        <p:nvSpPr>
          <p:cNvPr id="14" name="Rektangel 13">
            <a:extLst>
              <a:ext uri="{FF2B5EF4-FFF2-40B4-BE49-F238E27FC236}">
                <a16:creationId xmlns:a16="http://schemas.microsoft.com/office/drawing/2014/main" id="{95A3FB08-4F4F-F445-E80E-FFC915985A36}"/>
              </a:ext>
            </a:extLst>
          </p:cNvPr>
          <p:cNvSpPr/>
          <p:nvPr userDrawn="1"/>
        </p:nvSpPr>
        <p:spPr>
          <a:xfrm>
            <a:off x="1450754" y="796466"/>
            <a:ext cx="4082501" cy="769441"/>
          </a:xfrm>
          <a:prstGeom prst="rect">
            <a:avLst/>
          </a:prstGeom>
        </p:spPr>
        <p:txBody>
          <a:bodyPr wrap="square">
            <a:spAutoFit/>
          </a:bodyPr>
          <a:lstStyle/>
          <a:p>
            <a:pPr marL="0" indent="0">
              <a:lnSpc>
                <a:spcPct val="100000"/>
              </a:lnSpc>
              <a:buFontTx/>
              <a:buNone/>
            </a:pPr>
            <a:r>
              <a:rPr lang="sv-SE" sz="4400" b="1" i="0">
                <a:solidFill>
                  <a:schemeClr val="bg1"/>
                </a:solidFill>
                <a:latin typeface="Poppins" pitchFamily="2" charset="77"/>
                <a:cs typeface="Poppins" pitchFamily="2" charset="77"/>
              </a:rPr>
              <a:t>Från kunder</a:t>
            </a:r>
          </a:p>
        </p:txBody>
      </p:sp>
      <p:sp>
        <p:nvSpPr>
          <p:cNvPr id="15" name="textruta 14">
            <a:extLst>
              <a:ext uri="{FF2B5EF4-FFF2-40B4-BE49-F238E27FC236}">
                <a16:creationId xmlns:a16="http://schemas.microsoft.com/office/drawing/2014/main" id="{36C5444F-6133-3B25-AA47-158A9534A446}"/>
              </a:ext>
            </a:extLst>
          </p:cNvPr>
          <p:cNvSpPr txBox="1"/>
          <p:nvPr userDrawn="1"/>
        </p:nvSpPr>
        <p:spPr>
          <a:xfrm>
            <a:off x="6613666" y="807353"/>
            <a:ext cx="4094922" cy="914400"/>
          </a:xfrm>
          <a:prstGeom prst="rect">
            <a:avLst/>
          </a:prstGeom>
        </p:spPr>
        <p:txBody>
          <a:bodyPr wrap="none" rtlCol="0" anchor="t" anchorCtr="0">
            <a:noAutofit/>
          </a:bodyPr>
          <a:lstStyle/>
          <a:p>
            <a:pPr algn="l"/>
            <a:r>
              <a:rPr lang="sv-SE" sz="4400" b="1">
                <a:solidFill>
                  <a:schemeClr val="accent4"/>
                </a:solidFill>
                <a:latin typeface="Poppins" pitchFamily="2" charset="77"/>
                <a:cs typeface="Poppins" pitchFamily="2" charset="77"/>
              </a:rPr>
              <a:t>ROI</a:t>
            </a:r>
          </a:p>
        </p:txBody>
      </p:sp>
      <p:pic>
        <p:nvPicPr>
          <p:cNvPr id="19" name="Bild 18">
            <a:extLst>
              <a:ext uri="{FF2B5EF4-FFF2-40B4-BE49-F238E27FC236}">
                <a16:creationId xmlns:a16="http://schemas.microsoft.com/office/drawing/2014/main" id="{4C68AD59-BA81-E782-4CB6-0D983E2FFB1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834" y="876079"/>
            <a:ext cx="571576" cy="578380"/>
          </a:xfrm>
          <a:prstGeom prst="rect">
            <a:avLst/>
          </a:prstGeom>
        </p:spPr>
      </p:pic>
      <p:sp>
        <p:nvSpPr>
          <p:cNvPr id="20" name="Rektangel 19">
            <a:extLst>
              <a:ext uri="{FF2B5EF4-FFF2-40B4-BE49-F238E27FC236}">
                <a16:creationId xmlns:a16="http://schemas.microsoft.com/office/drawing/2014/main" id="{84E397D2-419C-02F0-CAF5-693993EBDF76}"/>
              </a:ext>
            </a:extLst>
          </p:cNvPr>
          <p:cNvSpPr/>
          <p:nvPr userDrawn="1"/>
        </p:nvSpPr>
        <p:spPr>
          <a:xfrm>
            <a:off x="622852" y="2827361"/>
            <a:ext cx="4943061" cy="1200329"/>
          </a:xfrm>
          <a:prstGeom prst="rect">
            <a:avLst/>
          </a:prstGeom>
        </p:spPr>
        <p:txBody>
          <a:bodyPr wrap="square">
            <a:spAutoFit/>
          </a:bodyPr>
          <a:lstStyle/>
          <a:p>
            <a:r>
              <a:rPr lang="sv-SE" sz="1200" b="0" i="1">
                <a:solidFill>
                  <a:schemeClr val="bg1"/>
                </a:solidFill>
                <a:latin typeface="+mn-lt"/>
              </a:rPr>
              <a:t>”</a:t>
            </a:r>
            <a:r>
              <a:rPr lang="sv-SE" sz="1200" b="0" i="1" err="1">
                <a:solidFill>
                  <a:schemeClr val="bg1"/>
                </a:solidFill>
                <a:latin typeface="+mn-lt"/>
              </a:rPr>
              <a:t>Quicksearch</a:t>
            </a:r>
            <a:r>
              <a:rPr lang="sv-SE" sz="1200" b="0" i="1">
                <a:solidFill>
                  <a:schemeClr val="bg1"/>
                </a:solidFill>
                <a:latin typeface="+mn-lt"/>
              </a:rPr>
              <a:t> har visat att det är enkelt att göra en medarbetarundersökning med en bra efterprocess. Vi är nöjda med projektet som helhet främst kontakten genomförandet och resultatet. Vi är även nöjda med projektledaren och dess tillgänglighet och bemötande. De har även en bra kundservice och det har varit ett bra strukturerat projekt.”	</a:t>
            </a:r>
            <a:endParaRPr lang="sv-SE" sz="1200" b="1" i="1">
              <a:solidFill>
                <a:schemeClr val="bg1"/>
              </a:solidFill>
              <a:latin typeface="+mn-lt"/>
            </a:endParaRPr>
          </a:p>
          <a:p>
            <a:r>
              <a:rPr lang="sv-SE" sz="1200" b="1" i="0">
                <a:solidFill>
                  <a:schemeClr val="bg1"/>
                </a:solidFill>
                <a:latin typeface="+mn-lt"/>
              </a:rPr>
              <a:t>Gisela </a:t>
            </a:r>
            <a:r>
              <a:rPr lang="sv-SE" sz="1200" b="1" i="0" err="1">
                <a:solidFill>
                  <a:schemeClr val="bg1"/>
                </a:solidFill>
                <a:latin typeface="+mn-lt"/>
              </a:rPr>
              <a:t>Ölmeby</a:t>
            </a:r>
            <a:r>
              <a:rPr lang="sv-SE" sz="1200" b="1" i="0">
                <a:solidFill>
                  <a:schemeClr val="bg1"/>
                </a:solidFill>
                <a:latin typeface="+mn-lt"/>
              </a:rPr>
              <a:t>  HR-chef, Derome Bygg &amp; Industri AB</a:t>
            </a:r>
          </a:p>
        </p:txBody>
      </p:sp>
      <p:sp>
        <p:nvSpPr>
          <p:cNvPr id="18" name="Rektangel 17">
            <a:extLst>
              <a:ext uri="{FF2B5EF4-FFF2-40B4-BE49-F238E27FC236}">
                <a16:creationId xmlns:a16="http://schemas.microsoft.com/office/drawing/2014/main" id="{B585F908-75C2-5005-4275-5E9962747267}"/>
              </a:ext>
            </a:extLst>
          </p:cNvPr>
          <p:cNvSpPr/>
          <p:nvPr userDrawn="1"/>
        </p:nvSpPr>
        <p:spPr>
          <a:xfrm>
            <a:off x="6613666" y="3805389"/>
            <a:ext cx="2334391" cy="10305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41" name="textruta 39">
            <a:hlinkClick r:id="" action="ppaction://hlinkshowjump?jump=nextslide"/>
            <a:extLst>
              <a:ext uri="{FF2B5EF4-FFF2-40B4-BE49-F238E27FC236}">
                <a16:creationId xmlns:a16="http://schemas.microsoft.com/office/drawing/2014/main" id="{2AAE9186-3B2C-85D8-C637-63404299D269}"/>
              </a:ext>
            </a:extLst>
          </p:cNvPr>
          <p:cNvSpPr txBox="1">
            <a:spLocks noChangeArrowheads="1"/>
          </p:cNvSpPr>
          <p:nvPr userDrawn="1"/>
        </p:nvSpPr>
        <p:spPr bwMode="auto">
          <a:xfrm>
            <a:off x="6613666" y="3798946"/>
            <a:ext cx="2334391" cy="382587"/>
          </a:xfrm>
          <a:prstGeom prst="rect">
            <a:avLst/>
          </a:prstGeom>
          <a:noFill/>
          <a:ln>
            <a:noFill/>
          </a:ln>
        </p:spPr>
        <p:txBody>
          <a:bodyPr wrap="square" lIns="180000" tIns="180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sv-SE" altLang="sv-SE" sz="1000" b="1">
                <a:solidFill>
                  <a:schemeClr val="tx1">
                    <a:lumMod val="50000"/>
                    <a:lumOff val="50000"/>
                  </a:schemeClr>
                </a:solidFill>
                <a:latin typeface="+mn-lt"/>
                <a:ea typeface="ＭＳ Ｐゴシック" panose="020B0600070205080204" pitchFamily="34" charset="-128"/>
              </a:rPr>
              <a:t>INTRODUKTIONSKOSTNAD [TKR]</a:t>
            </a:r>
          </a:p>
        </p:txBody>
      </p:sp>
      <p:sp>
        <p:nvSpPr>
          <p:cNvPr id="47" name="Rektangel 46">
            <a:extLst>
              <a:ext uri="{FF2B5EF4-FFF2-40B4-BE49-F238E27FC236}">
                <a16:creationId xmlns:a16="http://schemas.microsoft.com/office/drawing/2014/main" id="{54EBBD1F-72BA-B093-2776-C65A7BC67A67}"/>
              </a:ext>
            </a:extLst>
          </p:cNvPr>
          <p:cNvSpPr/>
          <p:nvPr userDrawn="1"/>
        </p:nvSpPr>
        <p:spPr>
          <a:xfrm>
            <a:off x="9062952" y="3805389"/>
            <a:ext cx="2334391" cy="10305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48" name="textruta 39">
            <a:hlinkClick r:id="" action="ppaction://hlinkshowjump?jump=nextslide"/>
            <a:extLst>
              <a:ext uri="{FF2B5EF4-FFF2-40B4-BE49-F238E27FC236}">
                <a16:creationId xmlns:a16="http://schemas.microsoft.com/office/drawing/2014/main" id="{8DFC5835-8734-0E37-5260-EE1761436E5D}"/>
              </a:ext>
            </a:extLst>
          </p:cNvPr>
          <p:cNvSpPr txBox="1">
            <a:spLocks noChangeArrowheads="1"/>
          </p:cNvSpPr>
          <p:nvPr userDrawn="1"/>
        </p:nvSpPr>
        <p:spPr bwMode="auto">
          <a:xfrm>
            <a:off x="9062952" y="3798946"/>
            <a:ext cx="2334391" cy="382587"/>
          </a:xfrm>
          <a:prstGeom prst="rect">
            <a:avLst/>
          </a:prstGeom>
          <a:noFill/>
          <a:ln>
            <a:noFill/>
          </a:ln>
        </p:spPr>
        <p:txBody>
          <a:bodyPr wrap="square" lIns="180000" tIns="180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sv-SE" altLang="sv-SE" sz="1000" b="1">
                <a:solidFill>
                  <a:schemeClr val="tx1">
                    <a:lumMod val="50000"/>
                    <a:lumOff val="50000"/>
                  </a:schemeClr>
                </a:solidFill>
                <a:latin typeface="+mn-lt"/>
                <a:ea typeface="ＭＳ Ｐゴシック" panose="020B0600070205080204" pitchFamily="34" charset="-128"/>
              </a:rPr>
              <a:t>UTBILDNINGSKOSTNAD [TKR]</a:t>
            </a:r>
          </a:p>
        </p:txBody>
      </p:sp>
      <p:sp>
        <p:nvSpPr>
          <p:cNvPr id="62" name="Rektangel 61">
            <a:extLst>
              <a:ext uri="{FF2B5EF4-FFF2-40B4-BE49-F238E27FC236}">
                <a16:creationId xmlns:a16="http://schemas.microsoft.com/office/drawing/2014/main" id="{2E32605E-DD5A-10F2-70D2-CEECF95B9CF2}"/>
              </a:ext>
            </a:extLst>
          </p:cNvPr>
          <p:cNvSpPr/>
          <p:nvPr userDrawn="1"/>
        </p:nvSpPr>
        <p:spPr>
          <a:xfrm>
            <a:off x="6613666" y="2662389"/>
            <a:ext cx="2334391" cy="10305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63" name="textruta 39">
            <a:hlinkClick r:id="" action="ppaction://hlinkshowjump?jump=nextslide"/>
            <a:extLst>
              <a:ext uri="{FF2B5EF4-FFF2-40B4-BE49-F238E27FC236}">
                <a16:creationId xmlns:a16="http://schemas.microsoft.com/office/drawing/2014/main" id="{6345050A-2947-7D6C-431D-E9D29F3AECFB}"/>
              </a:ext>
            </a:extLst>
          </p:cNvPr>
          <p:cNvSpPr txBox="1">
            <a:spLocks noChangeArrowheads="1"/>
          </p:cNvSpPr>
          <p:nvPr userDrawn="1"/>
        </p:nvSpPr>
        <p:spPr bwMode="auto">
          <a:xfrm>
            <a:off x="6613666" y="2636068"/>
            <a:ext cx="2334391" cy="382587"/>
          </a:xfrm>
          <a:prstGeom prst="rect">
            <a:avLst/>
          </a:prstGeom>
          <a:noFill/>
          <a:ln>
            <a:noFill/>
          </a:ln>
        </p:spPr>
        <p:txBody>
          <a:bodyPr wrap="square" lIns="180000" tIns="180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sv-SE" altLang="sv-SE" sz="1000" b="1">
                <a:solidFill>
                  <a:schemeClr val="tx1">
                    <a:lumMod val="50000"/>
                    <a:lumOff val="50000"/>
                  </a:schemeClr>
                </a:solidFill>
                <a:latin typeface="+mn-lt"/>
                <a:ea typeface="ＭＳ Ｐゴシック" panose="020B0600070205080204" pitchFamily="34" charset="-128"/>
              </a:rPr>
              <a:t>AKTUELL PERSONALOMSÄTTNING [%]</a:t>
            </a:r>
          </a:p>
        </p:txBody>
      </p:sp>
      <p:sp>
        <p:nvSpPr>
          <p:cNvPr id="66" name="Rektangel 65">
            <a:extLst>
              <a:ext uri="{FF2B5EF4-FFF2-40B4-BE49-F238E27FC236}">
                <a16:creationId xmlns:a16="http://schemas.microsoft.com/office/drawing/2014/main" id="{7602D9EF-9590-E848-D8D0-A9A6EEB00BA1}"/>
              </a:ext>
            </a:extLst>
          </p:cNvPr>
          <p:cNvSpPr/>
          <p:nvPr userDrawn="1"/>
        </p:nvSpPr>
        <p:spPr>
          <a:xfrm>
            <a:off x="9062952" y="2662389"/>
            <a:ext cx="2334391" cy="10305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67" name="textruta 39">
            <a:hlinkClick r:id="" action="ppaction://hlinkshowjump?jump=nextslide"/>
            <a:extLst>
              <a:ext uri="{FF2B5EF4-FFF2-40B4-BE49-F238E27FC236}">
                <a16:creationId xmlns:a16="http://schemas.microsoft.com/office/drawing/2014/main" id="{904D460A-DBDE-78D9-72D0-1C463468BF48}"/>
              </a:ext>
            </a:extLst>
          </p:cNvPr>
          <p:cNvSpPr txBox="1">
            <a:spLocks noChangeArrowheads="1"/>
          </p:cNvSpPr>
          <p:nvPr userDrawn="1"/>
        </p:nvSpPr>
        <p:spPr bwMode="auto">
          <a:xfrm>
            <a:off x="9062952" y="2646007"/>
            <a:ext cx="2334391" cy="382587"/>
          </a:xfrm>
          <a:prstGeom prst="rect">
            <a:avLst/>
          </a:prstGeom>
          <a:noFill/>
          <a:ln>
            <a:noFill/>
          </a:ln>
        </p:spPr>
        <p:txBody>
          <a:bodyPr wrap="square" lIns="180000" tIns="180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sv-SE" altLang="sv-SE" sz="1000" b="1">
                <a:solidFill>
                  <a:schemeClr val="tx1">
                    <a:lumMod val="50000"/>
                    <a:lumOff val="50000"/>
                  </a:schemeClr>
                </a:solidFill>
                <a:latin typeface="+mn-lt"/>
                <a:ea typeface="ＭＳ Ｐゴシック" panose="020B0600070205080204" pitchFamily="34" charset="-128"/>
              </a:rPr>
              <a:t>REKRYTERINGSKOSTNAD [TKR]</a:t>
            </a:r>
          </a:p>
        </p:txBody>
      </p:sp>
      <p:sp>
        <p:nvSpPr>
          <p:cNvPr id="74" name="textruta 39">
            <a:hlinkClick r:id="" action="ppaction://hlinkshowjump?jump=nextslide"/>
            <a:extLst>
              <a:ext uri="{FF2B5EF4-FFF2-40B4-BE49-F238E27FC236}">
                <a16:creationId xmlns:a16="http://schemas.microsoft.com/office/drawing/2014/main" id="{48AEF676-33CD-4F3B-123C-C236A9C2A7D6}"/>
              </a:ext>
            </a:extLst>
          </p:cNvPr>
          <p:cNvSpPr txBox="1">
            <a:spLocks noChangeArrowheads="1"/>
          </p:cNvSpPr>
          <p:nvPr userDrawn="1"/>
        </p:nvSpPr>
        <p:spPr bwMode="auto">
          <a:xfrm>
            <a:off x="6613666" y="4899350"/>
            <a:ext cx="4783677" cy="382587"/>
          </a:xfrm>
          <a:prstGeom prst="rect">
            <a:avLst/>
          </a:prstGeom>
          <a:noFill/>
          <a:ln>
            <a:noFill/>
          </a:ln>
        </p:spPr>
        <p:txBody>
          <a:bodyPr wrap="square" lIns="180000" tIns="180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sv-SE" altLang="sv-SE" sz="1000" b="1">
                <a:solidFill>
                  <a:schemeClr val="tx1">
                    <a:lumMod val="50000"/>
                    <a:lumOff val="50000"/>
                  </a:schemeClr>
                </a:solidFill>
                <a:latin typeface="+mn-lt"/>
                <a:ea typeface="ＭＳ Ｐゴシック" panose="020B0600070205080204" pitchFamily="34" charset="-128"/>
              </a:rPr>
              <a:t>BERÄKNAD KOSTNAD [KR]</a:t>
            </a:r>
          </a:p>
        </p:txBody>
      </p:sp>
      <p:sp>
        <p:nvSpPr>
          <p:cNvPr id="77" name="textruta 39">
            <a:hlinkClick r:id="" action="ppaction://hlinkshowjump?jump=nextslide"/>
            <a:extLst>
              <a:ext uri="{FF2B5EF4-FFF2-40B4-BE49-F238E27FC236}">
                <a16:creationId xmlns:a16="http://schemas.microsoft.com/office/drawing/2014/main" id="{EFED2BA9-E286-92D3-DC08-136A60468BC1}"/>
              </a:ext>
            </a:extLst>
          </p:cNvPr>
          <p:cNvSpPr txBox="1">
            <a:spLocks noChangeArrowheads="1"/>
          </p:cNvSpPr>
          <p:nvPr userDrawn="1"/>
        </p:nvSpPr>
        <p:spPr bwMode="auto">
          <a:xfrm>
            <a:off x="6513444" y="1530459"/>
            <a:ext cx="4840355" cy="382587"/>
          </a:xfrm>
          <a:prstGeom prst="rect">
            <a:avLst/>
          </a:prstGeom>
          <a:noFill/>
          <a:ln>
            <a:noFill/>
          </a:ln>
        </p:spPr>
        <p:txBody>
          <a:bodyPr wrap="square" lIns="180000" tIns="180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defRPr/>
            </a:pPr>
            <a:r>
              <a:rPr lang="sv-SE" altLang="sv-SE" sz="1000" b="1">
                <a:solidFill>
                  <a:schemeClr val="tx1">
                    <a:lumMod val="50000"/>
                    <a:lumOff val="50000"/>
                  </a:schemeClr>
                </a:solidFill>
                <a:latin typeface="+mn-lt"/>
                <a:ea typeface="ＭＳ Ｐゴシック" panose="020B0600070205080204" pitchFamily="34" charset="-128"/>
              </a:rPr>
              <a:t>ANTAL ANSTÄLLDA [ST]</a:t>
            </a:r>
          </a:p>
        </p:txBody>
      </p:sp>
      <p:sp>
        <p:nvSpPr>
          <p:cNvPr id="38" name="Rubrik 1">
            <a:extLst>
              <a:ext uri="{FF2B5EF4-FFF2-40B4-BE49-F238E27FC236}">
                <a16:creationId xmlns:a16="http://schemas.microsoft.com/office/drawing/2014/main" id="{565DE11E-066A-FF3D-B152-28972666657A}"/>
              </a:ext>
            </a:extLst>
          </p:cNvPr>
          <p:cNvSpPr>
            <a:spLocks noGrp="1"/>
          </p:cNvSpPr>
          <p:nvPr userDrawn="1">
            <p:ph type="title" hasCustomPrompt="1"/>
          </p:nvPr>
        </p:nvSpPr>
        <p:spPr>
          <a:xfrm>
            <a:off x="6613666" y="3038923"/>
            <a:ext cx="2334391" cy="637744"/>
          </a:xfrm>
          <a:prstGeom prst="rect">
            <a:avLst/>
          </a:prstGeom>
        </p:spPr>
        <p:txBody>
          <a:bodyPr anchor="t" anchorCtr="0">
            <a:noAutofit/>
          </a:bodyPr>
          <a:lstStyle>
            <a:lvl1pPr algn="ctr">
              <a:defRPr sz="4400" b="1">
                <a:solidFill>
                  <a:srgbClr val="4A4A4A"/>
                </a:solidFill>
                <a:latin typeface="Poppins" pitchFamily="2" charset="77"/>
                <a:cs typeface="Poppins" pitchFamily="2" charset="77"/>
              </a:defRPr>
            </a:lvl1pPr>
          </a:lstStyle>
          <a:p>
            <a:r>
              <a:rPr lang="sv-SE"/>
              <a:t>999</a:t>
            </a:r>
          </a:p>
        </p:txBody>
      </p:sp>
      <p:sp>
        <p:nvSpPr>
          <p:cNvPr id="4" name="textruta 3">
            <a:extLst>
              <a:ext uri="{FF2B5EF4-FFF2-40B4-BE49-F238E27FC236}">
                <a16:creationId xmlns:a16="http://schemas.microsoft.com/office/drawing/2014/main" id="{C29F80FE-BAC1-F367-E5F7-25D0CEBA0D5E}"/>
              </a:ext>
            </a:extLst>
          </p:cNvPr>
          <p:cNvSpPr txBox="1"/>
          <p:nvPr userDrawn="1"/>
        </p:nvSpPr>
        <p:spPr>
          <a:xfrm>
            <a:off x="9062952" y="3038923"/>
            <a:ext cx="2334391" cy="637744"/>
          </a:xfrm>
          <a:prstGeom prst="rect">
            <a:avLst/>
          </a:prstGeom>
        </p:spPr>
        <p:txBody>
          <a:bodyPr wrap="square" rtlCol="0" anchor="t" anchorCtr="0">
            <a:noAutofit/>
          </a:bodyPr>
          <a:lstStyle/>
          <a:p>
            <a:pPr algn="r"/>
            <a:endParaRPr lang="sv-SE" sz="3600" b="1">
              <a:solidFill>
                <a:schemeClr val="tx1">
                  <a:lumMod val="50000"/>
                  <a:lumOff val="50000"/>
                </a:schemeClr>
              </a:solidFill>
              <a:latin typeface="+mn-lt"/>
            </a:endParaRPr>
          </a:p>
        </p:txBody>
      </p:sp>
      <p:sp>
        <p:nvSpPr>
          <p:cNvPr id="33" name="Platshållare för text 11">
            <a:extLst>
              <a:ext uri="{FF2B5EF4-FFF2-40B4-BE49-F238E27FC236}">
                <a16:creationId xmlns:a16="http://schemas.microsoft.com/office/drawing/2014/main" id="{9861E2BC-3BC6-73B9-78D8-37F18DD3CE78}"/>
              </a:ext>
            </a:extLst>
          </p:cNvPr>
          <p:cNvSpPr>
            <a:spLocks noGrp="1"/>
          </p:cNvSpPr>
          <p:nvPr userDrawn="1">
            <p:ph type="body" sz="quarter" idx="11" hasCustomPrompt="1"/>
          </p:nvPr>
        </p:nvSpPr>
        <p:spPr>
          <a:xfrm>
            <a:off x="9062186" y="3038014"/>
            <a:ext cx="2334391" cy="648046"/>
          </a:xfrm>
          <a:prstGeom prst="rect">
            <a:avLst/>
          </a:prstGeom>
        </p:spPr>
        <p:txBody>
          <a:bodyPr/>
          <a:lstStyle>
            <a:lvl1pPr marL="0" indent="0" algn="ctr">
              <a:buFontTx/>
              <a:buNone/>
              <a:defRPr sz="4400" b="1" i="0">
                <a:solidFill>
                  <a:srgbClr val="4A4A4A"/>
                </a:solidFill>
                <a:latin typeface="Poppins" pitchFamily="2" charset="77"/>
                <a:cs typeface="Poppins" pitchFamily="2" charset="77"/>
              </a:defRPr>
            </a:lvl1pPr>
            <a:lvl2pPr>
              <a:defRPr sz="4400" b="1" i="0">
                <a:solidFill>
                  <a:schemeClr val="tx1">
                    <a:lumMod val="50000"/>
                    <a:lumOff val="50000"/>
                  </a:schemeClr>
                </a:solidFill>
                <a:latin typeface="Poppins" pitchFamily="2" charset="77"/>
                <a:cs typeface="Poppins" pitchFamily="2" charset="77"/>
              </a:defRPr>
            </a:lvl2pPr>
            <a:lvl3pPr>
              <a:defRPr sz="4400" b="1" i="0">
                <a:solidFill>
                  <a:schemeClr val="tx1">
                    <a:lumMod val="50000"/>
                    <a:lumOff val="50000"/>
                  </a:schemeClr>
                </a:solidFill>
                <a:latin typeface="Poppins" pitchFamily="2" charset="77"/>
                <a:cs typeface="Poppins" pitchFamily="2" charset="77"/>
              </a:defRPr>
            </a:lvl3pPr>
            <a:lvl4pPr>
              <a:defRPr sz="4400" b="1" i="0">
                <a:solidFill>
                  <a:schemeClr val="tx1">
                    <a:lumMod val="50000"/>
                    <a:lumOff val="50000"/>
                  </a:schemeClr>
                </a:solidFill>
                <a:latin typeface="Poppins" pitchFamily="2" charset="77"/>
                <a:cs typeface="Poppins" pitchFamily="2" charset="77"/>
              </a:defRPr>
            </a:lvl4pPr>
            <a:lvl5pPr>
              <a:defRPr sz="4400" b="1" i="0">
                <a:solidFill>
                  <a:schemeClr val="tx1">
                    <a:lumMod val="50000"/>
                    <a:lumOff val="50000"/>
                  </a:schemeClr>
                </a:solidFill>
                <a:latin typeface="Poppins" pitchFamily="2" charset="77"/>
                <a:cs typeface="Poppins" pitchFamily="2" charset="77"/>
              </a:defRPr>
            </a:lvl5pPr>
          </a:lstStyle>
          <a:p>
            <a:pPr lvl="0"/>
            <a:r>
              <a:rPr lang="sv-SE"/>
              <a:t>999</a:t>
            </a:r>
          </a:p>
        </p:txBody>
      </p:sp>
      <p:sp>
        <p:nvSpPr>
          <p:cNvPr id="34" name="Platshållare för text 11">
            <a:extLst>
              <a:ext uri="{FF2B5EF4-FFF2-40B4-BE49-F238E27FC236}">
                <a16:creationId xmlns:a16="http://schemas.microsoft.com/office/drawing/2014/main" id="{6C9FB4F6-1352-005C-5E3A-8637FA126A7C}"/>
              </a:ext>
            </a:extLst>
          </p:cNvPr>
          <p:cNvSpPr>
            <a:spLocks noGrp="1"/>
          </p:cNvSpPr>
          <p:nvPr userDrawn="1">
            <p:ph type="body" sz="quarter" idx="12" hasCustomPrompt="1"/>
          </p:nvPr>
        </p:nvSpPr>
        <p:spPr>
          <a:xfrm>
            <a:off x="9062186" y="4200892"/>
            <a:ext cx="2333625" cy="648046"/>
          </a:xfrm>
          <a:prstGeom prst="rect">
            <a:avLst/>
          </a:prstGeom>
        </p:spPr>
        <p:txBody>
          <a:bodyPr/>
          <a:lstStyle>
            <a:lvl1pPr marL="0" indent="0" algn="ctr">
              <a:buFontTx/>
              <a:buNone/>
              <a:defRPr sz="4400" b="1" i="0">
                <a:solidFill>
                  <a:srgbClr val="4A4A4A"/>
                </a:solidFill>
                <a:latin typeface="Poppins" pitchFamily="2" charset="77"/>
                <a:cs typeface="Poppins" pitchFamily="2" charset="77"/>
              </a:defRPr>
            </a:lvl1pPr>
            <a:lvl2pPr>
              <a:defRPr sz="4400" b="1" i="0">
                <a:solidFill>
                  <a:schemeClr val="tx1">
                    <a:lumMod val="50000"/>
                    <a:lumOff val="50000"/>
                  </a:schemeClr>
                </a:solidFill>
                <a:latin typeface="Poppins" pitchFamily="2" charset="77"/>
                <a:cs typeface="Poppins" pitchFamily="2" charset="77"/>
              </a:defRPr>
            </a:lvl2pPr>
            <a:lvl3pPr>
              <a:defRPr sz="4400" b="1" i="0">
                <a:solidFill>
                  <a:schemeClr val="tx1">
                    <a:lumMod val="50000"/>
                    <a:lumOff val="50000"/>
                  </a:schemeClr>
                </a:solidFill>
                <a:latin typeface="Poppins" pitchFamily="2" charset="77"/>
                <a:cs typeface="Poppins" pitchFamily="2" charset="77"/>
              </a:defRPr>
            </a:lvl3pPr>
            <a:lvl4pPr>
              <a:defRPr sz="4400" b="1" i="0">
                <a:solidFill>
                  <a:schemeClr val="tx1">
                    <a:lumMod val="50000"/>
                    <a:lumOff val="50000"/>
                  </a:schemeClr>
                </a:solidFill>
                <a:latin typeface="Poppins" pitchFamily="2" charset="77"/>
                <a:cs typeface="Poppins" pitchFamily="2" charset="77"/>
              </a:defRPr>
            </a:lvl4pPr>
            <a:lvl5pPr>
              <a:defRPr sz="4400" b="1" i="0">
                <a:solidFill>
                  <a:schemeClr val="tx1">
                    <a:lumMod val="50000"/>
                    <a:lumOff val="50000"/>
                  </a:schemeClr>
                </a:solidFill>
                <a:latin typeface="Poppins" pitchFamily="2" charset="77"/>
                <a:cs typeface="Poppins" pitchFamily="2" charset="77"/>
              </a:defRPr>
            </a:lvl5pPr>
          </a:lstStyle>
          <a:p>
            <a:pPr lvl="0"/>
            <a:r>
              <a:rPr lang="sv-SE"/>
              <a:t>999</a:t>
            </a:r>
          </a:p>
        </p:txBody>
      </p:sp>
      <p:sp>
        <p:nvSpPr>
          <p:cNvPr id="35" name="Platshållare för text 11">
            <a:extLst>
              <a:ext uri="{FF2B5EF4-FFF2-40B4-BE49-F238E27FC236}">
                <a16:creationId xmlns:a16="http://schemas.microsoft.com/office/drawing/2014/main" id="{92B68592-D74C-B464-3F30-FECA03E884F4}"/>
              </a:ext>
            </a:extLst>
          </p:cNvPr>
          <p:cNvSpPr>
            <a:spLocks noGrp="1"/>
          </p:cNvSpPr>
          <p:nvPr userDrawn="1">
            <p:ph type="body" sz="quarter" idx="13" hasCustomPrompt="1"/>
          </p:nvPr>
        </p:nvSpPr>
        <p:spPr>
          <a:xfrm>
            <a:off x="6602781" y="4200892"/>
            <a:ext cx="2333625" cy="648046"/>
          </a:xfrm>
          <a:prstGeom prst="rect">
            <a:avLst/>
          </a:prstGeom>
        </p:spPr>
        <p:txBody>
          <a:bodyPr/>
          <a:lstStyle>
            <a:lvl1pPr marL="0" indent="0" algn="ctr">
              <a:buFontTx/>
              <a:buNone/>
              <a:defRPr sz="4400" b="1" i="0">
                <a:solidFill>
                  <a:srgbClr val="4A4A4A"/>
                </a:solidFill>
                <a:latin typeface="Poppins" pitchFamily="2" charset="77"/>
                <a:cs typeface="Poppins" pitchFamily="2" charset="77"/>
              </a:defRPr>
            </a:lvl1pPr>
            <a:lvl2pPr>
              <a:defRPr sz="4400" b="1" i="0">
                <a:solidFill>
                  <a:schemeClr val="tx1">
                    <a:lumMod val="50000"/>
                    <a:lumOff val="50000"/>
                  </a:schemeClr>
                </a:solidFill>
                <a:latin typeface="Poppins" pitchFamily="2" charset="77"/>
                <a:cs typeface="Poppins" pitchFamily="2" charset="77"/>
              </a:defRPr>
            </a:lvl2pPr>
            <a:lvl3pPr>
              <a:defRPr sz="4400" b="1" i="0">
                <a:solidFill>
                  <a:schemeClr val="tx1">
                    <a:lumMod val="50000"/>
                    <a:lumOff val="50000"/>
                  </a:schemeClr>
                </a:solidFill>
                <a:latin typeface="Poppins" pitchFamily="2" charset="77"/>
                <a:cs typeface="Poppins" pitchFamily="2" charset="77"/>
              </a:defRPr>
            </a:lvl3pPr>
            <a:lvl4pPr>
              <a:defRPr sz="4400" b="1" i="0">
                <a:solidFill>
                  <a:schemeClr val="tx1">
                    <a:lumMod val="50000"/>
                    <a:lumOff val="50000"/>
                  </a:schemeClr>
                </a:solidFill>
                <a:latin typeface="Poppins" pitchFamily="2" charset="77"/>
                <a:cs typeface="Poppins" pitchFamily="2" charset="77"/>
              </a:defRPr>
            </a:lvl4pPr>
            <a:lvl5pPr>
              <a:defRPr sz="4400" b="1" i="0">
                <a:solidFill>
                  <a:schemeClr val="tx1">
                    <a:lumMod val="50000"/>
                    <a:lumOff val="50000"/>
                  </a:schemeClr>
                </a:solidFill>
                <a:latin typeface="Poppins" pitchFamily="2" charset="77"/>
                <a:cs typeface="Poppins" pitchFamily="2" charset="77"/>
              </a:defRPr>
            </a:lvl5pPr>
          </a:lstStyle>
          <a:p>
            <a:pPr lvl="0"/>
            <a:r>
              <a:rPr lang="sv-SE"/>
              <a:t>999</a:t>
            </a:r>
          </a:p>
        </p:txBody>
      </p:sp>
      <p:sp>
        <p:nvSpPr>
          <p:cNvPr id="39" name="Platshållare för text 11">
            <a:extLst>
              <a:ext uri="{FF2B5EF4-FFF2-40B4-BE49-F238E27FC236}">
                <a16:creationId xmlns:a16="http://schemas.microsoft.com/office/drawing/2014/main" id="{9022B8A7-8D37-F6E4-40A7-7B7158DE464E}"/>
              </a:ext>
            </a:extLst>
          </p:cNvPr>
          <p:cNvSpPr>
            <a:spLocks noGrp="1"/>
          </p:cNvSpPr>
          <p:nvPr>
            <p:ph type="body" sz="quarter" idx="14" hasCustomPrompt="1"/>
          </p:nvPr>
        </p:nvSpPr>
        <p:spPr>
          <a:xfrm>
            <a:off x="6612136" y="5284257"/>
            <a:ext cx="4783676" cy="648046"/>
          </a:xfrm>
          <a:prstGeom prst="rect">
            <a:avLst/>
          </a:prstGeom>
        </p:spPr>
        <p:txBody>
          <a:bodyPr/>
          <a:lstStyle>
            <a:lvl1pPr marL="0" indent="0" algn="r">
              <a:buFontTx/>
              <a:buNone/>
              <a:defRPr sz="4400" b="1" i="0">
                <a:solidFill>
                  <a:schemeClr val="accent4"/>
                </a:solidFill>
                <a:latin typeface="Poppins" pitchFamily="2" charset="77"/>
                <a:cs typeface="Poppins" pitchFamily="2" charset="77"/>
              </a:defRPr>
            </a:lvl1pPr>
            <a:lvl2pPr>
              <a:defRPr sz="4400" b="1" i="0">
                <a:solidFill>
                  <a:schemeClr val="tx1">
                    <a:lumMod val="50000"/>
                    <a:lumOff val="50000"/>
                  </a:schemeClr>
                </a:solidFill>
                <a:latin typeface="Poppins" pitchFamily="2" charset="77"/>
                <a:cs typeface="Poppins" pitchFamily="2" charset="77"/>
              </a:defRPr>
            </a:lvl2pPr>
            <a:lvl3pPr>
              <a:defRPr sz="4400" b="1" i="0">
                <a:solidFill>
                  <a:schemeClr val="tx1">
                    <a:lumMod val="50000"/>
                    <a:lumOff val="50000"/>
                  </a:schemeClr>
                </a:solidFill>
                <a:latin typeface="Poppins" pitchFamily="2" charset="77"/>
                <a:cs typeface="Poppins" pitchFamily="2" charset="77"/>
              </a:defRPr>
            </a:lvl3pPr>
            <a:lvl4pPr>
              <a:defRPr sz="4400" b="1" i="0">
                <a:solidFill>
                  <a:schemeClr val="tx1">
                    <a:lumMod val="50000"/>
                    <a:lumOff val="50000"/>
                  </a:schemeClr>
                </a:solidFill>
                <a:latin typeface="Poppins" pitchFamily="2" charset="77"/>
                <a:cs typeface="Poppins" pitchFamily="2" charset="77"/>
              </a:defRPr>
            </a:lvl4pPr>
            <a:lvl5pPr>
              <a:defRPr sz="4400" b="1" i="0">
                <a:solidFill>
                  <a:schemeClr val="tx1">
                    <a:lumMod val="50000"/>
                    <a:lumOff val="50000"/>
                  </a:schemeClr>
                </a:solidFill>
                <a:latin typeface="Poppins" pitchFamily="2" charset="77"/>
                <a:cs typeface="Poppins" pitchFamily="2" charset="77"/>
              </a:defRPr>
            </a:lvl5pPr>
          </a:lstStyle>
          <a:p>
            <a:pPr lvl="0"/>
            <a:r>
              <a:rPr lang="sv-SE"/>
              <a:t>999.999</a:t>
            </a:r>
          </a:p>
        </p:txBody>
      </p:sp>
      <p:sp>
        <p:nvSpPr>
          <p:cNvPr id="40" name="Platshållare för text 11">
            <a:extLst>
              <a:ext uri="{FF2B5EF4-FFF2-40B4-BE49-F238E27FC236}">
                <a16:creationId xmlns:a16="http://schemas.microsoft.com/office/drawing/2014/main" id="{043335F8-0396-5549-D7C3-A8B7B4FA2758}"/>
              </a:ext>
            </a:extLst>
          </p:cNvPr>
          <p:cNvSpPr>
            <a:spLocks noGrp="1"/>
          </p:cNvSpPr>
          <p:nvPr>
            <p:ph type="body" sz="quarter" idx="15" hasCustomPrompt="1"/>
          </p:nvPr>
        </p:nvSpPr>
        <p:spPr>
          <a:xfrm>
            <a:off x="6612136" y="1914892"/>
            <a:ext cx="4783676" cy="648046"/>
          </a:xfrm>
          <a:prstGeom prst="rect">
            <a:avLst/>
          </a:prstGeom>
        </p:spPr>
        <p:txBody>
          <a:bodyPr/>
          <a:lstStyle>
            <a:lvl1pPr marL="0" indent="0" algn="l">
              <a:buFontTx/>
              <a:buNone/>
              <a:defRPr sz="4400" b="1" i="0">
                <a:solidFill>
                  <a:srgbClr val="4A4A4A"/>
                </a:solidFill>
                <a:latin typeface="Poppins" pitchFamily="2" charset="77"/>
                <a:cs typeface="Poppins" pitchFamily="2" charset="77"/>
              </a:defRPr>
            </a:lvl1pPr>
            <a:lvl2pPr>
              <a:defRPr sz="4400" b="1" i="0">
                <a:solidFill>
                  <a:schemeClr val="tx1">
                    <a:lumMod val="50000"/>
                    <a:lumOff val="50000"/>
                  </a:schemeClr>
                </a:solidFill>
                <a:latin typeface="Poppins" pitchFamily="2" charset="77"/>
                <a:cs typeface="Poppins" pitchFamily="2" charset="77"/>
              </a:defRPr>
            </a:lvl2pPr>
            <a:lvl3pPr>
              <a:defRPr sz="4400" b="1" i="0">
                <a:solidFill>
                  <a:schemeClr val="tx1">
                    <a:lumMod val="50000"/>
                    <a:lumOff val="50000"/>
                  </a:schemeClr>
                </a:solidFill>
                <a:latin typeface="Poppins" pitchFamily="2" charset="77"/>
                <a:cs typeface="Poppins" pitchFamily="2" charset="77"/>
              </a:defRPr>
            </a:lvl3pPr>
            <a:lvl4pPr>
              <a:defRPr sz="4400" b="1" i="0">
                <a:solidFill>
                  <a:schemeClr val="tx1">
                    <a:lumMod val="50000"/>
                    <a:lumOff val="50000"/>
                  </a:schemeClr>
                </a:solidFill>
                <a:latin typeface="Poppins" pitchFamily="2" charset="77"/>
                <a:cs typeface="Poppins" pitchFamily="2" charset="77"/>
              </a:defRPr>
            </a:lvl4pPr>
            <a:lvl5pPr>
              <a:defRPr sz="4400" b="1" i="0">
                <a:solidFill>
                  <a:schemeClr val="tx1">
                    <a:lumMod val="50000"/>
                    <a:lumOff val="50000"/>
                  </a:schemeClr>
                </a:solidFill>
                <a:latin typeface="Poppins" pitchFamily="2" charset="77"/>
                <a:cs typeface="Poppins" pitchFamily="2" charset="77"/>
              </a:defRPr>
            </a:lvl5pPr>
          </a:lstStyle>
          <a:p>
            <a:pPr lvl="0"/>
            <a:r>
              <a:rPr lang="sv-SE"/>
              <a:t>999.999</a:t>
            </a:r>
          </a:p>
        </p:txBody>
      </p:sp>
      <p:sp>
        <p:nvSpPr>
          <p:cNvPr id="30" name="Ellips 29">
            <a:extLst>
              <a:ext uri="{FF2B5EF4-FFF2-40B4-BE49-F238E27FC236}">
                <a16:creationId xmlns:a16="http://schemas.microsoft.com/office/drawing/2014/main" id="{A1A65CA3-C6DB-E866-CDC0-C1C23405B2AD}"/>
              </a:ext>
            </a:extLst>
          </p:cNvPr>
          <p:cNvSpPr/>
          <p:nvPr userDrawn="1"/>
        </p:nvSpPr>
        <p:spPr>
          <a:xfrm>
            <a:off x="5806068" y="6122504"/>
            <a:ext cx="583096" cy="583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31" name="Bildobjekt 30">
            <a:hlinkClick r:id="rId4" action="ppaction://hlinksldjump"/>
            <a:extLst>
              <a:ext uri="{FF2B5EF4-FFF2-40B4-BE49-F238E27FC236}">
                <a16:creationId xmlns:a16="http://schemas.microsoft.com/office/drawing/2014/main" id="{E43DE4D6-EF12-51CE-406F-3A2A0588CA9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sp>
        <p:nvSpPr>
          <p:cNvPr id="51" name="Rektangel 50">
            <a:extLst>
              <a:ext uri="{FF2B5EF4-FFF2-40B4-BE49-F238E27FC236}">
                <a16:creationId xmlns:a16="http://schemas.microsoft.com/office/drawing/2014/main" id="{F41B692D-E837-4A85-6055-943BF6FF048D}"/>
              </a:ext>
            </a:extLst>
          </p:cNvPr>
          <p:cNvSpPr/>
          <p:nvPr userDrawn="1"/>
        </p:nvSpPr>
        <p:spPr>
          <a:xfrm>
            <a:off x="622852" y="4206852"/>
            <a:ext cx="4943061" cy="1384995"/>
          </a:xfrm>
          <a:prstGeom prst="rect">
            <a:avLst/>
          </a:prstGeom>
        </p:spPr>
        <p:txBody>
          <a:bodyPr wrap="square">
            <a:spAutoFit/>
          </a:bodyPr>
          <a:lstStyle/>
          <a:p>
            <a:r>
              <a:rPr lang="sv-SE" sz="1200" b="0" i="1">
                <a:solidFill>
                  <a:schemeClr val="bg1">
                    <a:lumMod val="95000"/>
                  </a:schemeClr>
                </a:solidFill>
                <a:latin typeface="+mn-lt"/>
              </a:rPr>
              <a:t>”Vi tycker att samarbetet med </a:t>
            </a:r>
            <a:r>
              <a:rPr lang="sv-SE" sz="1200" b="0" i="1" err="1">
                <a:solidFill>
                  <a:schemeClr val="bg1">
                    <a:lumMod val="95000"/>
                  </a:schemeClr>
                </a:solidFill>
                <a:latin typeface="+mn-lt"/>
              </a:rPr>
              <a:t>Quicksearch</a:t>
            </a:r>
            <a:r>
              <a:rPr lang="sv-SE" sz="1200" b="0" i="1">
                <a:solidFill>
                  <a:schemeClr val="bg1">
                    <a:lumMod val="95000"/>
                  </a:schemeClr>
                </a:solidFill>
                <a:latin typeface="+mn-lt"/>
              </a:rPr>
              <a:t> fungerar bra både på medarbetar- och kundsidan. En förutsättning är att systemet är stabilt att det garanterar anonymitet för våra medarbetare och att det är enkelt att få support och stöd när det krävs. Det bästa är att vi har blivit medvetna om vad vi är riktigt bra på men också vad vi behöver förbättra och tack vare det så får vi möjligheten att agera.”</a:t>
            </a:r>
          </a:p>
          <a:p>
            <a:r>
              <a:rPr lang="sv-SE" sz="1200" b="1" i="0">
                <a:solidFill>
                  <a:schemeClr val="bg1">
                    <a:lumMod val="95000"/>
                  </a:schemeClr>
                </a:solidFill>
                <a:latin typeface="+mn-lt"/>
              </a:rPr>
              <a:t>Helena Christensen  Global HR Manager, AJ Produkter</a:t>
            </a:r>
          </a:p>
        </p:txBody>
      </p:sp>
    </p:spTree>
    <p:extLst>
      <p:ext uri="{BB962C8B-B14F-4D97-AF65-F5344CB8AC3E}">
        <p14:creationId xmlns:p14="http://schemas.microsoft.com/office/powerpoint/2010/main" val="862128174"/>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R Om Os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45107FC-9DE6-C006-8941-B9727C19E19E}"/>
              </a:ext>
            </a:extLst>
          </p:cNvPr>
          <p:cNvSpPr/>
          <p:nvPr userDrawn="1"/>
        </p:nvSpPr>
        <p:spPr>
          <a:xfrm flipH="1">
            <a:off x="6095999" y="0"/>
            <a:ext cx="6095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9" name="Ellips 8">
            <a:extLst>
              <a:ext uri="{FF2B5EF4-FFF2-40B4-BE49-F238E27FC236}">
                <a16:creationId xmlns:a16="http://schemas.microsoft.com/office/drawing/2014/main" id="{87958C65-8F62-6359-C6E6-599F5C26EEBA}"/>
              </a:ext>
            </a:extLst>
          </p:cNvPr>
          <p:cNvSpPr/>
          <p:nvPr userDrawn="1"/>
        </p:nvSpPr>
        <p:spPr>
          <a:xfrm>
            <a:off x="5806068" y="6122504"/>
            <a:ext cx="583096" cy="583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13" name="textruta 12">
            <a:extLst>
              <a:ext uri="{FF2B5EF4-FFF2-40B4-BE49-F238E27FC236}">
                <a16:creationId xmlns:a16="http://schemas.microsoft.com/office/drawing/2014/main" id="{B8488C8F-E640-6077-8AD8-02B1770EC342}"/>
              </a:ext>
            </a:extLst>
          </p:cNvPr>
          <p:cNvSpPr txBox="1"/>
          <p:nvPr userDrawn="1"/>
        </p:nvSpPr>
        <p:spPr>
          <a:xfrm>
            <a:off x="627822" y="807353"/>
            <a:ext cx="4094922" cy="914400"/>
          </a:xfrm>
          <a:prstGeom prst="rect">
            <a:avLst/>
          </a:prstGeom>
          <a:noFill/>
        </p:spPr>
        <p:txBody>
          <a:bodyPr wrap="none" rtlCol="0" anchor="t" anchorCtr="0">
            <a:noAutofit/>
          </a:bodyPr>
          <a:lstStyle/>
          <a:p>
            <a:pPr algn="l"/>
            <a:r>
              <a:rPr lang="sv-SE" sz="4400" b="1">
                <a:solidFill>
                  <a:schemeClr val="accent4"/>
                </a:solidFill>
                <a:latin typeface="Poppins" pitchFamily="2" charset="77"/>
                <a:cs typeface="Poppins" pitchFamily="2" charset="77"/>
              </a:rPr>
              <a:t>Om oss</a:t>
            </a:r>
          </a:p>
        </p:txBody>
      </p:sp>
      <p:sp>
        <p:nvSpPr>
          <p:cNvPr id="25" name="Rektangel 24">
            <a:extLst>
              <a:ext uri="{FF2B5EF4-FFF2-40B4-BE49-F238E27FC236}">
                <a16:creationId xmlns:a16="http://schemas.microsoft.com/office/drawing/2014/main" id="{5CA7E031-6F74-FEAC-4206-CC46A2C4C95D}"/>
              </a:ext>
            </a:extLst>
          </p:cNvPr>
          <p:cNvSpPr/>
          <p:nvPr userDrawn="1"/>
        </p:nvSpPr>
        <p:spPr>
          <a:xfrm>
            <a:off x="7797051" y="1531569"/>
            <a:ext cx="4082501" cy="2271776"/>
          </a:xfrm>
          <a:prstGeom prst="rect">
            <a:avLst/>
          </a:prstGeom>
        </p:spPr>
        <p:txBody>
          <a:bodyPr wrap="square">
            <a:spAutoFit/>
          </a:bodyPr>
          <a:lstStyle/>
          <a:p>
            <a:pPr marL="0" indent="0">
              <a:lnSpc>
                <a:spcPts val="5680"/>
              </a:lnSpc>
              <a:buFontTx/>
              <a:buNone/>
            </a:pPr>
            <a:r>
              <a:rPr lang="sv-SE" sz="4400" b="1" i="0">
                <a:solidFill>
                  <a:schemeClr val="bg1"/>
                </a:solidFill>
                <a:latin typeface="Poppins" pitchFamily="2" charset="77"/>
                <a:cs typeface="Poppins" pitchFamily="2" charset="77"/>
              </a:rPr>
              <a:t>TEKNIK</a:t>
            </a:r>
          </a:p>
          <a:p>
            <a:pPr marL="0" indent="0">
              <a:lnSpc>
                <a:spcPts val="5680"/>
              </a:lnSpc>
              <a:buFontTx/>
              <a:buNone/>
            </a:pPr>
            <a:r>
              <a:rPr lang="sv-SE" sz="4400" b="1" i="0">
                <a:solidFill>
                  <a:schemeClr val="bg1"/>
                </a:solidFill>
                <a:latin typeface="Poppins" pitchFamily="2" charset="77"/>
                <a:cs typeface="Poppins" pitchFamily="2" charset="77"/>
              </a:rPr>
              <a:t>METODIK</a:t>
            </a:r>
          </a:p>
          <a:p>
            <a:pPr marL="0" indent="0">
              <a:lnSpc>
                <a:spcPts val="5680"/>
              </a:lnSpc>
              <a:buFontTx/>
              <a:buNone/>
            </a:pPr>
            <a:r>
              <a:rPr lang="sv-SE" sz="4400" b="1" i="0">
                <a:solidFill>
                  <a:schemeClr val="bg1"/>
                </a:solidFill>
                <a:latin typeface="Poppins" pitchFamily="2" charset="77"/>
                <a:cs typeface="Poppins" pitchFamily="2" charset="77"/>
              </a:rPr>
              <a:t>KOMPETENS</a:t>
            </a:r>
          </a:p>
        </p:txBody>
      </p:sp>
      <p:pic>
        <p:nvPicPr>
          <p:cNvPr id="26" name="Bild 25">
            <a:extLst>
              <a:ext uri="{FF2B5EF4-FFF2-40B4-BE49-F238E27FC236}">
                <a16:creationId xmlns:a16="http://schemas.microsoft.com/office/drawing/2014/main" id="{C742D1CA-3437-1C3F-279A-67C1933345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2384" y="2403455"/>
            <a:ext cx="568779" cy="467212"/>
          </a:xfrm>
          <a:prstGeom prst="rect">
            <a:avLst/>
          </a:prstGeom>
        </p:spPr>
      </p:pic>
      <p:pic>
        <p:nvPicPr>
          <p:cNvPr id="27" name="Bild 26">
            <a:extLst>
              <a:ext uri="{FF2B5EF4-FFF2-40B4-BE49-F238E27FC236}">
                <a16:creationId xmlns:a16="http://schemas.microsoft.com/office/drawing/2014/main" id="{A566AA4B-B713-74E1-A819-6E18475A099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72384" y="3080919"/>
            <a:ext cx="568779" cy="568779"/>
          </a:xfrm>
          <a:prstGeom prst="rect">
            <a:avLst/>
          </a:prstGeom>
        </p:spPr>
      </p:pic>
      <p:pic>
        <p:nvPicPr>
          <p:cNvPr id="28" name="Bild 27">
            <a:extLst>
              <a:ext uri="{FF2B5EF4-FFF2-40B4-BE49-F238E27FC236}">
                <a16:creationId xmlns:a16="http://schemas.microsoft.com/office/drawing/2014/main" id="{995CBF34-210D-EE12-BA61-0654B5AB3FC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68473" y="1643839"/>
            <a:ext cx="576601" cy="579993"/>
          </a:xfrm>
          <a:prstGeom prst="rect">
            <a:avLst/>
          </a:prstGeom>
        </p:spPr>
      </p:pic>
      <p:pic>
        <p:nvPicPr>
          <p:cNvPr id="16" name="Bildobjekt 15">
            <a:extLst>
              <a:ext uri="{FF2B5EF4-FFF2-40B4-BE49-F238E27FC236}">
                <a16:creationId xmlns:a16="http://schemas.microsoft.com/office/drawing/2014/main" id="{86BDF0C8-94F5-07FC-E094-CE4A8872A75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00789" y="228602"/>
            <a:ext cx="638420" cy="636812"/>
          </a:xfrm>
          <a:prstGeom prst="rect">
            <a:avLst/>
          </a:prstGeom>
          <a:effectLst>
            <a:outerShdw dist="38100" dir="3360000" sx="97000" sy="97000" algn="ctr" rotWithShape="0">
              <a:srgbClr val="000000">
                <a:alpha val="43137"/>
              </a:srgbClr>
            </a:outerShdw>
          </a:effectLst>
        </p:spPr>
      </p:pic>
      <p:pic>
        <p:nvPicPr>
          <p:cNvPr id="17" name="Bildobjekt 16">
            <a:extLst>
              <a:ext uri="{FF2B5EF4-FFF2-40B4-BE49-F238E27FC236}">
                <a16:creationId xmlns:a16="http://schemas.microsoft.com/office/drawing/2014/main" id="{B5D1B4F0-06EF-347C-D8C0-BEE4D40E626F}"/>
              </a:ext>
            </a:extLst>
          </p:cNvPr>
          <p:cNvPicPr>
            <a:picLocks noChangeAspect="1"/>
          </p:cNvPicPr>
          <p:nvPr userDrawn="1"/>
        </p:nvPicPr>
        <p:blipFill rotWithShape="1">
          <a:blip r:embed="rId9">
            <a:alphaModFix amt="8000"/>
            <a:extLst>
              <a:ext uri="{28A0092B-C50C-407E-A947-70E740481C1C}">
                <a14:useLocalDpi xmlns:a14="http://schemas.microsoft.com/office/drawing/2010/main" val="0"/>
              </a:ext>
            </a:extLst>
          </a:blip>
          <a:srcRect l="42613" r="30525"/>
          <a:stretch/>
        </p:blipFill>
        <p:spPr>
          <a:xfrm>
            <a:off x="6095998" y="3892265"/>
            <a:ext cx="6096001" cy="2214139"/>
          </a:xfrm>
          <a:prstGeom prst="rect">
            <a:avLst/>
          </a:prstGeom>
        </p:spPr>
      </p:pic>
      <p:pic>
        <p:nvPicPr>
          <p:cNvPr id="3" name="Bildobjekt 2">
            <a:hlinkClick r:id="rId10" action="ppaction://hlinksldjump"/>
            <a:extLst>
              <a:ext uri="{FF2B5EF4-FFF2-40B4-BE49-F238E27FC236}">
                <a16:creationId xmlns:a16="http://schemas.microsoft.com/office/drawing/2014/main" id="{4C3EAABD-FDF7-4153-680B-21EFA13D98C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sp>
        <p:nvSpPr>
          <p:cNvPr id="6" name="textruta 5">
            <a:extLst>
              <a:ext uri="{FF2B5EF4-FFF2-40B4-BE49-F238E27FC236}">
                <a16:creationId xmlns:a16="http://schemas.microsoft.com/office/drawing/2014/main" id="{45BADBFC-7313-30B6-B55B-02165E34771D}"/>
              </a:ext>
            </a:extLst>
          </p:cNvPr>
          <p:cNvSpPr txBox="1"/>
          <p:nvPr userDrawn="1"/>
        </p:nvSpPr>
        <p:spPr>
          <a:xfrm>
            <a:off x="705678" y="1649126"/>
            <a:ext cx="4568688" cy="4466720"/>
          </a:xfrm>
          <a:prstGeom prst="rect">
            <a:avLst/>
          </a:prstGeom>
        </p:spPr>
        <p:txBody>
          <a:bodyPr wrap="square" rtlCol="0" anchor="t" anchorCtr="0">
            <a:noAutofit/>
          </a:bodyPr>
          <a:lstStyle/>
          <a:p>
            <a:r>
              <a:rPr lang="sv-SE" sz="1200" b="1"/>
              <a:t>Vi tror att hemligheten för att lyckas med företagandet och affärerna är vad andra säger om dig, både kunder och personal. På den vägen är det. </a:t>
            </a:r>
          </a:p>
          <a:p>
            <a:endParaRPr lang="sv-SE" sz="1200"/>
          </a:p>
          <a:p>
            <a:r>
              <a:rPr lang="sv-SE" sz="1200"/>
              <a:t>Dessutom har vi lärt oss under resans gång att en enkel enkät inte gör resultatet. Därför har vi egenutvecklade mjukvaror. Dels för att skicka enkäter, men framförallt för att samla in, sprida och analysera </a:t>
            </a:r>
          </a:p>
          <a:p>
            <a:r>
              <a:rPr lang="sv-SE" sz="1200"/>
              <a:t>resultat på ett enkelt och obyråkratiskt sätt.</a:t>
            </a:r>
          </a:p>
          <a:p>
            <a:endParaRPr lang="sv-SE" sz="1200"/>
          </a:p>
          <a:p>
            <a:r>
              <a:rPr lang="sv-SE" sz="1200"/>
              <a:t>Vi har också lärt oss att IT och programvaror i sig inte gör hela jobbet. Utan människor med erfarenhet och kunskap om kundfeedback blir fallgroparna för många och för dyra. Därför får våra kunder alltid en specialist till hjälp, för att leda, stötta, ge tankar och inspel i alla delar i en process.</a:t>
            </a:r>
          </a:p>
          <a:p>
            <a:endParaRPr lang="sv-SE" sz="1200"/>
          </a:p>
          <a:p>
            <a:r>
              <a:rPr lang="sv-SE" sz="1200"/>
              <a:t>Våra konkurrenter är ofta stora globala företag medan </a:t>
            </a:r>
            <a:r>
              <a:rPr lang="sv-SE" sz="1200" err="1"/>
              <a:t>Quicksearch</a:t>
            </a:r>
            <a:r>
              <a:rPr lang="sv-SE" sz="1200"/>
              <a:t> finns och verkar i Skandinavien. Med kontor i Halmstad och Stockholm täcker vi in de flesta större städer i vårt verksamhetsområde. Vi är alltså inte störst men det är heller inte vår ambition. </a:t>
            </a:r>
          </a:p>
          <a:p>
            <a:endParaRPr lang="sv-SE" sz="1200"/>
          </a:p>
          <a:p>
            <a:r>
              <a:rPr lang="sv-SE" sz="1200"/>
              <a:t>Vi är experter på automatiserad feedback och har lång erfarenhet av att implementera system såväl för välkända företag och organisationer som statliga verk, institutioner, kommuner, regioner, högskolor och universitet.</a:t>
            </a:r>
          </a:p>
          <a:p>
            <a:pPr algn="l"/>
            <a:endParaRPr lang="sv-SE" sz="1200" b="0"/>
          </a:p>
        </p:txBody>
      </p:sp>
      <p:sp>
        <p:nvSpPr>
          <p:cNvPr id="7" name="textruta 6">
            <a:extLst>
              <a:ext uri="{FF2B5EF4-FFF2-40B4-BE49-F238E27FC236}">
                <a16:creationId xmlns:a16="http://schemas.microsoft.com/office/drawing/2014/main" id="{BF81176F-6B3D-1939-97B0-C830AEDFD8BB}"/>
              </a:ext>
            </a:extLst>
          </p:cNvPr>
          <p:cNvSpPr txBox="1"/>
          <p:nvPr userDrawn="1"/>
        </p:nvSpPr>
        <p:spPr>
          <a:xfrm>
            <a:off x="7028717" y="4091166"/>
            <a:ext cx="4341649" cy="944758"/>
          </a:xfrm>
          <a:prstGeom prst="rect">
            <a:avLst/>
          </a:prstGeom>
        </p:spPr>
        <p:txBody>
          <a:bodyPr wrap="square" lIns="90000" rtlCol="0" anchor="t" anchorCtr="0">
            <a:noAutofit/>
          </a:bodyPr>
          <a:lstStyle/>
          <a:p>
            <a:pPr marL="0" marR="0" lvl="0" indent="0" algn="just" defTabSz="914400" rtl="0" eaLnBrk="1" fontAlgn="auto" latinLnBrk="0" hangingPunct="1">
              <a:lnSpc>
                <a:spcPts val="1400"/>
              </a:lnSpc>
              <a:spcBef>
                <a:spcPts val="0"/>
              </a:spcBef>
              <a:spcAft>
                <a:spcPts val="0"/>
              </a:spcAft>
              <a:buClrTx/>
              <a:buSzTx/>
              <a:buFontTx/>
              <a:buNone/>
              <a:tabLst/>
              <a:defRPr/>
            </a:pPr>
            <a:r>
              <a:rPr lang="sv-SE" sz="1000" i="1">
                <a:solidFill>
                  <a:schemeClr val="bg1"/>
                </a:solidFill>
                <a:effectLst/>
                <a:latin typeface="Open Sans" panose="020B0606030504020204" pitchFamily="34" charset="0"/>
              </a:rPr>
              <a:t>Med 25 års branscherfarenhet och egen utveckling av teknik, metodik och kompetens är </a:t>
            </a:r>
            <a:r>
              <a:rPr lang="sv-SE" sz="1000" i="1" err="1">
                <a:solidFill>
                  <a:schemeClr val="bg1"/>
                </a:solidFill>
                <a:effectLst/>
                <a:latin typeface="Open Sans" panose="020B0606030504020204" pitchFamily="34" charset="0"/>
              </a:rPr>
              <a:t>Quicksearch</a:t>
            </a:r>
            <a:r>
              <a:rPr lang="sv-SE" sz="1000" i="1">
                <a:solidFill>
                  <a:schemeClr val="bg1"/>
                </a:solidFill>
                <a:effectLst/>
                <a:latin typeface="Open Sans" panose="020B0606030504020204" pitchFamily="34" charset="0"/>
              </a:rPr>
              <a:t> ett förstahandsval för resultatskapande agerbar feedback inom kund- och medarbetarundersökningar. Bland våra kunder återfinns många välkända företag och organisationer samt en rad statliga verk, institutioner, kommuner, regioner, högskolor och universitet.</a:t>
            </a:r>
            <a:endParaRPr lang="sv-SE" sz="1000">
              <a:solidFill>
                <a:schemeClr val="bg1"/>
              </a:solidFill>
              <a:effectLst/>
              <a:latin typeface="Open Sans" panose="020B0606030504020204" pitchFamily="34" charset="0"/>
            </a:endParaRPr>
          </a:p>
        </p:txBody>
      </p:sp>
    </p:spTree>
    <p:extLst>
      <p:ext uri="{BB962C8B-B14F-4D97-AF65-F5344CB8AC3E}">
        <p14:creationId xmlns:p14="http://schemas.microsoft.com/office/powerpoint/2010/main" val="34557975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 Target="../slides/slid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0831EE72-DED8-1868-6E25-96E80133BBF3}"/>
              </a:ext>
            </a:extLst>
          </p:cNvPr>
          <p:cNvGrpSpPr/>
          <p:nvPr userDrawn="1"/>
        </p:nvGrpSpPr>
        <p:grpSpPr>
          <a:xfrm rot="5400000">
            <a:off x="-3375759" y="3375758"/>
            <a:ext cx="6858002" cy="106484"/>
            <a:chOff x="0" y="3279913"/>
            <a:chExt cx="12192002" cy="149087"/>
          </a:xfrm>
        </p:grpSpPr>
        <p:sp>
          <p:nvSpPr>
            <p:cNvPr id="12" name="Rektangel 11">
              <a:extLst>
                <a:ext uri="{FF2B5EF4-FFF2-40B4-BE49-F238E27FC236}">
                  <a16:creationId xmlns:a16="http://schemas.microsoft.com/office/drawing/2014/main" id="{5E42C91C-6B80-448B-667F-028A534042B6}"/>
                </a:ext>
              </a:extLst>
            </p:cNvPr>
            <p:cNvSpPr/>
            <p:nvPr/>
          </p:nvSpPr>
          <p:spPr>
            <a:xfrm>
              <a:off x="0" y="3279913"/>
              <a:ext cx="4065104" cy="149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0F9F6406-5187-6579-BCE6-79FF5E6F1723}"/>
                </a:ext>
              </a:extLst>
            </p:cNvPr>
            <p:cNvSpPr/>
            <p:nvPr/>
          </p:nvSpPr>
          <p:spPr>
            <a:xfrm>
              <a:off x="8126898" y="3279913"/>
              <a:ext cx="4065104" cy="149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4D920B4C-4BD7-2F81-DE0A-E14178BF61FA}"/>
                </a:ext>
              </a:extLst>
            </p:cNvPr>
            <p:cNvSpPr/>
            <p:nvPr/>
          </p:nvSpPr>
          <p:spPr>
            <a:xfrm>
              <a:off x="4055164" y="3279913"/>
              <a:ext cx="4071733" cy="149087"/>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5" name="Bildobjekt 14">
            <a:hlinkClick r:id="rId32" action="ppaction://hlinksldjump"/>
            <a:extLst>
              <a:ext uri="{FF2B5EF4-FFF2-40B4-BE49-F238E27FC236}">
                <a16:creationId xmlns:a16="http://schemas.microsoft.com/office/drawing/2014/main" id="{96F66E7A-365B-104A-DB8C-7EDBAE6AA050}"/>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pic>
        <p:nvPicPr>
          <p:cNvPr id="10" name="Bildobjekt 9">
            <a:extLst>
              <a:ext uri="{FF2B5EF4-FFF2-40B4-BE49-F238E27FC236}">
                <a16:creationId xmlns:a16="http://schemas.microsoft.com/office/drawing/2014/main" id="{C67BA585-AB47-FF91-036F-D27DFFBA1523}"/>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11300789" y="228602"/>
            <a:ext cx="638420" cy="636812"/>
          </a:xfrm>
          <a:prstGeom prst="rect">
            <a:avLst/>
          </a:prstGeom>
        </p:spPr>
      </p:pic>
    </p:spTree>
    <p:extLst>
      <p:ext uri="{BB962C8B-B14F-4D97-AF65-F5344CB8AC3E}">
        <p14:creationId xmlns:p14="http://schemas.microsoft.com/office/powerpoint/2010/main" val="4533492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12" r:id="rId5"/>
    <p:sldLayoutId id="2147483710" r:id="rId6"/>
    <p:sldLayoutId id="2147483751" r:id="rId7"/>
    <p:sldLayoutId id="2147483719" r:id="rId8"/>
    <p:sldLayoutId id="2147483720" r:id="rId9"/>
    <p:sldLayoutId id="2147483750" r:id="rId10"/>
    <p:sldLayoutId id="2147483739" r:id="rId11"/>
    <p:sldLayoutId id="2147483752" r:id="rId12"/>
    <p:sldLayoutId id="2147483753" r:id="rId13"/>
    <p:sldLayoutId id="2147483754" r:id="rId14"/>
    <p:sldLayoutId id="2147483755" r:id="rId15"/>
    <p:sldLayoutId id="2147483756" r:id="rId16"/>
    <p:sldLayoutId id="2147483742" r:id="rId17"/>
    <p:sldLayoutId id="2147483748" r:id="rId18"/>
    <p:sldLayoutId id="2147483747" r:id="rId19"/>
    <p:sldLayoutId id="2147483702" r:id="rId20"/>
    <p:sldLayoutId id="2147483703" r:id="rId21"/>
    <p:sldLayoutId id="2147483704" r:id="rId22"/>
    <p:sldLayoutId id="2147483705" r:id="rId23"/>
    <p:sldLayoutId id="2147483741" r:id="rId24"/>
    <p:sldLayoutId id="2147483740" r:id="rId25"/>
    <p:sldLayoutId id="2147483743" r:id="rId26"/>
    <p:sldLayoutId id="2147483744" r:id="rId27"/>
    <p:sldLayoutId id="2147483707" r:id="rId28"/>
    <p:sldLayoutId id="2147483722" r:id="rId29"/>
    <p:sldLayoutId id="2147483721" r:id="rId30"/>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89" userDrawn="1">
          <p15:clr>
            <a:srgbClr val="F26B43"/>
          </p15:clr>
        </p15:guide>
        <p15:guide id="2" orient="horz" pos="845" userDrawn="1">
          <p15:clr>
            <a:srgbClr val="F26B43"/>
          </p15:clr>
        </p15:guide>
        <p15:guide id="3" pos="506" userDrawn="1">
          <p15:clr>
            <a:srgbClr val="F26B43"/>
          </p15:clr>
        </p15:guide>
        <p15:guide id="4" pos="7333" userDrawn="1">
          <p15:clr>
            <a:srgbClr val="F26B43"/>
          </p15:clr>
        </p15:guide>
        <p15:guide id="5" pos="6902" userDrawn="1">
          <p15:clr>
            <a:srgbClr val="F26B43"/>
          </p15:clr>
        </p15:guide>
        <p15:guide id="6" orient="horz" pos="232" userDrawn="1">
          <p15:clr>
            <a:srgbClr val="F26B43"/>
          </p15:clr>
        </p15:guide>
        <p15:guide id="7" orient="horz" pos="55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A3B6FE-C480-9006-2989-51CF6940D470}"/>
              </a:ext>
            </a:extLst>
          </p:cNvPr>
          <p:cNvSpPr>
            <a:spLocks noGrp="1"/>
          </p:cNvSpPr>
          <p:nvPr>
            <p:ph type="title"/>
          </p:nvPr>
        </p:nvSpPr>
        <p:spPr>
          <a:xfrm>
            <a:off x="606264" y="4105957"/>
            <a:ext cx="10925683" cy="1716755"/>
          </a:xfrm>
        </p:spPr>
        <p:txBody>
          <a:bodyPr lIns="91440" tIns="45720" rIns="91440" bIns="45720" anchor="t" anchorCtr="0">
            <a:noAutofit/>
          </a:bodyPr>
          <a:lstStyle/>
          <a:p>
            <a:pPr rtl="0"/>
            <a:r>
              <a:rPr lang="en-gb" b="1" i="0" u="none" baseline="0">
                <a:latin typeface="Poppins"/>
                <a:cs typeface="Poppins"/>
              </a:rPr>
              <a:t>Processing the results </a:t>
            </a:r>
            <a:br>
              <a:rPr lang="en-gb">
                <a:latin typeface="Poppins"/>
                <a:cs typeface="Poppins"/>
              </a:rPr>
            </a:br>
            <a:r>
              <a:rPr lang="en-gb" sz="2800" b="1" i="0" u="none" baseline="0">
                <a:latin typeface="Poppins"/>
                <a:cs typeface="Poppins"/>
              </a:rPr>
              <a:t>of the 2024 employee satisfaction survey</a:t>
            </a:r>
            <a:br>
              <a:rPr lang="en-gb">
                <a:latin typeface="Poppins"/>
                <a:cs typeface="Poppins"/>
              </a:rPr>
            </a:br>
            <a:r>
              <a:rPr lang="en-gb" sz="2800" b="1" i="0" u="none" baseline="0">
                <a:latin typeface="Poppins"/>
                <a:cs typeface="Poppins"/>
              </a:rPr>
              <a:t>for Umeå University</a:t>
            </a:r>
          </a:p>
        </p:txBody>
      </p:sp>
    </p:spTree>
    <p:extLst>
      <p:ext uri="{BB962C8B-B14F-4D97-AF65-F5344CB8AC3E}">
        <p14:creationId xmlns:p14="http://schemas.microsoft.com/office/powerpoint/2010/main" val="4051605217"/>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3B7144-9120-1275-C62A-FF0936F17F08}"/>
              </a:ext>
            </a:extLst>
          </p:cNvPr>
          <p:cNvSpPr>
            <a:spLocks noGrp="1"/>
          </p:cNvSpPr>
          <p:nvPr>
            <p:ph type="title"/>
          </p:nvPr>
        </p:nvSpPr>
        <p:spPr/>
        <p:txBody>
          <a:bodyPr/>
          <a:lstStyle/>
          <a:p>
            <a:pPr algn="l" rtl="0"/>
            <a:r>
              <a:rPr lang="en-gb" b="1" i="0" u="none" baseline="0"/>
              <a:t>Programme</a:t>
            </a:r>
          </a:p>
        </p:txBody>
      </p:sp>
      <p:sp>
        <p:nvSpPr>
          <p:cNvPr id="3" name="Platshållare för innehåll 2">
            <a:extLst>
              <a:ext uri="{FF2B5EF4-FFF2-40B4-BE49-F238E27FC236}">
                <a16:creationId xmlns:a16="http://schemas.microsoft.com/office/drawing/2014/main" id="{A21BE016-EAEF-9789-6453-106E865FC8F7}"/>
              </a:ext>
            </a:extLst>
          </p:cNvPr>
          <p:cNvSpPr>
            <a:spLocks noGrp="1"/>
          </p:cNvSpPr>
          <p:nvPr>
            <p:ph idx="10"/>
          </p:nvPr>
        </p:nvSpPr>
        <p:spPr/>
        <p:txBody>
          <a:bodyPr/>
          <a:lstStyle/>
          <a:p>
            <a:pPr marL="285750" indent="-285750" algn="l" rtl="0">
              <a:buChar char="•"/>
            </a:pPr>
            <a:r>
              <a:rPr lang="en-gb" b="0" i="0" u="none" baseline="0"/>
              <a:t>Introduction</a:t>
            </a:r>
          </a:p>
          <a:p>
            <a:pPr marL="285750" indent="-285750" algn="l" rtl="0">
              <a:buChar char="•"/>
            </a:pPr>
            <a:r>
              <a:rPr lang="en-gb" b="0" i="0" u="none" baseline="0"/>
              <a:t>Present the employee satisfaction survey results</a:t>
            </a:r>
            <a:endParaRPr lang="en-gb">
              <a:cs typeface="Calibri" panose="020F0502020204030204"/>
            </a:endParaRPr>
          </a:p>
          <a:p>
            <a:pPr marL="285750" indent="-285750" algn="l" rtl="0">
              <a:buChar char="•"/>
            </a:pPr>
            <a:r>
              <a:rPr lang="en-gb" b="0" i="0" u="none" baseline="0"/>
              <a:t>Break (10 min)</a:t>
            </a:r>
            <a:endParaRPr lang="en-gb">
              <a:cs typeface="Calibri" panose="020F0502020204030204"/>
            </a:endParaRPr>
          </a:p>
          <a:p>
            <a:pPr marL="285750" indent="-285750" algn="l" rtl="0">
              <a:buFont typeface="Arial" panose="020B0604020202020204" pitchFamily="34" charset="0"/>
              <a:buChar char="•"/>
            </a:pPr>
            <a:r>
              <a:rPr lang="en-gb" b="0" i="0" u="none" baseline="0"/>
              <a:t>Divide into small groups</a:t>
            </a:r>
            <a:endParaRPr lang="en-gb">
              <a:cs typeface="Calibri" panose="020F0502020204030204"/>
            </a:endParaRPr>
          </a:p>
          <a:p>
            <a:pPr marL="285750" indent="-285750" algn="l" rtl="0">
              <a:buChar char="•"/>
            </a:pPr>
            <a:r>
              <a:rPr lang="en-gb" b="0" i="0" u="none" baseline="0"/>
              <a:t>Describe the task of the group work</a:t>
            </a:r>
            <a:endParaRPr lang="en-gb">
              <a:cs typeface="Calibri" panose="020F0502020204030204"/>
            </a:endParaRPr>
          </a:p>
          <a:p>
            <a:pPr marL="285750" indent="-285750" algn="l" rtl="0">
              <a:buChar char="•"/>
            </a:pPr>
            <a:r>
              <a:rPr lang="en-gb" b="0" i="0" u="none" baseline="0"/>
              <a:t>Group work</a:t>
            </a:r>
            <a:endParaRPr lang="en-gb">
              <a:cs typeface="Calibri" panose="020F0502020204030204"/>
            </a:endParaRPr>
          </a:p>
          <a:p>
            <a:pPr marL="285750" indent="-285750" algn="l" rtl="0">
              <a:buChar char="•"/>
            </a:pPr>
            <a:r>
              <a:rPr lang="en-gb" b="0" i="0" u="none" baseline="0"/>
              <a:t>Break (10 min)</a:t>
            </a:r>
            <a:endParaRPr lang="en-gb">
              <a:cs typeface="Calibri" panose="020F0502020204030204"/>
            </a:endParaRPr>
          </a:p>
          <a:p>
            <a:pPr marL="285750" indent="-285750" algn="l" rtl="0">
              <a:buChar char="•"/>
            </a:pPr>
            <a:r>
              <a:rPr lang="en-gb" b="0" i="0" u="none" baseline="0"/>
              <a:t>Full-group gathering and reflection</a:t>
            </a:r>
            <a:endParaRPr lang="en-gb">
              <a:cs typeface="Calibri" panose="020F0502020204030204"/>
            </a:endParaRPr>
          </a:p>
          <a:p>
            <a:pPr marL="285750" indent="-285750" algn="l" rtl="0">
              <a:buChar char="•"/>
            </a:pPr>
            <a:r>
              <a:rPr lang="en-gb" b="0" i="0" u="none" baseline="0"/>
              <a:t>Conclusion – what will happen next?</a:t>
            </a:r>
            <a:endParaRPr lang="en-gb">
              <a:cs typeface="Calibri" panose="020F0502020204030204"/>
            </a:endParaRPr>
          </a:p>
          <a:p>
            <a:endParaRPr lang="en-gb"/>
          </a:p>
        </p:txBody>
      </p:sp>
    </p:spTree>
    <p:extLst>
      <p:ext uri="{BB962C8B-B14F-4D97-AF65-F5344CB8AC3E}">
        <p14:creationId xmlns:p14="http://schemas.microsoft.com/office/powerpoint/2010/main" val="88942420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3B7144-9120-1275-C62A-FF0936F17F08}"/>
              </a:ext>
            </a:extLst>
          </p:cNvPr>
          <p:cNvSpPr>
            <a:spLocks noGrp="1"/>
          </p:cNvSpPr>
          <p:nvPr>
            <p:ph type="title"/>
          </p:nvPr>
        </p:nvSpPr>
        <p:spPr/>
        <p:txBody>
          <a:bodyPr anchor="t"/>
          <a:lstStyle/>
          <a:p>
            <a:pPr algn="l" rtl="0"/>
            <a:r>
              <a:rPr lang="en-gb" b="1" i="0" u="none" baseline="0"/>
              <a:t>Group division</a:t>
            </a:r>
          </a:p>
        </p:txBody>
      </p:sp>
      <p:sp>
        <p:nvSpPr>
          <p:cNvPr id="3" name="Platshållare för innehåll 2">
            <a:extLst>
              <a:ext uri="{FF2B5EF4-FFF2-40B4-BE49-F238E27FC236}">
                <a16:creationId xmlns:a16="http://schemas.microsoft.com/office/drawing/2014/main" id="{A21BE016-EAEF-9789-6453-106E865FC8F7}"/>
              </a:ext>
            </a:extLst>
          </p:cNvPr>
          <p:cNvSpPr>
            <a:spLocks noGrp="1"/>
          </p:cNvSpPr>
          <p:nvPr>
            <p:ph idx="11"/>
          </p:nvPr>
        </p:nvSpPr>
        <p:spPr/>
        <p:txBody>
          <a:bodyPr/>
          <a:lstStyle/>
          <a:p>
            <a:pPr algn="l" rtl="0"/>
            <a:r>
              <a:rPr lang="en-gb" b="0" i="0" u="none" baseline="0"/>
              <a:t>Groups of five can be appropriate.</a:t>
            </a:r>
          </a:p>
          <a:p>
            <a:pPr algn="l" rtl="0"/>
            <a:r>
              <a:rPr lang="en-gb" b="0" i="0" u="none" baseline="0"/>
              <a:t>Select one person per group as an “Administrator” responsible for taking notes and gathering everyone’s views.</a:t>
            </a:r>
          </a:p>
          <a:p>
            <a:pPr algn="l" rtl="0"/>
            <a:r>
              <a:rPr lang="en-gb" b="0" i="0" u="none" baseline="0"/>
              <a:t>Select one person as a “Presenter” to present the group’s shared view</a:t>
            </a:r>
            <a:r>
              <a:rPr lang="en-gb"/>
              <a:t>s</a:t>
            </a:r>
            <a:r>
              <a:rPr lang="en-gb" b="0" i="0" u="none" baseline="0"/>
              <a:t> to the bigger group.</a:t>
            </a:r>
          </a:p>
          <a:p>
            <a:endParaRPr lang="en-gb"/>
          </a:p>
        </p:txBody>
      </p:sp>
      <p:pic>
        <p:nvPicPr>
          <p:cNvPr id="4" name="Platshållare för innehåll 9" descr="Illustration of three people working together.">
            <a:extLst>
              <a:ext uri="{FF2B5EF4-FFF2-40B4-BE49-F238E27FC236}">
                <a16:creationId xmlns:a16="http://schemas.microsoft.com/office/drawing/2014/main" id="{7723B7CB-B923-992A-6848-151C73367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511" y="2653808"/>
            <a:ext cx="5627688" cy="2992859"/>
          </a:xfrm>
          <a:prstGeom prst="rect">
            <a:avLst/>
          </a:prstGeom>
        </p:spPr>
      </p:pic>
    </p:spTree>
    <p:extLst>
      <p:ext uri="{BB962C8B-B14F-4D97-AF65-F5344CB8AC3E}">
        <p14:creationId xmlns:p14="http://schemas.microsoft.com/office/powerpoint/2010/main" val="68074285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5344FD-B1C7-19EB-4F09-9224735F4544}"/>
              </a:ext>
            </a:extLst>
          </p:cNvPr>
          <p:cNvSpPr>
            <a:spLocks noGrp="1"/>
          </p:cNvSpPr>
          <p:nvPr>
            <p:ph type="title"/>
          </p:nvPr>
        </p:nvSpPr>
        <p:spPr/>
        <p:txBody>
          <a:bodyPr/>
          <a:lstStyle/>
          <a:p>
            <a:pPr algn="l" rtl="0"/>
            <a:r>
              <a:rPr lang="en-gb" b="1" i="0" u="none" baseline="0"/>
              <a:t>Describe the objective of the group work</a:t>
            </a:r>
            <a:br>
              <a:rPr lang="en-gb"/>
            </a:br>
            <a:endParaRPr lang="en-gb"/>
          </a:p>
        </p:txBody>
      </p:sp>
      <p:sp>
        <p:nvSpPr>
          <p:cNvPr id="3" name="Platshållare för innehåll 2">
            <a:extLst>
              <a:ext uri="{FF2B5EF4-FFF2-40B4-BE49-F238E27FC236}">
                <a16:creationId xmlns:a16="http://schemas.microsoft.com/office/drawing/2014/main" id="{0A5E86ED-B27A-B743-98A8-039D3B6BE6A6}"/>
              </a:ext>
            </a:extLst>
          </p:cNvPr>
          <p:cNvSpPr>
            <a:spLocks noGrp="1"/>
          </p:cNvSpPr>
          <p:nvPr>
            <p:ph idx="1"/>
          </p:nvPr>
        </p:nvSpPr>
        <p:spPr/>
        <p:txBody>
          <a:bodyPr lIns="91440" tIns="45720" rIns="91440" bIns="45720" numCol="1" spcCol="180000" anchor="t">
            <a:noAutofit/>
          </a:bodyPr>
          <a:lstStyle/>
          <a:p>
            <a:pPr algn="l" rtl="0"/>
            <a:r>
              <a:rPr lang="en-gb" b="0" i="0" u="none" baseline="0"/>
              <a:t>Go through the results – focus on the workplace climate area, and make suggestions where you can make a difference.</a:t>
            </a:r>
          </a:p>
          <a:p>
            <a:endParaRPr lang="en-gb"/>
          </a:p>
          <a:p>
            <a:pPr marL="285750" indent="-285750" algn="l" rtl="0">
              <a:buFont typeface="Arial" panose="020B0604020202020204" pitchFamily="34" charset="0"/>
              <a:buChar char="•"/>
            </a:pPr>
            <a:r>
              <a:rPr lang="en-gb" b="0" i="0" u="none" baseline="0"/>
              <a:t>Focus </a:t>
            </a:r>
            <a:r>
              <a:rPr lang="en-gb" b="0" i="1" u="none" baseline="0"/>
              <a:t>Workplace climate </a:t>
            </a:r>
            <a:r>
              <a:rPr lang="en-gb" b="0" i="0" u="none" baseline="0"/>
              <a:t>– put your energy into what you can influence – postpone discussions on any other issues.</a:t>
            </a:r>
          </a:p>
          <a:p>
            <a:pPr marL="285750" indent="-285750" algn="l" rtl="0">
              <a:buFont typeface="Arial" panose="020B0604020202020204" pitchFamily="34" charset="0"/>
              <a:buChar char="•"/>
            </a:pPr>
            <a:r>
              <a:rPr lang="en-gb" b="0" i="0" u="none" baseline="0"/>
              <a:t>The </a:t>
            </a:r>
            <a:r>
              <a:rPr lang="en-gb" b="0" i="1" u="none" baseline="0"/>
              <a:t>Leadership </a:t>
            </a:r>
            <a:r>
              <a:rPr lang="en-gb" b="0" i="0" u="none" baseline="0"/>
              <a:t>area will first be dealt with by the manager. </a:t>
            </a:r>
            <a:br>
              <a:rPr lang="en-gb"/>
            </a:br>
            <a:r>
              <a:rPr lang="en-gb" b="0" i="0" u="none" baseline="0"/>
              <a:t>Share one or two post-it notes containing areas of improvement or strengths. These post-it notes will be collected at the end of the workshop and will form an important part of the leadership development for line managers. </a:t>
            </a:r>
          </a:p>
          <a:p>
            <a:pPr marL="285750" indent="-285750" algn="l" rtl="0">
              <a:buFont typeface="Arial" panose="020B0604020202020204" pitchFamily="34" charset="0"/>
              <a:buChar char="•"/>
            </a:pPr>
            <a:r>
              <a:rPr lang="en-gb" b="0" i="0" u="none" baseline="0"/>
              <a:t>The </a:t>
            </a:r>
            <a:r>
              <a:rPr lang="en-gb" b="0" i="1" u="none" baseline="0"/>
              <a:t>Organisation </a:t>
            </a:r>
            <a:r>
              <a:rPr lang="en-gb" b="0" i="0" u="none" baseline="0"/>
              <a:t>and </a:t>
            </a:r>
            <a:r>
              <a:rPr lang="en-gb" b="0" i="1" u="none" baseline="0"/>
              <a:t>Vision </a:t>
            </a:r>
            <a:r>
              <a:rPr lang="en-gb" b="0" i="0" u="none" baseline="0"/>
              <a:t>areas will primarily be dealt with on management team level.</a:t>
            </a:r>
            <a:br>
              <a:rPr lang="en-gb"/>
            </a:br>
            <a:r>
              <a:rPr lang="en-gb" b="0" i="0" u="none" baseline="0"/>
              <a:t>Share one or two post-it notes containing areas of improvement or strengths. These post-it notes will be collected at the end of the workshop and will form an important part of the management team’s development activities. </a:t>
            </a:r>
          </a:p>
          <a:p>
            <a:pPr marL="285750" indent="-285750" algn="l" rtl="0">
              <a:buFont typeface="Arial" panose="020B0604020202020204" pitchFamily="34" charset="0"/>
              <a:buChar char="•"/>
            </a:pPr>
            <a:r>
              <a:rPr lang="en-gb" b="0" i="0" u="none" baseline="0"/>
              <a:t>Discrimination issues will be processed separately in the management team and the work environment team or equivalent. This work must also include the management support for equal opportunities.</a:t>
            </a:r>
            <a:endParaRPr lang="en-gb" altLang="sv-SE">
              <a:cs typeface="Calibri"/>
            </a:endParaRPr>
          </a:p>
          <a:p>
            <a:endParaRPr lang="en-gb"/>
          </a:p>
        </p:txBody>
      </p:sp>
      <p:sp>
        <p:nvSpPr>
          <p:cNvPr id="4" name="textruta 3">
            <a:extLst>
              <a:ext uri="{FF2B5EF4-FFF2-40B4-BE49-F238E27FC236}">
                <a16:creationId xmlns:a16="http://schemas.microsoft.com/office/drawing/2014/main" id="{130D0717-807B-D4A2-4024-CF1F64627C8C}"/>
              </a:ext>
            </a:extLst>
          </p:cNvPr>
          <p:cNvSpPr txBox="1"/>
          <p:nvPr/>
        </p:nvSpPr>
        <p:spPr>
          <a:xfrm>
            <a:off x="6622123" y="4855045"/>
            <a:ext cx="4600059" cy="461665"/>
          </a:xfrm>
          <a:prstGeom prst="rect">
            <a:avLst/>
          </a:prstGeom>
          <a:solidFill>
            <a:schemeClr val="accent2"/>
          </a:solidFill>
        </p:spPr>
        <p:txBody>
          <a:bodyPr wrap="square" rtlCol="0">
            <a:spAutoFit/>
          </a:bodyPr>
          <a:lstStyle/>
          <a:p>
            <a:pPr algn="l" rtl="0"/>
            <a:r>
              <a:rPr lang="en-gb" sz="2400" b="0" i="0" u="none" baseline="0"/>
              <a:t>Attach a picture from your results.</a:t>
            </a:r>
          </a:p>
        </p:txBody>
      </p:sp>
    </p:spTree>
    <p:extLst>
      <p:ext uri="{BB962C8B-B14F-4D97-AF65-F5344CB8AC3E}">
        <p14:creationId xmlns:p14="http://schemas.microsoft.com/office/powerpoint/2010/main" val="3175555749"/>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CD385FC-52AE-16C1-9A69-74000CB35D67}"/>
              </a:ext>
            </a:extLst>
          </p:cNvPr>
          <p:cNvSpPr>
            <a:spLocks noGrp="1"/>
          </p:cNvSpPr>
          <p:nvPr>
            <p:ph type="title"/>
          </p:nvPr>
        </p:nvSpPr>
        <p:spPr>
          <a:xfrm>
            <a:off x="7049476" y="5334268"/>
            <a:ext cx="4943061" cy="1062893"/>
          </a:xfrm>
        </p:spPr>
        <p:txBody>
          <a:bodyPr/>
          <a:lstStyle/>
          <a:p>
            <a:pPr algn="l" rtl="0"/>
            <a:r>
              <a:rPr lang="en-gb" b="1" i="0" u="none" baseline="0"/>
              <a:t>Prioritisation matrix</a:t>
            </a:r>
          </a:p>
        </p:txBody>
      </p:sp>
      <p:sp>
        <p:nvSpPr>
          <p:cNvPr id="2" name="Platshållare för innehåll 1">
            <a:extLst>
              <a:ext uri="{FF2B5EF4-FFF2-40B4-BE49-F238E27FC236}">
                <a16:creationId xmlns:a16="http://schemas.microsoft.com/office/drawing/2014/main" id="{BF2EA6D2-2C57-7E6D-2213-122358E6BBFE}"/>
              </a:ext>
            </a:extLst>
          </p:cNvPr>
          <p:cNvSpPr>
            <a:spLocks noGrp="1"/>
          </p:cNvSpPr>
          <p:nvPr>
            <p:ph idx="11"/>
          </p:nvPr>
        </p:nvSpPr>
        <p:spPr/>
        <p:txBody>
          <a:bodyPr/>
          <a:lstStyle/>
          <a:p>
            <a:pPr algn="l" rtl="0"/>
            <a:r>
              <a:rPr lang="en-gb" b="0" i="0" u="none" baseline="0"/>
              <a:t>Use the prioritisation matrix to sort and prioritise among the proposed measures.</a:t>
            </a:r>
          </a:p>
        </p:txBody>
      </p:sp>
      <p:graphicFrame>
        <p:nvGraphicFramePr>
          <p:cNvPr id="6" name="Platshållare för innehåll 3" descr="This image shows the prioritisation matrix with these elements: execute immediately (high impact and Easy to implement), Plan (high impact and Hard to implement), Hold on (Low impact and Easy to implement), Avoid (High impact and Hard to implement - Lowest urgency).">
            <a:extLst>
              <a:ext uri="{FF2B5EF4-FFF2-40B4-BE49-F238E27FC236}">
                <a16:creationId xmlns:a16="http://schemas.microsoft.com/office/drawing/2014/main" id="{FB4A4C15-F1FC-2A88-D063-E74BE0806F71}"/>
              </a:ext>
            </a:extLst>
          </p:cNvPr>
          <p:cNvGraphicFramePr>
            <a:graphicFrameLocks/>
          </p:cNvGraphicFramePr>
          <p:nvPr>
            <p:extLst>
              <p:ext uri="{D42A27DB-BD31-4B8C-83A1-F6EECF244321}">
                <p14:modId xmlns:p14="http://schemas.microsoft.com/office/powerpoint/2010/main" val="2571450269"/>
              </p:ext>
            </p:extLst>
          </p:nvPr>
        </p:nvGraphicFramePr>
        <p:xfrm>
          <a:off x="7049476" y="172456"/>
          <a:ext cx="4211171" cy="3760013"/>
        </p:xfrm>
        <a:graphic>
          <a:graphicData uri="http://schemas.openxmlformats.org/drawingml/2006/table">
            <a:tbl>
              <a:tblPr firstRow="1" firstCol="1" lastRow="1" lastCol="1" bandRow="1" bandCol="1">
                <a:tableStyleId>{5C22544A-7EE6-4342-B048-85BDC9FD1C3A}</a:tableStyleId>
              </a:tblPr>
              <a:tblGrid>
                <a:gridCol w="353696">
                  <a:extLst>
                    <a:ext uri="{9D8B030D-6E8A-4147-A177-3AD203B41FA5}">
                      <a16:colId xmlns:a16="http://schemas.microsoft.com/office/drawing/2014/main" val="1588335652"/>
                    </a:ext>
                  </a:extLst>
                </a:gridCol>
                <a:gridCol w="1846810">
                  <a:extLst>
                    <a:ext uri="{9D8B030D-6E8A-4147-A177-3AD203B41FA5}">
                      <a16:colId xmlns:a16="http://schemas.microsoft.com/office/drawing/2014/main" val="2234603317"/>
                    </a:ext>
                  </a:extLst>
                </a:gridCol>
                <a:gridCol w="2010665">
                  <a:extLst>
                    <a:ext uri="{9D8B030D-6E8A-4147-A177-3AD203B41FA5}">
                      <a16:colId xmlns:a16="http://schemas.microsoft.com/office/drawing/2014/main" val="2340598196"/>
                    </a:ext>
                  </a:extLst>
                </a:gridCol>
              </a:tblGrid>
              <a:tr h="1897622">
                <a:tc>
                  <a:txBody>
                    <a:bodyPr/>
                    <a:lstStyle/>
                    <a:p>
                      <a:pPr marL="71755" marR="71755" algn="ctr" rtl="0">
                        <a:lnSpc>
                          <a:spcPts val="1300"/>
                        </a:lnSpc>
                        <a:spcAft>
                          <a:spcPts val="0"/>
                        </a:spcAft>
                      </a:pPr>
                      <a:r>
                        <a:rPr lang="en-gb" sz="800" b="1" i="0" u="none" baseline="0">
                          <a:solidFill>
                            <a:schemeClr val="tx1"/>
                          </a:solidFill>
                          <a:effectLst/>
                        </a:rPr>
                        <a:t>High impact</a:t>
                      </a:r>
                      <a:endParaRPr lang="en-gb" sz="70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46902" marR="46902" marT="0" marB="0" vert="vert270"/>
                </a:tc>
                <a:tc>
                  <a:txBody>
                    <a:bodyPr/>
                    <a:lstStyle/>
                    <a:p>
                      <a:pPr algn="ctr" rtl="0">
                        <a:lnSpc>
                          <a:spcPts val="1300"/>
                        </a:lnSpc>
                        <a:spcAft>
                          <a:spcPts val="0"/>
                        </a:spcAft>
                      </a:pPr>
                      <a:r>
                        <a:rPr lang="en-gb" sz="800" b="0" i="0" u="none" baseline="0">
                          <a:effectLst/>
                        </a:rPr>
                        <a:t> </a:t>
                      </a:r>
                      <a:endParaRPr lang="en-gb" sz="700">
                        <a:effectLst/>
                      </a:endParaRPr>
                    </a:p>
                    <a:p>
                      <a:pPr algn="ctr" rtl="0">
                        <a:lnSpc>
                          <a:spcPts val="1300"/>
                        </a:lnSpc>
                        <a:spcAft>
                          <a:spcPts val="0"/>
                        </a:spcAft>
                      </a:pPr>
                      <a:r>
                        <a:rPr lang="en-gb" sz="800" b="0" i="0" u="none" baseline="0">
                          <a:effectLst/>
                        </a:rPr>
                        <a:t> </a:t>
                      </a:r>
                      <a:endParaRPr lang="en-gb" sz="700">
                        <a:effectLst/>
                      </a:endParaRPr>
                    </a:p>
                    <a:p>
                      <a:pPr algn="ctr" rtl="0">
                        <a:lnSpc>
                          <a:spcPts val="1300"/>
                        </a:lnSpc>
                        <a:spcAft>
                          <a:spcPts val="0"/>
                        </a:spcAft>
                      </a:pPr>
                      <a:r>
                        <a:rPr lang="en-gb" sz="800" b="0" i="0" u="none" baseline="0">
                          <a:effectLst/>
                        </a:rPr>
                        <a:t> </a:t>
                      </a:r>
                      <a:endParaRPr lang="en-gb" sz="700">
                        <a:effectLst/>
                      </a:endParaRPr>
                    </a:p>
                    <a:p>
                      <a:pPr algn="ctr" rtl="0">
                        <a:lnSpc>
                          <a:spcPts val="1300"/>
                        </a:lnSpc>
                        <a:spcAft>
                          <a:spcPts val="0"/>
                        </a:spcAft>
                      </a:pPr>
                      <a:r>
                        <a:rPr lang="en-gb" sz="800" b="0" i="0" u="none" baseline="0">
                          <a:effectLst/>
                        </a:rPr>
                        <a:t> </a:t>
                      </a:r>
                      <a:endParaRPr lang="en-gb" sz="700">
                        <a:effectLst/>
                      </a:endParaRPr>
                    </a:p>
                    <a:p>
                      <a:pPr algn="ctr" rtl="0">
                        <a:lnSpc>
                          <a:spcPts val="1300"/>
                        </a:lnSpc>
                        <a:spcAft>
                          <a:spcPts val="0"/>
                        </a:spcAft>
                      </a:pPr>
                      <a:r>
                        <a:rPr lang="en-gb" sz="800" b="0" i="0" u="none" baseline="0">
                          <a:effectLst/>
                        </a:rPr>
                        <a:t> </a:t>
                      </a:r>
                      <a:endParaRPr lang="en-gb" sz="700">
                        <a:effectLst/>
                      </a:endParaRPr>
                    </a:p>
                    <a:p>
                      <a:pPr algn="ctr" rtl="0">
                        <a:lnSpc>
                          <a:spcPts val="1300"/>
                        </a:lnSpc>
                        <a:spcAft>
                          <a:spcPts val="0"/>
                        </a:spcAft>
                      </a:pPr>
                      <a:r>
                        <a:rPr lang="en-gb" sz="800" b="0" i="0" u="none" baseline="0">
                          <a:solidFill>
                            <a:schemeClr val="tx1"/>
                          </a:solidFill>
                          <a:effectLst/>
                        </a:rPr>
                        <a:t> </a:t>
                      </a:r>
                      <a:endParaRPr lang="en-gb" sz="700">
                        <a:solidFill>
                          <a:schemeClr val="tx1"/>
                        </a:solidFill>
                        <a:effectLst/>
                      </a:endParaRPr>
                    </a:p>
                    <a:p>
                      <a:pPr algn="ctr" rtl="0">
                        <a:lnSpc>
                          <a:spcPts val="1300"/>
                        </a:lnSpc>
                        <a:spcAft>
                          <a:spcPts val="0"/>
                        </a:spcAft>
                      </a:pPr>
                      <a:r>
                        <a:rPr lang="en-gb" sz="1400" b="1" i="0" u="none" baseline="0">
                          <a:solidFill>
                            <a:schemeClr val="tx1"/>
                          </a:solidFill>
                          <a:effectLst/>
                        </a:rPr>
                        <a:t>Execute immediately!</a:t>
                      </a:r>
                      <a:endParaRPr lang="en-gb" sz="700">
                        <a:solidFill>
                          <a:schemeClr val="tx1"/>
                        </a:solidFill>
                        <a:effectLst/>
                      </a:endParaRPr>
                    </a:p>
                    <a:p>
                      <a:pPr algn="ctr" rtl="0">
                        <a:lnSpc>
                          <a:spcPts val="1300"/>
                        </a:lnSpc>
                        <a:spcAft>
                          <a:spcPts val="0"/>
                        </a:spcAft>
                      </a:pPr>
                      <a:r>
                        <a:rPr lang="en-gb" sz="800" b="0" i="0" u="none" baseline="0">
                          <a:solidFill>
                            <a:schemeClr val="tx1"/>
                          </a:solidFill>
                          <a:effectLst/>
                        </a:rPr>
                        <a:t> </a:t>
                      </a:r>
                      <a:endParaRPr lang="en-gb" sz="700">
                        <a:solidFill>
                          <a:schemeClr val="tx1"/>
                        </a:solidFill>
                        <a:effectLst/>
                      </a:endParaRPr>
                    </a:p>
                    <a:p>
                      <a:pPr algn="ctr" rtl="0">
                        <a:lnSpc>
                          <a:spcPts val="1300"/>
                        </a:lnSpc>
                        <a:spcAft>
                          <a:spcPts val="0"/>
                        </a:spcAft>
                      </a:pPr>
                      <a:r>
                        <a:rPr lang="en-gb" sz="800" b="1" i="0" u="none" baseline="0">
                          <a:solidFill>
                            <a:schemeClr val="tx1"/>
                          </a:solidFill>
                          <a:effectLst/>
                        </a:rPr>
                        <a:t>(Highest urgency)</a:t>
                      </a:r>
                      <a:endParaRPr lang="en-gb" sz="70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46902" marR="46902" marT="0" marB="0"/>
                </a:tc>
                <a:tc>
                  <a:txBody>
                    <a:bodyPr/>
                    <a:lstStyle/>
                    <a:p>
                      <a:pPr algn="ctr" rtl="0">
                        <a:lnSpc>
                          <a:spcPts val="1300"/>
                        </a:lnSpc>
                        <a:spcAft>
                          <a:spcPts val="0"/>
                        </a:spcAft>
                      </a:pPr>
                      <a:r>
                        <a:rPr lang="en-gb" sz="800" b="0" i="0" u="none" baseline="0">
                          <a:effectLst/>
                        </a:rPr>
                        <a:t> </a:t>
                      </a:r>
                      <a:endParaRPr lang="en-gb" sz="700">
                        <a:effectLst/>
                      </a:endParaRPr>
                    </a:p>
                    <a:p>
                      <a:pPr algn="ctr" rtl="0">
                        <a:lnSpc>
                          <a:spcPts val="1300"/>
                        </a:lnSpc>
                        <a:spcAft>
                          <a:spcPts val="0"/>
                        </a:spcAft>
                      </a:pPr>
                      <a:r>
                        <a:rPr lang="en-gb" sz="800" b="0" i="0" u="none" baseline="0">
                          <a:effectLst/>
                        </a:rPr>
                        <a:t> </a:t>
                      </a:r>
                      <a:endParaRPr lang="en-gb" sz="700">
                        <a:effectLst/>
                      </a:endParaRPr>
                    </a:p>
                    <a:p>
                      <a:pPr algn="ctr" rtl="0">
                        <a:lnSpc>
                          <a:spcPts val="1300"/>
                        </a:lnSpc>
                        <a:spcAft>
                          <a:spcPts val="0"/>
                        </a:spcAft>
                      </a:pPr>
                      <a:r>
                        <a:rPr lang="en-gb" sz="800" b="0" i="0" u="none" baseline="0">
                          <a:effectLst/>
                        </a:rPr>
                        <a:t> </a:t>
                      </a:r>
                      <a:endParaRPr lang="en-gb" sz="700">
                        <a:effectLst/>
                      </a:endParaRPr>
                    </a:p>
                    <a:p>
                      <a:pPr algn="ctr" rtl="0">
                        <a:lnSpc>
                          <a:spcPts val="1300"/>
                        </a:lnSpc>
                        <a:spcAft>
                          <a:spcPts val="0"/>
                        </a:spcAft>
                      </a:pPr>
                      <a:r>
                        <a:rPr lang="en-gb" sz="800" b="0" i="0" u="none" baseline="0">
                          <a:effectLst/>
                        </a:rPr>
                        <a:t> </a:t>
                      </a:r>
                      <a:endParaRPr lang="en-gb" sz="700">
                        <a:effectLst/>
                      </a:endParaRPr>
                    </a:p>
                    <a:p>
                      <a:pPr algn="ctr" rtl="0">
                        <a:lnSpc>
                          <a:spcPts val="1300"/>
                        </a:lnSpc>
                        <a:spcAft>
                          <a:spcPts val="0"/>
                        </a:spcAft>
                      </a:pPr>
                      <a:r>
                        <a:rPr lang="en-gb" sz="800" b="0" i="0" u="none" baseline="0">
                          <a:effectLst/>
                        </a:rPr>
                        <a:t> </a:t>
                      </a:r>
                      <a:endParaRPr lang="en-gb" sz="700">
                        <a:effectLst/>
                      </a:endParaRPr>
                    </a:p>
                    <a:p>
                      <a:pPr algn="ctr" rtl="0">
                        <a:lnSpc>
                          <a:spcPts val="1300"/>
                        </a:lnSpc>
                        <a:spcAft>
                          <a:spcPts val="0"/>
                        </a:spcAft>
                      </a:pPr>
                      <a:r>
                        <a:rPr lang="en-gb" sz="800" b="0" i="0" u="none" baseline="0">
                          <a:effectLst/>
                        </a:rPr>
                        <a:t> </a:t>
                      </a:r>
                      <a:endParaRPr lang="en-gb" sz="700">
                        <a:effectLst/>
                      </a:endParaRPr>
                    </a:p>
                    <a:p>
                      <a:pPr algn="l" rtl="0">
                        <a:lnSpc>
                          <a:spcPts val="1300"/>
                        </a:lnSpc>
                        <a:spcAft>
                          <a:spcPts val="0"/>
                        </a:spcAft>
                      </a:pPr>
                      <a:r>
                        <a:rPr lang="en-gb" sz="800" b="1" i="0" u="none" baseline="0">
                          <a:solidFill>
                            <a:schemeClr val="tx1"/>
                          </a:solidFill>
                          <a:effectLst/>
                        </a:rPr>
                        <a:t>                             </a:t>
                      </a:r>
                      <a:r>
                        <a:rPr lang="en-gb" sz="1400" b="1" i="0" u="none" baseline="0">
                          <a:solidFill>
                            <a:schemeClr val="tx1"/>
                          </a:solidFill>
                          <a:effectLst/>
                        </a:rPr>
                        <a:t>Plan</a:t>
                      </a:r>
                      <a:endParaRPr lang="en-gb" sz="700">
                        <a:solidFill>
                          <a:schemeClr val="tx1"/>
                        </a:solidFill>
                        <a:effectLst/>
                      </a:endParaRPr>
                    </a:p>
                    <a:p>
                      <a:pPr algn="ctr" rtl="0">
                        <a:lnSpc>
                          <a:spcPts val="1300"/>
                        </a:lnSpc>
                        <a:spcAft>
                          <a:spcPts val="0"/>
                        </a:spcAft>
                      </a:pPr>
                      <a:r>
                        <a:rPr lang="en-gb" sz="1400" b="0" i="0" u="none" baseline="0">
                          <a:effectLst/>
                        </a:rPr>
                        <a:t> </a:t>
                      </a:r>
                      <a:endParaRPr lang="en-gb" sz="700">
                        <a:effectLst/>
                      </a:endParaRPr>
                    </a:p>
                    <a:p>
                      <a:pPr algn="ctr" rtl="0">
                        <a:lnSpc>
                          <a:spcPts val="1300"/>
                        </a:lnSpc>
                        <a:spcAft>
                          <a:spcPts val="0"/>
                        </a:spcAft>
                      </a:pPr>
                      <a:r>
                        <a:rPr lang="en-gb" sz="800" b="0" i="0" u="none" baseline="0">
                          <a:effectLst/>
                        </a:rPr>
                        <a:t> </a:t>
                      </a:r>
                      <a:endParaRPr lang="en-gb" sz="700">
                        <a:effectLst/>
                      </a:endParaRPr>
                    </a:p>
                    <a:p>
                      <a:pPr algn="ctr" rtl="0">
                        <a:lnSpc>
                          <a:spcPts val="1300"/>
                        </a:lnSpc>
                        <a:spcAft>
                          <a:spcPts val="0"/>
                        </a:spcAft>
                      </a:pPr>
                      <a:r>
                        <a:rPr lang="en-gb" sz="800" b="0" i="0" u="none" baseline="0">
                          <a:effectLst/>
                        </a:rPr>
                        <a:t> </a:t>
                      </a:r>
                      <a:endParaRPr lang="en-gb" sz="700">
                        <a:effectLst/>
                        <a:latin typeface="Georgia" panose="02040502050405020303" pitchFamily="18" charset="0"/>
                        <a:ea typeface="Cambria" panose="02040503050406030204" pitchFamily="18" charset="0"/>
                        <a:cs typeface="Times New Roman" panose="02020603050405020304" pitchFamily="18" charset="0"/>
                      </a:endParaRPr>
                    </a:p>
                  </a:txBody>
                  <a:tcPr marL="46902" marR="46902" marT="0" marB="0"/>
                </a:tc>
                <a:extLst>
                  <a:ext uri="{0D108BD9-81ED-4DB2-BD59-A6C34878D82A}">
                    <a16:rowId xmlns:a16="http://schemas.microsoft.com/office/drawing/2014/main" val="2397420547"/>
                  </a:ext>
                </a:extLst>
              </a:tr>
              <a:tr h="1691932">
                <a:tc>
                  <a:txBody>
                    <a:bodyPr/>
                    <a:lstStyle/>
                    <a:p>
                      <a:pPr marL="71755" marR="71755" algn="ctr" rtl="0">
                        <a:lnSpc>
                          <a:spcPts val="1300"/>
                        </a:lnSpc>
                        <a:spcAft>
                          <a:spcPts val="0"/>
                        </a:spcAft>
                      </a:pPr>
                      <a:r>
                        <a:rPr lang="en-gb" sz="800" b="1" i="0" u="none" baseline="0">
                          <a:solidFill>
                            <a:schemeClr val="tx1"/>
                          </a:solidFill>
                          <a:effectLst/>
                        </a:rPr>
                        <a:t>Low impact</a:t>
                      </a:r>
                      <a:endParaRPr lang="en-gb" sz="70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46902" marR="46902" marT="0" marB="0" vert="vert270"/>
                </a:tc>
                <a:tc>
                  <a:txBody>
                    <a:bodyPr/>
                    <a:lstStyle/>
                    <a:p>
                      <a:pPr algn="ctr" rtl="0">
                        <a:lnSpc>
                          <a:spcPts val="1300"/>
                        </a:lnSpc>
                        <a:spcAft>
                          <a:spcPts val="0"/>
                        </a:spcAft>
                      </a:pPr>
                      <a:r>
                        <a:rPr lang="en-gb" sz="800" b="0" i="0" u="none" baseline="0">
                          <a:effectLst/>
                        </a:rPr>
                        <a:t> </a:t>
                      </a:r>
                      <a:endParaRPr lang="en-gb" sz="700">
                        <a:effectLst/>
                      </a:endParaRPr>
                    </a:p>
                    <a:p>
                      <a:pPr algn="ctr" rtl="0">
                        <a:lnSpc>
                          <a:spcPts val="1300"/>
                        </a:lnSpc>
                        <a:spcAft>
                          <a:spcPts val="0"/>
                        </a:spcAft>
                      </a:pPr>
                      <a:r>
                        <a:rPr lang="en-gb" sz="800" b="0" i="0" u="none" baseline="0">
                          <a:effectLst/>
                        </a:rPr>
                        <a:t> </a:t>
                      </a:r>
                      <a:endParaRPr lang="en-gb" sz="700">
                        <a:effectLst/>
                      </a:endParaRPr>
                    </a:p>
                    <a:p>
                      <a:pPr algn="ctr" rtl="0">
                        <a:lnSpc>
                          <a:spcPts val="1300"/>
                        </a:lnSpc>
                        <a:spcAft>
                          <a:spcPts val="0"/>
                        </a:spcAft>
                      </a:pPr>
                      <a:r>
                        <a:rPr lang="en-gb" sz="800" b="0" i="0" u="none" baseline="0">
                          <a:effectLst/>
                        </a:rPr>
                        <a:t> </a:t>
                      </a:r>
                      <a:endParaRPr lang="en-gb" sz="700">
                        <a:effectLst/>
                      </a:endParaRPr>
                    </a:p>
                    <a:p>
                      <a:pPr algn="ctr" rtl="0">
                        <a:lnSpc>
                          <a:spcPts val="1300"/>
                        </a:lnSpc>
                        <a:spcAft>
                          <a:spcPts val="0"/>
                        </a:spcAft>
                      </a:pPr>
                      <a:r>
                        <a:rPr lang="en-gb" sz="800" b="0" i="0" u="none" baseline="0">
                          <a:effectLst/>
                        </a:rPr>
                        <a:t> </a:t>
                      </a:r>
                      <a:endParaRPr lang="en-gb" sz="700">
                        <a:effectLst/>
                      </a:endParaRPr>
                    </a:p>
                    <a:p>
                      <a:pPr algn="ctr" rtl="0">
                        <a:lnSpc>
                          <a:spcPts val="1300"/>
                        </a:lnSpc>
                        <a:spcAft>
                          <a:spcPts val="0"/>
                        </a:spcAft>
                      </a:pPr>
                      <a:r>
                        <a:rPr lang="en-gb" sz="800" b="0" i="0" u="none" baseline="0">
                          <a:effectLst/>
                        </a:rPr>
                        <a:t> </a:t>
                      </a:r>
                      <a:endParaRPr lang="en-gb" sz="700">
                        <a:effectLst/>
                      </a:endParaRPr>
                    </a:p>
                    <a:p>
                      <a:pPr algn="ctr" rtl="0">
                        <a:lnSpc>
                          <a:spcPts val="1300"/>
                        </a:lnSpc>
                        <a:spcAft>
                          <a:spcPts val="0"/>
                        </a:spcAft>
                      </a:pPr>
                      <a:r>
                        <a:rPr lang="en-gb" sz="800" b="0" i="0" u="none" baseline="0">
                          <a:effectLst/>
                        </a:rPr>
                        <a:t> </a:t>
                      </a:r>
                      <a:endParaRPr lang="en-gb" sz="700">
                        <a:effectLst/>
                      </a:endParaRPr>
                    </a:p>
                    <a:p>
                      <a:pPr algn="ctr" rtl="0">
                        <a:lnSpc>
                          <a:spcPts val="1300"/>
                        </a:lnSpc>
                        <a:spcAft>
                          <a:spcPts val="0"/>
                        </a:spcAft>
                      </a:pPr>
                      <a:r>
                        <a:rPr lang="en-gb" sz="800" b="0" i="0" u="none" baseline="0">
                          <a:effectLst/>
                        </a:rPr>
                        <a:t> </a:t>
                      </a:r>
                      <a:endParaRPr lang="en-gb" sz="700">
                        <a:effectLst/>
                      </a:endParaRPr>
                    </a:p>
                    <a:p>
                      <a:pPr algn="ctr" rtl="0">
                        <a:lnSpc>
                          <a:spcPts val="1300"/>
                        </a:lnSpc>
                        <a:spcAft>
                          <a:spcPts val="0"/>
                        </a:spcAft>
                      </a:pPr>
                      <a:r>
                        <a:rPr lang="en-gb" sz="1400" b="1" i="0" u="none" baseline="0">
                          <a:effectLst/>
                        </a:rPr>
                        <a:t>Hold on</a:t>
                      </a:r>
                      <a:endParaRPr lang="en-gb" sz="700" b="1">
                        <a:effectLst/>
                      </a:endParaRPr>
                    </a:p>
                    <a:p>
                      <a:pPr algn="ctr" rtl="0">
                        <a:lnSpc>
                          <a:spcPts val="1300"/>
                        </a:lnSpc>
                        <a:spcAft>
                          <a:spcPts val="0"/>
                        </a:spcAft>
                      </a:pPr>
                      <a:r>
                        <a:rPr lang="en-gb" sz="800" b="0" i="0" u="none" baseline="0">
                          <a:effectLst/>
                        </a:rPr>
                        <a:t> </a:t>
                      </a:r>
                      <a:endParaRPr lang="en-gb" sz="700">
                        <a:effectLst/>
                      </a:endParaRPr>
                    </a:p>
                    <a:p>
                      <a:pPr algn="ctr" rtl="0">
                        <a:lnSpc>
                          <a:spcPts val="1300"/>
                        </a:lnSpc>
                        <a:spcAft>
                          <a:spcPts val="0"/>
                        </a:spcAft>
                      </a:pPr>
                      <a:r>
                        <a:rPr lang="en-gb" sz="800" b="0" i="0" u="none" baseline="0">
                          <a:effectLst/>
                        </a:rPr>
                        <a:t> </a:t>
                      </a:r>
                      <a:endParaRPr lang="en-gb" sz="700">
                        <a:effectLst/>
                        <a:latin typeface="Georgia" panose="02040502050405020303" pitchFamily="18" charset="0"/>
                        <a:ea typeface="Cambria" panose="02040503050406030204" pitchFamily="18" charset="0"/>
                        <a:cs typeface="Times New Roman" panose="02020603050405020304" pitchFamily="18" charset="0"/>
                      </a:endParaRPr>
                    </a:p>
                  </a:txBody>
                  <a:tcPr marL="46902" marR="46902" marT="0" marB="0"/>
                </a:tc>
                <a:tc>
                  <a:txBody>
                    <a:bodyPr/>
                    <a:lstStyle/>
                    <a:p>
                      <a:pPr algn="ctr" rtl="0">
                        <a:lnSpc>
                          <a:spcPts val="1300"/>
                        </a:lnSpc>
                        <a:spcAft>
                          <a:spcPts val="0"/>
                        </a:spcAft>
                      </a:pPr>
                      <a:r>
                        <a:rPr lang="en-gb" sz="800" b="0" i="0" u="none" baseline="0">
                          <a:effectLst/>
                        </a:rPr>
                        <a:t> </a:t>
                      </a:r>
                      <a:endParaRPr lang="en-gb" sz="700">
                        <a:effectLst/>
                      </a:endParaRPr>
                    </a:p>
                    <a:p>
                      <a:pPr algn="ctr" rtl="0">
                        <a:lnSpc>
                          <a:spcPts val="1300"/>
                        </a:lnSpc>
                        <a:spcAft>
                          <a:spcPts val="0"/>
                        </a:spcAft>
                      </a:pPr>
                      <a:r>
                        <a:rPr lang="en-gb" sz="800" b="0" i="0" u="none" baseline="0">
                          <a:effectLst/>
                        </a:rPr>
                        <a:t> </a:t>
                      </a:r>
                      <a:endParaRPr lang="en-gb" sz="700">
                        <a:effectLst/>
                      </a:endParaRPr>
                    </a:p>
                    <a:p>
                      <a:pPr algn="ctr" rtl="0">
                        <a:lnSpc>
                          <a:spcPts val="1300"/>
                        </a:lnSpc>
                        <a:spcAft>
                          <a:spcPts val="0"/>
                        </a:spcAft>
                      </a:pPr>
                      <a:r>
                        <a:rPr lang="en-gb" sz="800" b="0" i="0" u="none" baseline="0">
                          <a:effectLst/>
                        </a:rPr>
                        <a:t> </a:t>
                      </a:r>
                      <a:endParaRPr lang="en-gb" sz="700">
                        <a:effectLst/>
                      </a:endParaRPr>
                    </a:p>
                    <a:p>
                      <a:pPr algn="ctr" rtl="0">
                        <a:lnSpc>
                          <a:spcPts val="1300"/>
                        </a:lnSpc>
                        <a:spcAft>
                          <a:spcPts val="0"/>
                        </a:spcAft>
                      </a:pPr>
                      <a:r>
                        <a:rPr lang="en-gb" sz="800" b="0" i="0" u="none" baseline="0">
                          <a:effectLst/>
                        </a:rPr>
                        <a:t> </a:t>
                      </a:r>
                      <a:endParaRPr lang="en-gb" sz="700">
                        <a:effectLst/>
                      </a:endParaRPr>
                    </a:p>
                    <a:p>
                      <a:pPr algn="ctr" rtl="0">
                        <a:lnSpc>
                          <a:spcPts val="1300"/>
                        </a:lnSpc>
                        <a:spcAft>
                          <a:spcPts val="0"/>
                        </a:spcAft>
                      </a:pPr>
                      <a:r>
                        <a:rPr lang="en-gb" sz="800" b="0" i="0" u="none" baseline="0">
                          <a:effectLst/>
                        </a:rPr>
                        <a:t> </a:t>
                      </a:r>
                      <a:endParaRPr lang="en-gb" sz="700">
                        <a:effectLst/>
                      </a:endParaRPr>
                    </a:p>
                    <a:p>
                      <a:pPr algn="l" rtl="0">
                        <a:lnSpc>
                          <a:spcPts val="1300"/>
                        </a:lnSpc>
                        <a:spcAft>
                          <a:spcPts val="0"/>
                        </a:spcAft>
                      </a:pPr>
                      <a:r>
                        <a:rPr lang="en-gb" sz="800" b="0" i="0" u="none" baseline="0">
                          <a:effectLst/>
                        </a:rPr>
                        <a:t> </a:t>
                      </a:r>
                      <a:endParaRPr lang="en-gb" sz="700">
                        <a:effectLst/>
                      </a:endParaRPr>
                    </a:p>
                    <a:p>
                      <a:pPr algn="l" rtl="0">
                        <a:lnSpc>
                          <a:spcPts val="1300"/>
                        </a:lnSpc>
                        <a:spcAft>
                          <a:spcPts val="0"/>
                        </a:spcAft>
                      </a:pPr>
                      <a:br>
                        <a:rPr lang="en-gb" sz="800">
                          <a:effectLst/>
                        </a:rPr>
                      </a:br>
                      <a:r>
                        <a:rPr lang="en-gb" sz="800" b="1" i="0" u="none" baseline="0">
                          <a:effectLst/>
                        </a:rPr>
                        <a:t>                              </a:t>
                      </a:r>
                      <a:r>
                        <a:rPr lang="en-gb" sz="1400" b="1" i="0" u="none" baseline="0">
                          <a:solidFill>
                            <a:schemeClr val="tx1"/>
                          </a:solidFill>
                          <a:effectLst/>
                        </a:rPr>
                        <a:t>Avoid</a:t>
                      </a:r>
                      <a:endParaRPr lang="en-gb" sz="700">
                        <a:solidFill>
                          <a:schemeClr val="tx1"/>
                        </a:solidFill>
                        <a:effectLst/>
                      </a:endParaRPr>
                    </a:p>
                    <a:p>
                      <a:pPr algn="ctr" rtl="0">
                        <a:lnSpc>
                          <a:spcPts val="1300"/>
                        </a:lnSpc>
                        <a:spcAft>
                          <a:spcPts val="0"/>
                        </a:spcAft>
                      </a:pPr>
                      <a:r>
                        <a:rPr lang="en-gb" sz="800" b="0" i="0" u="none" baseline="0">
                          <a:solidFill>
                            <a:schemeClr val="tx1"/>
                          </a:solidFill>
                          <a:effectLst/>
                        </a:rPr>
                        <a:t> </a:t>
                      </a:r>
                      <a:endParaRPr lang="en-gb" sz="700">
                        <a:solidFill>
                          <a:schemeClr val="tx1"/>
                        </a:solidFill>
                        <a:effectLst/>
                      </a:endParaRPr>
                    </a:p>
                    <a:p>
                      <a:pPr algn="ctr" rtl="0">
                        <a:lnSpc>
                          <a:spcPts val="1300"/>
                        </a:lnSpc>
                        <a:spcAft>
                          <a:spcPts val="0"/>
                        </a:spcAft>
                      </a:pPr>
                      <a:r>
                        <a:rPr lang="en-gb" sz="800" b="1" i="0" u="none" baseline="0">
                          <a:solidFill>
                            <a:schemeClr val="tx1"/>
                          </a:solidFill>
                          <a:effectLst/>
                        </a:rPr>
                        <a:t>(Lowest urgency)</a:t>
                      </a:r>
                      <a:endParaRPr lang="en-gb" sz="70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46902" marR="46902" marT="0" marB="0"/>
                </a:tc>
                <a:extLst>
                  <a:ext uri="{0D108BD9-81ED-4DB2-BD59-A6C34878D82A}">
                    <a16:rowId xmlns:a16="http://schemas.microsoft.com/office/drawing/2014/main" val="1790989706"/>
                  </a:ext>
                </a:extLst>
              </a:tr>
              <a:tr h="170459">
                <a:tc>
                  <a:txBody>
                    <a:bodyPr/>
                    <a:lstStyle/>
                    <a:p>
                      <a:pPr algn="ctr" rtl="0">
                        <a:lnSpc>
                          <a:spcPts val="1300"/>
                        </a:lnSpc>
                        <a:spcAft>
                          <a:spcPts val="0"/>
                        </a:spcAft>
                      </a:pPr>
                      <a:r>
                        <a:rPr lang="en-gb" sz="800" b="0" i="0" u="none" baseline="0">
                          <a:effectLst/>
                        </a:rPr>
                        <a:t> </a:t>
                      </a:r>
                      <a:endParaRPr lang="en-gb" sz="700">
                        <a:effectLst/>
                        <a:latin typeface="Georgia" panose="02040502050405020303" pitchFamily="18" charset="0"/>
                        <a:ea typeface="Cambria" panose="02040503050406030204" pitchFamily="18" charset="0"/>
                        <a:cs typeface="Times New Roman" panose="02020603050405020304" pitchFamily="18" charset="0"/>
                      </a:endParaRPr>
                    </a:p>
                  </a:txBody>
                  <a:tcPr marL="46902" marR="46902" marT="0" marB="0"/>
                </a:tc>
                <a:tc>
                  <a:txBody>
                    <a:bodyPr/>
                    <a:lstStyle/>
                    <a:p>
                      <a:pPr algn="ctr" rtl="0">
                        <a:lnSpc>
                          <a:spcPts val="1300"/>
                        </a:lnSpc>
                        <a:spcAft>
                          <a:spcPts val="0"/>
                        </a:spcAft>
                      </a:pPr>
                      <a:r>
                        <a:rPr lang="en-gb" sz="800" b="1" i="0" u="none" baseline="0">
                          <a:solidFill>
                            <a:schemeClr val="tx1"/>
                          </a:solidFill>
                          <a:effectLst/>
                        </a:rPr>
                        <a:t>Easy to implement</a:t>
                      </a:r>
                      <a:endParaRPr lang="en-gb" sz="70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46902" marR="46902" marT="0" marB="0"/>
                </a:tc>
                <a:tc>
                  <a:txBody>
                    <a:bodyPr/>
                    <a:lstStyle/>
                    <a:p>
                      <a:pPr algn="ctr" rtl="0">
                        <a:lnSpc>
                          <a:spcPts val="1300"/>
                        </a:lnSpc>
                        <a:spcAft>
                          <a:spcPts val="0"/>
                        </a:spcAft>
                      </a:pPr>
                      <a:r>
                        <a:rPr lang="en-gb" sz="800" b="1" i="0" u="none" baseline="0">
                          <a:solidFill>
                            <a:schemeClr val="tx1"/>
                          </a:solidFill>
                          <a:effectLst/>
                        </a:rPr>
                        <a:t>Hard to implement</a:t>
                      </a:r>
                      <a:endParaRPr lang="en-gb" sz="70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46902" marR="46902" marT="0" marB="0"/>
                </a:tc>
                <a:extLst>
                  <a:ext uri="{0D108BD9-81ED-4DB2-BD59-A6C34878D82A}">
                    <a16:rowId xmlns:a16="http://schemas.microsoft.com/office/drawing/2014/main" val="3967657460"/>
                  </a:ext>
                </a:extLst>
              </a:tr>
            </a:tbl>
          </a:graphicData>
        </a:graphic>
      </p:graphicFrame>
      <p:graphicFrame>
        <p:nvGraphicFramePr>
          <p:cNvPr id="7" name="Tabell 6" descr="Two additional boxes for questions to park until later or things that need to be escalated to the next level.">
            <a:extLst>
              <a:ext uri="{FF2B5EF4-FFF2-40B4-BE49-F238E27FC236}">
                <a16:creationId xmlns:a16="http://schemas.microsoft.com/office/drawing/2014/main" id="{EAFF4385-3DD4-E334-77B1-5B12559361B4}"/>
              </a:ext>
            </a:extLst>
          </p:cNvPr>
          <p:cNvGraphicFramePr>
            <a:graphicFrameLocks noGrp="1"/>
          </p:cNvGraphicFramePr>
          <p:nvPr>
            <p:extLst>
              <p:ext uri="{D42A27DB-BD31-4B8C-83A1-F6EECF244321}">
                <p14:modId xmlns:p14="http://schemas.microsoft.com/office/powerpoint/2010/main" val="2937244075"/>
              </p:ext>
            </p:extLst>
          </p:nvPr>
        </p:nvGraphicFramePr>
        <p:xfrm>
          <a:off x="7049476" y="4081881"/>
          <a:ext cx="4211172" cy="849627"/>
        </p:xfrm>
        <a:graphic>
          <a:graphicData uri="http://schemas.openxmlformats.org/drawingml/2006/table">
            <a:tbl>
              <a:tblPr firstRow="1" firstCol="1" lastRow="1" lastCol="1" bandRow="1" bandCol="1">
                <a:tableStyleId>{5C22544A-7EE6-4342-B048-85BDC9FD1C3A}</a:tableStyleId>
              </a:tblPr>
              <a:tblGrid>
                <a:gridCol w="2150981">
                  <a:extLst>
                    <a:ext uri="{9D8B030D-6E8A-4147-A177-3AD203B41FA5}">
                      <a16:colId xmlns:a16="http://schemas.microsoft.com/office/drawing/2014/main" val="2183597619"/>
                    </a:ext>
                  </a:extLst>
                </a:gridCol>
                <a:gridCol w="2060191">
                  <a:extLst>
                    <a:ext uri="{9D8B030D-6E8A-4147-A177-3AD203B41FA5}">
                      <a16:colId xmlns:a16="http://schemas.microsoft.com/office/drawing/2014/main" val="1346294617"/>
                    </a:ext>
                  </a:extLst>
                </a:gridCol>
              </a:tblGrid>
              <a:tr h="849627">
                <a:tc>
                  <a:txBody>
                    <a:bodyPr/>
                    <a:lstStyle/>
                    <a:p>
                      <a:pPr algn="ctr" rtl="0">
                        <a:lnSpc>
                          <a:spcPts val="1300"/>
                        </a:lnSpc>
                        <a:spcAft>
                          <a:spcPts val="0"/>
                        </a:spcAft>
                      </a:pPr>
                      <a:r>
                        <a:rPr lang="en-gb" sz="800" b="1" i="0" u="none" baseline="0">
                          <a:solidFill>
                            <a:schemeClr val="tx1"/>
                          </a:solidFill>
                          <a:effectLst/>
                        </a:rPr>
                        <a:t>Questions to “park”.</a:t>
                      </a:r>
                    </a:p>
                    <a:p>
                      <a:pPr algn="ctr" rtl="0">
                        <a:lnSpc>
                          <a:spcPts val="1300"/>
                        </a:lnSpc>
                        <a:spcAft>
                          <a:spcPts val="0"/>
                        </a:spcAft>
                      </a:pPr>
                      <a:r>
                        <a:rPr lang="en-gb" sz="800" b="1" i="0" u="none" baseline="0">
                          <a:solidFill>
                            <a:schemeClr val="tx1"/>
                          </a:solidFill>
                          <a:effectLst/>
                        </a:rPr>
                        <a:t>(This is not relevant here and now, but good to remember.)</a:t>
                      </a:r>
                    </a:p>
                    <a:p>
                      <a:pPr algn="l" rtl="0">
                        <a:lnSpc>
                          <a:spcPts val="1300"/>
                        </a:lnSpc>
                        <a:spcAft>
                          <a:spcPts val="0"/>
                        </a:spcAft>
                      </a:pPr>
                      <a:r>
                        <a:rPr lang="en-gb" sz="1200" b="0" i="0" u="none" baseline="0">
                          <a:effectLst/>
                        </a:rPr>
                        <a:t> </a:t>
                      </a:r>
                      <a:endParaRPr lang="en-gb" sz="1000">
                        <a:effectLst/>
                      </a:endParaRPr>
                    </a:p>
                    <a:p>
                      <a:pPr algn="ctr" rtl="0">
                        <a:lnSpc>
                          <a:spcPts val="1300"/>
                        </a:lnSpc>
                        <a:spcAft>
                          <a:spcPts val="0"/>
                        </a:spcAft>
                      </a:pPr>
                      <a:r>
                        <a:rPr lang="en-gb" sz="1100" b="0" i="0" u="none" baseline="0">
                          <a:effectLst/>
                        </a:rPr>
                        <a:t> </a:t>
                      </a:r>
                      <a:endParaRPr lang="en-gb" sz="1000">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rtl="0">
                        <a:lnSpc>
                          <a:spcPts val="1300"/>
                        </a:lnSpc>
                        <a:spcAft>
                          <a:spcPts val="0"/>
                        </a:spcAft>
                      </a:pPr>
                      <a:r>
                        <a:rPr lang="en-gb" sz="800" b="1" i="0" u="none" baseline="0">
                          <a:solidFill>
                            <a:schemeClr val="tx1"/>
                          </a:solidFill>
                          <a:effectLst/>
                        </a:rPr>
                        <a:t>To the next level </a:t>
                      </a:r>
                    </a:p>
                    <a:p>
                      <a:pPr algn="ctr" rtl="0">
                        <a:lnSpc>
                          <a:spcPts val="1300"/>
                        </a:lnSpc>
                        <a:spcAft>
                          <a:spcPts val="0"/>
                        </a:spcAft>
                      </a:pPr>
                      <a:r>
                        <a:rPr lang="en-gb" sz="800" b="1" i="0" u="none" baseline="0">
                          <a:solidFill>
                            <a:schemeClr val="tx1"/>
                          </a:solidFill>
                          <a:effectLst/>
                        </a:rPr>
                        <a:t>(This is something I must discuss with my line manager)</a:t>
                      </a:r>
                      <a:endParaRPr lang="en-gb" sz="80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13231774"/>
                  </a:ext>
                </a:extLst>
              </a:tr>
            </a:tbl>
          </a:graphicData>
        </a:graphic>
      </p:graphicFrame>
      <p:pic>
        <p:nvPicPr>
          <p:cNvPr id="8" name="Picture 11" descr="Parking symbol.">
            <a:extLst>
              <a:ext uri="{FF2B5EF4-FFF2-40B4-BE49-F238E27FC236}">
                <a16:creationId xmlns:a16="http://schemas.microsoft.com/office/drawing/2014/main" id="{09E304C6-6E79-4EE7-8561-544953162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9025" y="4506694"/>
            <a:ext cx="483266" cy="341564"/>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0" descr="Upward-pointing arrow.">
            <a:extLst>
              <a:ext uri="{FF2B5EF4-FFF2-40B4-BE49-F238E27FC236}">
                <a16:creationId xmlns:a16="http://schemas.microsoft.com/office/drawing/2014/main" id="{63A01AEB-D280-4192-F350-71ED8A9DA4EB}"/>
              </a:ext>
            </a:extLst>
          </p:cNvPr>
          <p:cNvSpPr>
            <a:spLocks noChangeArrowheads="1"/>
          </p:cNvSpPr>
          <p:nvPr/>
        </p:nvSpPr>
        <p:spPr bwMode="auto">
          <a:xfrm rot="10800000">
            <a:off x="10728436" y="4484641"/>
            <a:ext cx="362609" cy="350046"/>
          </a:xfrm>
          <a:prstGeom prst="downArrow">
            <a:avLst>
              <a:gd name="adj1" fmla="val 50000"/>
              <a:gd name="adj2" fmla="val 39387"/>
            </a:avLst>
          </a:prstGeom>
          <a:solidFill>
            <a:srgbClr val="0070C0"/>
          </a:solidFill>
          <a:ln w="9525">
            <a:solidFill>
              <a:srgbClr val="F6C3A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06938924"/>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DB8924-737D-C6C9-F6FB-3749B0AD70E4}"/>
              </a:ext>
            </a:extLst>
          </p:cNvPr>
          <p:cNvSpPr>
            <a:spLocks noGrp="1"/>
          </p:cNvSpPr>
          <p:nvPr>
            <p:ph type="title"/>
          </p:nvPr>
        </p:nvSpPr>
        <p:spPr/>
        <p:txBody>
          <a:bodyPr/>
          <a:lstStyle/>
          <a:p>
            <a:pPr algn="l" rtl="0"/>
            <a:r>
              <a:rPr lang="en-gb" b="1" i="0" u="none" baseline="0"/>
              <a:t>Reflect individually</a:t>
            </a:r>
          </a:p>
        </p:txBody>
      </p:sp>
      <p:sp>
        <p:nvSpPr>
          <p:cNvPr id="3" name="Platshållare för innehåll 2">
            <a:extLst>
              <a:ext uri="{FF2B5EF4-FFF2-40B4-BE49-F238E27FC236}">
                <a16:creationId xmlns:a16="http://schemas.microsoft.com/office/drawing/2014/main" id="{4C7D69DE-DA71-038B-C674-CEFBE3B437FF}"/>
              </a:ext>
            </a:extLst>
          </p:cNvPr>
          <p:cNvSpPr>
            <a:spLocks noGrp="1"/>
          </p:cNvSpPr>
          <p:nvPr>
            <p:ph idx="1"/>
          </p:nvPr>
        </p:nvSpPr>
        <p:spPr>
          <a:xfrm>
            <a:off x="838200" y="1268643"/>
            <a:ext cx="5730552" cy="4688812"/>
          </a:xfrm>
        </p:spPr>
        <p:txBody>
          <a:bodyPr/>
          <a:lstStyle/>
          <a:p>
            <a:pPr algn="l" rtl="0"/>
            <a:r>
              <a:rPr lang="en-gb" b="0" i="0" u="none" baseline="0"/>
              <a:t>Which are the three most important questions/areas to develop on (areas of improvement) when it comes to workplace climate?</a:t>
            </a:r>
            <a:br>
              <a:rPr lang="en-gb"/>
            </a:br>
            <a:endParaRPr lang="en-gb"/>
          </a:p>
          <a:p>
            <a:endParaRPr lang="en-gb"/>
          </a:p>
          <a:p>
            <a:pPr algn="l" rtl="0"/>
            <a:r>
              <a:rPr lang="en-gb" b="0" i="0" u="none" baseline="0"/>
              <a:t>Which are the three most important questions/areas to preserve (strengths/positive aspects) when it comes to workplace climate?</a:t>
            </a:r>
          </a:p>
          <a:p>
            <a:endParaRPr lang="en-gb"/>
          </a:p>
        </p:txBody>
      </p:sp>
      <p:grpSp>
        <p:nvGrpSpPr>
          <p:cNvPr id="14" name="Grupp 13" descr="Three empty speech bubbles in red.">
            <a:extLst>
              <a:ext uri="{FF2B5EF4-FFF2-40B4-BE49-F238E27FC236}">
                <a16:creationId xmlns:a16="http://schemas.microsoft.com/office/drawing/2014/main" id="{343B8679-E46B-FA28-6DDE-5843AE2E4724}"/>
              </a:ext>
            </a:extLst>
          </p:cNvPr>
          <p:cNvGrpSpPr/>
          <p:nvPr/>
        </p:nvGrpSpPr>
        <p:grpSpPr>
          <a:xfrm>
            <a:off x="6758471" y="1268643"/>
            <a:ext cx="3121573" cy="701363"/>
            <a:chOff x="6095997" y="1348155"/>
            <a:chExt cx="3121573" cy="701363"/>
          </a:xfrm>
        </p:grpSpPr>
        <p:sp>
          <p:nvSpPr>
            <p:cNvPr id="15" name="Rektangulär pratbubbla 11">
              <a:extLst>
                <a:ext uri="{FF2B5EF4-FFF2-40B4-BE49-F238E27FC236}">
                  <a16:creationId xmlns:a16="http://schemas.microsoft.com/office/drawing/2014/main" id="{518E1AA2-465D-59B5-AB7F-2DA2870C9659}"/>
                </a:ext>
              </a:extLst>
            </p:cNvPr>
            <p:cNvSpPr/>
            <p:nvPr/>
          </p:nvSpPr>
          <p:spPr>
            <a:xfrm>
              <a:off x="6095997" y="1348155"/>
              <a:ext cx="956443" cy="701363"/>
            </a:xfrm>
            <a:prstGeom prst="wedgeRectCallout">
              <a:avLst>
                <a:gd name="adj1" fmla="val -39514"/>
                <a:gd name="adj2" fmla="val 77486"/>
              </a:avLst>
            </a:prstGeom>
            <a:solidFill>
              <a:srgbClr val="B5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6" name="Rektangulär pratbubbla 12">
              <a:extLst>
                <a:ext uri="{FF2B5EF4-FFF2-40B4-BE49-F238E27FC236}">
                  <a16:creationId xmlns:a16="http://schemas.microsoft.com/office/drawing/2014/main" id="{D6A013AF-525C-FED8-0F5A-0DAEC8E57998}"/>
                </a:ext>
              </a:extLst>
            </p:cNvPr>
            <p:cNvSpPr/>
            <p:nvPr/>
          </p:nvSpPr>
          <p:spPr>
            <a:xfrm>
              <a:off x="7178562" y="1348155"/>
              <a:ext cx="956443" cy="701363"/>
            </a:xfrm>
            <a:prstGeom prst="wedgeRectCallout">
              <a:avLst>
                <a:gd name="adj1" fmla="val -39514"/>
                <a:gd name="adj2" fmla="val 77486"/>
              </a:avLst>
            </a:prstGeom>
            <a:solidFill>
              <a:srgbClr val="B5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7" name="Rektangulär pratbubbla 13">
              <a:extLst>
                <a:ext uri="{FF2B5EF4-FFF2-40B4-BE49-F238E27FC236}">
                  <a16:creationId xmlns:a16="http://schemas.microsoft.com/office/drawing/2014/main" id="{3D5A259E-98C4-1DBD-7DA9-97AE43CCB68B}"/>
                </a:ext>
              </a:extLst>
            </p:cNvPr>
            <p:cNvSpPr/>
            <p:nvPr/>
          </p:nvSpPr>
          <p:spPr>
            <a:xfrm>
              <a:off x="8261127" y="1348155"/>
              <a:ext cx="956443" cy="701363"/>
            </a:xfrm>
            <a:prstGeom prst="wedgeRectCallout">
              <a:avLst>
                <a:gd name="adj1" fmla="val -39514"/>
                <a:gd name="adj2" fmla="val 77486"/>
              </a:avLst>
            </a:prstGeom>
            <a:solidFill>
              <a:srgbClr val="B5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18" name="Grupp 17" descr="Three empty speech bubbles in yellow.">
            <a:extLst>
              <a:ext uri="{FF2B5EF4-FFF2-40B4-BE49-F238E27FC236}">
                <a16:creationId xmlns:a16="http://schemas.microsoft.com/office/drawing/2014/main" id="{7EC86891-5B76-B398-E780-5BAE210868AA}"/>
              </a:ext>
            </a:extLst>
          </p:cNvPr>
          <p:cNvGrpSpPr/>
          <p:nvPr/>
        </p:nvGrpSpPr>
        <p:grpSpPr>
          <a:xfrm>
            <a:off x="6758471" y="2666521"/>
            <a:ext cx="3121573" cy="701363"/>
            <a:chOff x="6095997" y="1348155"/>
            <a:chExt cx="3121573" cy="701363"/>
          </a:xfrm>
          <a:solidFill>
            <a:srgbClr val="D0DA54"/>
          </a:solidFill>
        </p:grpSpPr>
        <p:sp>
          <p:nvSpPr>
            <p:cNvPr id="19" name="Rektangulär pratbubbla 16">
              <a:extLst>
                <a:ext uri="{FF2B5EF4-FFF2-40B4-BE49-F238E27FC236}">
                  <a16:creationId xmlns:a16="http://schemas.microsoft.com/office/drawing/2014/main" id="{49651A9E-EFE4-8197-B63E-1574876A7D5A}"/>
                </a:ext>
              </a:extLst>
            </p:cNvPr>
            <p:cNvSpPr/>
            <p:nvPr/>
          </p:nvSpPr>
          <p:spPr>
            <a:xfrm>
              <a:off x="6095997" y="1348155"/>
              <a:ext cx="956443" cy="701363"/>
            </a:xfrm>
            <a:prstGeom prst="wedgeRectCallout">
              <a:avLst>
                <a:gd name="adj1" fmla="val -39514"/>
                <a:gd name="adj2" fmla="val 7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0" name="Rektangulär pratbubbla 17">
              <a:extLst>
                <a:ext uri="{FF2B5EF4-FFF2-40B4-BE49-F238E27FC236}">
                  <a16:creationId xmlns:a16="http://schemas.microsoft.com/office/drawing/2014/main" id="{A3666136-0661-8EF7-249E-AD0721535141}"/>
                </a:ext>
              </a:extLst>
            </p:cNvPr>
            <p:cNvSpPr/>
            <p:nvPr/>
          </p:nvSpPr>
          <p:spPr>
            <a:xfrm>
              <a:off x="7178562" y="1348155"/>
              <a:ext cx="956443" cy="701363"/>
            </a:xfrm>
            <a:prstGeom prst="wedgeRectCallout">
              <a:avLst>
                <a:gd name="adj1" fmla="val -39514"/>
                <a:gd name="adj2" fmla="val 7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1" name="Rektangulär pratbubbla 18">
              <a:extLst>
                <a:ext uri="{FF2B5EF4-FFF2-40B4-BE49-F238E27FC236}">
                  <a16:creationId xmlns:a16="http://schemas.microsoft.com/office/drawing/2014/main" id="{CEA41580-07BA-89A7-8457-E53BB80169A2}"/>
                </a:ext>
              </a:extLst>
            </p:cNvPr>
            <p:cNvSpPr/>
            <p:nvPr/>
          </p:nvSpPr>
          <p:spPr>
            <a:xfrm>
              <a:off x="8261127" y="1348155"/>
              <a:ext cx="956443" cy="701363"/>
            </a:xfrm>
            <a:prstGeom prst="wedgeRectCallout">
              <a:avLst>
                <a:gd name="adj1" fmla="val -39514"/>
                <a:gd name="adj2" fmla="val 7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Tree>
    <p:extLst>
      <p:ext uri="{BB962C8B-B14F-4D97-AF65-F5344CB8AC3E}">
        <p14:creationId xmlns:p14="http://schemas.microsoft.com/office/powerpoint/2010/main" val="3130494181"/>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E5E7AE-A8D0-74A0-47D3-FC85641317A0}"/>
              </a:ext>
            </a:extLst>
          </p:cNvPr>
          <p:cNvSpPr>
            <a:spLocks noGrp="1"/>
          </p:cNvSpPr>
          <p:nvPr>
            <p:ph type="title"/>
          </p:nvPr>
        </p:nvSpPr>
        <p:spPr/>
        <p:txBody>
          <a:bodyPr lIns="91440" tIns="45720" rIns="91440" bIns="45720" anchor="t" anchorCtr="0">
            <a:noAutofit/>
          </a:bodyPr>
          <a:lstStyle/>
          <a:p>
            <a:pPr algn="l" rtl="0"/>
            <a:r>
              <a:rPr lang="en-gb" b="1" i="0" u="none" baseline="0">
                <a:latin typeface="Poppins"/>
                <a:cs typeface="Poppins"/>
              </a:rPr>
              <a:t>Present and sort </a:t>
            </a:r>
          </a:p>
        </p:txBody>
      </p:sp>
      <p:sp>
        <p:nvSpPr>
          <p:cNvPr id="3" name="Platshållare för innehåll 2">
            <a:extLst>
              <a:ext uri="{FF2B5EF4-FFF2-40B4-BE49-F238E27FC236}">
                <a16:creationId xmlns:a16="http://schemas.microsoft.com/office/drawing/2014/main" id="{716DF080-31AD-BDAE-AFD0-572D6398B5CF}"/>
              </a:ext>
            </a:extLst>
          </p:cNvPr>
          <p:cNvSpPr>
            <a:spLocks noGrp="1"/>
          </p:cNvSpPr>
          <p:nvPr>
            <p:ph idx="1"/>
          </p:nvPr>
        </p:nvSpPr>
        <p:spPr/>
        <p:txBody>
          <a:bodyPr lIns="91440" tIns="45720" rIns="91440" bIns="45720" numCol="1" spcCol="180000" anchor="t">
            <a:noAutofit/>
          </a:bodyPr>
          <a:lstStyle/>
          <a:p>
            <a:pPr algn="l" rtl="0"/>
            <a:r>
              <a:rPr lang="en-gb" sz="1600" b="0" i="0" u="none" baseline="0"/>
              <a:t>Each </a:t>
            </a:r>
            <a:r>
              <a:rPr lang="en-gb" b="0" i="0" u="none" baseline="0"/>
              <a:t>person presents</a:t>
            </a:r>
            <a:r>
              <a:rPr lang="en-gb" sz="1600" b="0" i="0" u="none" baseline="0"/>
              <a:t> their </a:t>
            </a:r>
            <a:r>
              <a:rPr lang="en-gb" b="0" i="0" u="none" baseline="0"/>
              <a:t>proposals of strengths and areas of improvement – these are documented by the ”Administrator”. Use post-it notes to document.</a:t>
            </a:r>
          </a:p>
          <a:p>
            <a:pPr algn="l" rtl="0"/>
            <a:r>
              <a:rPr lang="en-gb" sz="1600" b="0" i="0" u="none" baseline="0"/>
              <a:t>When everyone has presented their post-it</a:t>
            </a:r>
            <a:r>
              <a:rPr lang="en-gb" b="0" i="0" u="none" baseline="0"/>
              <a:t> notes</a:t>
            </a:r>
            <a:r>
              <a:rPr lang="en-gb" sz="1600" b="0" i="0" u="none" baseline="0"/>
              <a:t>, group any issues or areas that are linked together and divide them into strengths and areas of improvement.</a:t>
            </a:r>
            <a:r>
              <a:rPr lang="en-gb" b="0" i="0" u="none" baseline="0"/>
              <a:t>  </a:t>
            </a:r>
            <a:endParaRPr lang="en-gb" sz="1600">
              <a:cs typeface="Calibri"/>
            </a:endParaRPr>
          </a:p>
          <a:p>
            <a:endParaRPr lang="en-gb"/>
          </a:p>
        </p:txBody>
      </p:sp>
      <p:sp>
        <p:nvSpPr>
          <p:cNvPr id="4" name="Platshållare för innehåll 2">
            <a:extLst>
              <a:ext uri="{FF2B5EF4-FFF2-40B4-BE49-F238E27FC236}">
                <a16:creationId xmlns:a16="http://schemas.microsoft.com/office/drawing/2014/main" id="{2BFA5DBC-5451-9D43-FD95-47B7FC228A87}"/>
              </a:ext>
            </a:extLst>
          </p:cNvPr>
          <p:cNvSpPr txBox="1">
            <a:spLocks/>
          </p:cNvSpPr>
          <p:nvPr/>
        </p:nvSpPr>
        <p:spPr>
          <a:xfrm>
            <a:off x="2853288" y="3334612"/>
            <a:ext cx="2373772" cy="520596"/>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gb" sz="2000" b="0" i="0" u="none" baseline="0">
                <a:solidFill>
                  <a:schemeClr val="tx1"/>
                </a:solidFill>
              </a:rPr>
              <a:t>Improvements</a:t>
            </a:r>
          </a:p>
        </p:txBody>
      </p:sp>
      <p:sp>
        <p:nvSpPr>
          <p:cNvPr id="5" name="Platshållare för innehåll 2">
            <a:extLst>
              <a:ext uri="{FF2B5EF4-FFF2-40B4-BE49-F238E27FC236}">
                <a16:creationId xmlns:a16="http://schemas.microsoft.com/office/drawing/2014/main" id="{FDECD93F-BCD8-C2B0-4EC3-2A8DD84E6E2A}"/>
              </a:ext>
            </a:extLst>
          </p:cNvPr>
          <p:cNvSpPr txBox="1">
            <a:spLocks/>
          </p:cNvSpPr>
          <p:nvPr/>
        </p:nvSpPr>
        <p:spPr>
          <a:xfrm>
            <a:off x="6979868" y="3334612"/>
            <a:ext cx="2391230" cy="511131"/>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gb" sz="2000" b="0" i="0" u="none" baseline="0">
                <a:solidFill>
                  <a:schemeClr val="tx1"/>
                </a:solidFill>
              </a:rPr>
              <a:t>Strengths</a:t>
            </a:r>
          </a:p>
        </p:txBody>
      </p:sp>
      <p:grpSp>
        <p:nvGrpSpPr>
          <p:cNvPr id="6" name="Grupp 5" descr="Five empty speech bubbles in red.">
            <a:extLst>
              <a:ext uri="{FF2B5EF4-FFF2-40B4-BE49-F238E27FC236}">
                <a16:creationId xmlns:a16="http://schemas.microsoft.com/office/drawing/2014/main" id="{011CE9AF-F45A-7491-28C6-C6CA3F2670E7}"/>
              </a:ext>
            </a:extLst>
          </p:cNvPr>
          <p:cNvGrpSpPr/>
          <p:nvPr/>
        </p:nvGrpSpPr>
        <p:grpSpPr>
          <a:xfrm>
            <a:off x="2856717" y="3860127"/>
            <a:ext cx="2380156" cy="1289942"/>
            <a:chOff x="956438" y="3860127"/>
            <a:chExt cx="3121573" cy="1691758"/>
          </a:xfrm>
        </p:grpSpPr>
        <p:grpSp>
          <p:nvGrpSpPr>
            <p:cNvPr id="7" name="Grupp 6">
              <a:extLst>
                <a:ext uri="{FF2B5EF4-FFF2-40B4-BE49-F238E27FC236}">
                  <a16:creationId xmlns:a16="http://schemas.microsoft.com/office/drawing/2014/main" id="{D6D24620-63CE-A7E2-9C6D-B1D7237F92B5}"/>
                </a:ext>
              </a:extLst>
            </p:cNvPr>
            <p:cNvGrpSpPr/>
            <p:nvPr/>
          </p:nvGrpSpPr>
          <p:grpSpPr>
            <a:xfrm>
              <a:off x="956438" y="3860127"/>
              <a:ext cx="3121573" cy="701363"/>
              <a:chOff x="6095997" y="1348155"/>
              <a:chExt cx="3121573" cy="701363"/>
            </a:xfrm>
          </p:grpSpPr>
          <p:sp>
            <p:nvSpPr>
              <p:cNvPr id="11" name="Rektangulär pratbubbla 18">
                <a:extLst>
                  <a:ext uri="{FF2B5EF4-FFF2-40B4-BE49-F238E27FC236}">
                    <a16:creationId xmlns:a16="http://schemas.microsoft.com/office/drawing/2014/main" id="{3A230786-1485-3A30-DE58-495DBFBE767D}"/>
                  </a:ext>
                </a:extLst>
              </p:cNvPr>
              <p:cNvSpPr/>
              <p:nvPr/>
            </p:nvSpPr>
            <p:spPr>
              <a:xfrm>
                <a:off x="6095997" y="1348155"/>
                <a:ext cx="956443" cy="701363"/>
              </a:xfrm>
              <a:prstGeom prst="wedgeRectCallout">
                <a:avLst>
                  <a:gd name="adj1" fmla="val -39514"/>
                  <a:gd name="adj2" fmla="val 77486"/>
                </a:avLst>
              </a:prstGeom>
              <a:solidFill>
                <a:srgbClr val="B5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2" name="Rektangulär pratbubbla 19">
                <a:extLst>
                  <a:ext uri="{FF2B5EF4-FFF2-40B4-BE49-F238E27FC236}">
                    <a16:creationId xmlns:a16="http://schemas.microsoft.com/office/drawing/2014/main" id="{4E32F52A-A7AB-0E88-0B14-5FF7CBBA55F9}"/>
                  </a:ext>
                </a:extLst>
              </p:cNvPr>
              <p:cNvSpPr/>
              <p:nvPr/>
            </p:nvSpPr>
            <p:spPr>
              <a:xfrm>
                <a:off x="7178562" y="1348155"/>
                <a:ext cx="956443" cy="701363"/>
              </a:xfrm>
              <a:prstGeom prst="wedgeRectCallout">
                <a:avLst>
                  <a:gd name="adj1" fmla="val -39514"/>
                  <a:gd name="adj2" fmla="val 77486"/>
                </a:avLst>
              </a:prstGeom>
              <a:solidFill>
                <a:srgbClr val="B5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 name="Rektangulär pratbubbla 20">
                <a:extLst>
                  <a:ext uri="{FF2B5EF4-FFF2-40B4-BE49-F238E27FC236}">
                    <a16:creationId xmlns:a16="http://schemas.microsoft.com/office/drawing/2014/main" id="{6DB9761D-30D6-7052-BA8B-0809E85515A8}"/>
                  </a:ext>
                </a:extLst>
              </p:cNvPr>
              <p:cNvSpPr/>
              <p:nvPr/>
            </p:nvSpPr>
            <p:spPr>
              <a:xfrm>
                <a:off x="8261127" y="1348155"/>
                <a:ext cx="956443" cy="701363"/>
              </a:xfrm>
              <a:prstGeom prst="wedgeRectCallout">
                <a:avLst>
                  <a:gd name="adj1" fmla="val -39514"/>
                  <a:gd name="adj2" fmla="val 77486"/>
                </a:avLst>
              </a:prstGeom>
              <a:solidFill>
                <a:srgbClr val="B5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8" name="Grupp 7">
              <a:extLst>
                <a:ext uri="{FF2B5EF4-FFF2-40B4-BE49-F238E27FC236}">
                  <a16:creationId xmlns:a16="http://schemas.microsoft.com/office/drawing/2014/main" id="{6EE8E69C-C51B-58CA-38AA-8C38E7020B29}"/>
                </a:ext>
              </a:extLst>
            </p:cNvPr>
            <p:cNvGrpSpPr/>
            <p:nvPr/>
          </p:nvGrpSpPr>
          <p:grpSpPr>
            <a:xfrm>
              <a:off x="1497720" y="4850522"/>
              <a:ext cx="2039008" cy="701363"/>
              <a:chOff x="6095997" y="1348155"/>
              <a:chExt cx="2039008" cy="701363"/>
            </a:xfrm>
          </p:grpSpPr>
          <p:sp>
            <p:nvSpPr>
              <p:cNvPr id="9" name="Rektangulär pratbubbla 26">
                <a:extLst>
                  <a:ext uri="{FF2B5EF4-FFF2-40B4-BE49-F238E27FC236}">
                    <a16:creationId xmlns:a16="http://schemas.microsoft.com/office/drawing/2014/main" id="{1FF2CAF1-7647-E0D2-6B34-9AAD54713D63}"/>
                  </a:ext>
                </a:extLst>
              </p:cNvPr>
              <p:cNvSpPr/>
              <p:nvPr/>
            </p:nvSpPr>
            <p:spPr>
              <a:xfrm>
                <a:off x="6095997" y="1348155"/>
                <a:ext cx="956443" cy="701363"/>
              </a:xfrm>
              <a:prstGeom prst="wedgeRectCallout">
                <a:avLst>
                  <a:gd name="adj1" fmla="val -39514"/>
                  <a:gd name="adj2" fmla="val 77486"/>
                </a:avLst>
              </a:prstGeom>
              <a:solidFill>
                <a:srgbClr val="B5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 name="Rektangulär pratbubbla 27">
                <a:extLst>
                  <a:ext uri="{FF2B5EF4-FFF2-40B4-BE49-F238E27FC236}">
                    <a16:creationId xmlns:a16="http://schemas.microsoft.com/office/drawing/2014/main" id="{11E4D1F0-EC5F-0AC5-E9D9-A6295482998E}"/>
                  </a:ext>
                </a:extLst>
              </p:cNvPr>
              <p:cNvSpPr/>
              <p:nvPr/>
            </p:nvSpPr>
            <p:spPr>
              <a:xfrm>
                <a:off x="7178562" y="1348155"/>
                <a:ext cx="956443" cy="701363"/>
              </a:xfrm>
              <a:prstGeom prst="wedgeRectCallout">
                <a:avLst>
                  <a:gd name="adj1" fmla="val -39514"/>
                  <a:gd name="adj2" fmla="val 77486"/>
                </a:avLst>
              </a:prstGeom>
              <a:solidFill>
                <a:srgbClr val="B5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14" name="Grupp 13" descr="Five empty speech bubbles in yellow.">
            <a:extLst>
              <a:ext uri="{FF2B5EF4-FFF2-40B4-BE49-F238E27FC236}">
                <a16:creationId xmlns:a16="http://schemas.microsoft.com/office/drawing/2014/main" id="{5B15D556-899A-C650-AED4-74144E5F051F}"/>
              </a:ext>
            </a:extLst>
          </p:cNvPr>
          <p:cNvGrpSpPr/>
          <p:nvPr/>
        </p:nvGrpSpPr>
        <p:grpSpPr>
          <a:xfrm>
            <a:off x="6978305" y="3860128"/>
            <a:ext cx="2380156" cy="1289941"/>
            <a:chOff x="5075181" y="3860128"/>
            <a:chExt cx="3121573" cy="1691757"/>
          </a:xfrm>
        </p:grpSpPr>
        <p:grpSp>
          <p:nvGrpSpPr>
            <p:cNvPr id="15" name="Grupp 14">
              <a:extLst>
                <a:ext uri="{FF2B5EF4-FFF2-40B4-BE49-F238E27FC236}">
                  <a16:creationId xmlns:a16="http://schemas.microsoft.com/office/drawing/2014/main" id="{CB75D364-066B-5AA8-3102-7DD9631A975F}"/>
                </a:ext>
              </a:extLst>
            </p:cNvPr>
            <p:cNvGrpSpPr/>
            <p:nvPr/>
          </p:nvGrpSpPr>
          <p:grpSpPr>
            <a:xfrm>
              <a:off x="5075181" y="3860128"/>
              <a:ext cx="3121573" cy="701363"/>
              <a:chOff x="6095997" y="1348155"/>
              <a:chExt cx="3121573" cy="701363"/>
            </a:xfrm>
            <a:solidFill>
              <a:srgbClr val="D0DA54"/>
            </a:solidFill>
          </p:grpSpPr>
          <p:sp>
            <p:nvSpPr>
              <p:cNvPr id="19" name="Rektangulär pratbubbla 22">
                <a:extLst>
                  <a:ext uri="{FF2B5EF4-FFF2-40B4-BE49-F238E27FC236}">
                    <a16:creationId xmlns:a16="http://schemas.microsoft.com/office/drawing/2014/main" id="{87ABF015-28D3-8106-5CBB-8D1ECEF71C89}"/>
                  </a:ext>
                </a:extLst>
              </p:cNvPr>
              <p:cNvSpPr/>
              <p:nvPr/>
            </p:nvSpPr>
            <p:spPr>
              <a:xfrm>
                <a:off x="6095997" y="1348155"/>
                <a:ext cx="956443" cy="701363"/>
              </a:xfrm>
              <a:prstGeom prst="wedgeRectCallout">
                <a:avLst>
                  <a:gd name="adj1" fmla="val -39514"/>
                  <a:gd name="adj2" fmla="val 7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0" name="Rektangulär pratbubbla 23">
                <a:extLst>
                  <a:ext uri="{FF2B5EF4-FFF2-40B4-BE49-F238E27FC236}">
                    <a16:creationId xmlns:a16="http://schemas.microsoft.com/office/drawing/2014/main" id="{767CD401-141C-BF27-90D8-C6C6ACC83570}"/>
                  </a:ext>
                </a:extLst>
              </p:cNvPr>
              <p:cNvSpPr/>
              <p:nvPr/>
            </p:nvSpPr>
            <p:spPr>
              <a:xfrm>
                <a:off x="7178562" y="1348155"/>
                <a:ext cx="956443" cy="701363"/>
              </a:xfrm>
              <a:prstGeom prst="wedgeRectCallout">
                <a:avLst>
                  <a:gd name="adj1" fmla="val -39514"/>
                  <a:gd name="adj2" fmla="val 7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1" name="Rektangulär pratbubbla 24">
                <a:extLst>
                  <a:ext uri="{FF2B5EF4-FFF2-40B4-BE49-F238E27FC236}">
                    <a16:creationId xmlns:a16="http://schemas.microsoft.com/office/drawing/2014/main" id="{E2E0A7B2-833A-F1C7-9E62-A2B1AE6B97DF}"/>
                  </a:ext>
                </a:extLst>
              </p:cNvPr>
              <p:cNvSpPr/>
              <p:nvPr/>
            </p:nvSpPr>
            <p:spPr>
              <a:xfrm>
                <a:off x="8261127" y="1348155"/>
                <a:ext cx="956443" cy="701363"/>
              </a:xfrm>
              <a:prstGeom prst="wedgeRectCallout">
                <a:avLst>
                  <a:gd name="adj1" fmla="val -39514"/>
                  <a:gd name="adj2" fmla="val 7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16" name="Grupp 15">
              <a:extLst>
                <a:ext uri="{FF2B5EF4-FFF2-40B4-BE49-F238E27FC236}">
                  <a16:creationId xmlns:a16="http://schemas.microsoft.com/office/drawing/2014/main" id="{7F1BCB60-9F21-0086-53BC-6DFB904DF3F1}"/>
                </a:ext>
              </a:extLst>
            </p:cNvPr>
            <p:cNvGrpSpPr/>
            <p:nvPr/>
          </p:nvGrpSpPr>
          <p:grpSpPr>
            <a:xfrm>
              <a:off x="5616463" y="4850522"/>
              <a:ext cx="2039008" cy="701363"/>
              <a:chOff x="6095997" y="1348155"/>
              <a:chExt cx="2039008" cy="701363"/>
            </a:xfrm>
            <a:solidFill>
              <a:srgbClr val="D0DA54"/>
            </a:solidFill>
          </p:grpSpPr>
          <p:sp>
            <p:nvSpPr>
              <p:cNvPr id="17" name="Rektangulär pratbubbla 30">
                <a:extLst>
                  <a:ext uri="{FF2B5EF4-FFF2-40B4-BE49-F238E27FC236}">
                    <a16:creationId xmlns:a16="http://schemas.microsoft.com/office/drawing/2014/main" id="{430CA533-9B94-3076-2C10-2885D3ED3760}"/>
                  </a:ext>
                </a:extLst>
              </p:cNvPr>
              <p:cNvSpPr/>
              <p:nvPr/>
            </p:nvSpPr>
            <p:spPr>
              <a:xfrm>
                <a:off x="6095997" y="1348155"/>
                <a:ext cx="956443" cy="701363"/>
              </a:xfrm>
              <a:prstGeom prst="wedgeRectCallout">
                <a:avLst>
                  <a:gd name="adj1" fmla="val -39514"/>
                  <a:gd name="adj2" fmla="val 7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8" name="Rektangulär pratbubbla 31">
                <a:extLst>
                  <a:ext uri="{FF2B5EF4-FFF2-40B4-BE49-F238E27FC236}">
                    <a16:creationId xmlns:a16="http://schemas.microsoft.com/office/drawing/2014/main" id="{BDEC1061-B5B5-F125-474F-561C2FA3DD98}"/>
                  </a:ext>
                </a:extLst>
              </p:cNvPr>
              <p:cNvSpPr/>
              <p:nvPr/>
            </p:nvSpPr>
            <p:spPr>
              <a:xfrm>
                <a:off x="7178562" y="1348155"/>
                <a:ext cx="956443" cy="701363"/>
              </a:xfrm>
              <a:prstGeom prst="wedgeRectCallout">
                <a:avLst>
                  <a:gd name="adj1" fmla="val -39514"/>
                  <a:gd name="adj2" fmla="val 7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spTree>
    <p:extLst>
      <p:ext uri="{BB962C8B-B14F-4D97-AF65-F5344CB8AC3E}">
        <p14:creationId xmlns:p14="http://schemas.microsoft.com/office/powerpoint/2010/main" val="903769906"/>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5A3A21-D081-F895-4E41-46421FA2EEE8}"/>
              </a:ext>
            </a:extLst>
          </p:cNvPr>
          <p:cNvSpPr>
            <a:spLocks noGrp="1"/>
          </p:cNvSpPr>
          <p:nvPr>
            <p:ph type="title"/>
          </p:nvPr>
        </p:nvSpPr>
        <p:spPr/>
        <p:txBody>
          <a:bodyPr anchor="t"/>
          <a:lstStyle/>
          <a:p>
            <a:pPr algn="l" rtl="0"/>
            <a:r>
              <a:rPr lang="en-gb" b="1" i="0" u="none" baseline="0"/>
              <a:t>Prioritise and discuss</a:t>
            </a:r>
          </a:p>
        </p:txBody>
      </p:sp>
      <p:sp>
        <p:nvSpPr>
          <p:cNvPr id="3" name="Platshållare för innehåll 2">
            <a:extLst>
              <a:ext uri="{FF2B5EF4-FFF2-40B4-BE49-F238E27FC236}">
                <a16:creationId xmlns:a16="http://schemas.microsoft.com/office/drawing/2014/main" id="{13B497E6-8F06-699D-D681-9628C2D1DD6C}"/>
              </a:ext>
            </a:extLst>
          </p:cNvPr>
          <p:cNvSpPr>
            <a:spLocks noGrp="1"/>
          </p:cNvSpPr>
          <p:nvPr>
            <p:ph idx="11"/>
          </p:nvPr>
        </p:nvSpPr>
        <p:spPr/>
        <p:txBody>
          <a:bodyPr/>
          <a:lstStyle/>
          <a:p>
            <a:pPr algn="l" rtl="0"/>
            <a:r>
              <a:rPr lang="en-gb" b="0" i="0" u="none" baseline="0"/>
              <a:t>Focus on areas of improvement.</a:t>
            </a:r>
            <a:br>
              <a:rPr lang="en-gb"/>
            </a:br>
            <a:endParaRPr lang="en-gb"/>
          </a:p>
          <a:p>
            <a:pPr algn="l" rtl="0"/>
            <a:r>
              <a:rPr lang="en-gb" b="0" i="0" u="none" baseline="0"/>
              <a:t>Select which issues or areas are most important for you to prioritise (1, 2 and 3).</a:t>
            </a:r>
            <a:br>
              <a:rPr lang="en-gb"/>
            </a:br>
            <a:endParaRPr lang="en-gb"/>
          </a:p>
          <a:p>
            <a:pPr algn="l" rtl="0"/>
            <a:r>
              <a:rPr lang="en-gb" b="0" i="0" u="none" baseline="0"/>
              <a:t>Discuss: </a:t>
            </a:r>
            <a:br>
              <a:rPr lang="en-gb"/>
            </a:br>
            <a:r>
              <a:rPr lang="en-gb" b="0" i="0" u="none" baseline="0"/>
              <a:t>– What is the background behind this not working the way we want?</a:t>
            </a:r>
            <a:br>
              <a:rPr lang="en-gb"/>
            </a:br>
            <a:r>
              <a:rPr lang="en-gb" b="0" i="0" u="none" baseline="0"/>
              <a:t>– What do we want to achieve by working on this? What is our end goal</a:t>
            </a:r>
            <a:r>
              <a:rPr lang="en-gb"/>
              <a:t>?</a:t>
            </a:r>
            <a:endParaRPr lang="en-gb" b="0" i="0" u="none" baseline="0"/>
          </a:p>
          <a:p>
            <a:pPr algn="l" rtl="0"/>
            <a:r>
              <a:rPr lang="en-gb" b="0" i="0" u="none" baseline="0"/>
              <a:t>– Which activities should be implemented to reach those goals or to develop?</a:t>
            </a:r>
            <a:br>
              <a:rPr lang="en-gb"/>
            </a:br>
            <a:endParaRPr lang="en-gb"/>
          </a:p>
          <a:p>
            <a:pPr algn="l" rtl="0"/>
            <a:r>
              <a:rPr lang="en-gb" b="0" i="0" u="none" baseline="0"/>
              <a:t>Document measures in the department’s, office’s or equivalent unit’s action plan for systematic work environment management and active measures.</a:t>
            </a:r>
            <a:endParaRPr lang="en-gb">
              <a:highlight>
                <a:srgbClr val="FFFF00"/>
              </a:highlight>
            </a:endParaRPr>
          </a:p>
          <a:p>
            <a:pPr algn="l" rtl="0"/>
            <a:br>
              <a:rPr lang="en-gb"/>
            </a:br>
            <a:endParaRPr lang="en-gb"/>
          </a:p>
          <a:p>
            <a:endParaRPr lang="en-gb"/>
          </a:p>
          <a:p>
            <a:endParaRPr lang="en-gb"/>
          </a:p>
        </p:txBody>
      </p:sp>
      <p:pic>
        <p:nvPicPr>
          <p:cNvPr id="4" name="Platshållare för innehåll 13" descr="Illustration of a man moving post-it notes on a board.">
            <a:extLst>
              <a:ext uri="{FF2B5EF4-FFF2-40B4-BE49-F238E27FC236}">
                <a16:creationId xmlns:a16="http://schemas.microsoft.com/office/drawing/2014/main" id="{CB5EE030-0329-30D0-39F2-E99F9854C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029" y="2090559"/>
            <a:ext cx="3208896" cy="3846414"/>
          </a:xfrm>
          <a:prstGeom prst="rect">
            <a:avLst/>
          </a:prstGeom>
        </p:spPr>
      </p:pic>
    </p:spTree>
    <p:extLst>
      <p:ext uri="{BB962C8B-B14F-4D97-AF65-F5344CB8AC3E}">
        <p14:creationId xmlns:p14="http://schemas.microsoft.com/office/powerpoint/2010/main" val="371720025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965B42-DC34-3385-B7B1-8013ABDA9153}"/>
              </a:ext>
            </a:extLst>
          </p:cNvPr>
          <p:cNvSpPr>
            <a:spLocks noGrp="1"/>
          </p:cNvSpPr>
          <p:nvPr>
            <p:ph type="title"/>
          </p:nvPr>
        </p:nvSpPr>
        <p:spPr/>
        <p:txBody>
          <a:bodyPr anchor="t"/>
          <a:lstStyle/>
          <a:p>
            <a:pPr algn="l" rtl="0"/>
            <a:r>
              <a:rPr lang="en-gb" b="1" i="0" u="none" baseline="0"/>
              <a:t>Sharin</a:t>
            </a:r>
            <a:r>
              <a:rPr lang="en-gb"/>
              <a:t>g thoughts</a:t>
            </a:r>
            <a:endParaRPr lang="en-gb" b="1" i="0" u="none" baseline="0"/>
          </a:p>
        </p:txBody>
      </p:sp>
      <p:sp>
        <p:nvSpPr>
          <p:cNvPr id="3" name="Platshållare för innehåll 2">
            <a:extLst>
              <a:ext uri="{FF2B5EF4-FFF2-40B4-BE49-F238E27FC236}">
                <a16:creationId xmlns:a16="http://schemas.microsoft.com/office/drawing/2014/main" id="{388BCABE-5058-A235-E470-D2A25E786E25}"/>
              </a:ext>
            </a:extLst>
          </p:cNvPr>
          <p:cNvSpPr>
            <a:spLocks noGrp="1"/>
          </p:cNvSpPr>
          <p:nvPr>
            <p:ph idx="11"/>
          </p:nvPr>
        </p:nvSpPr>
        <p:spPr/>
        <p:txBody>
          <a:bodyPr/>
          <a:lstStyle/>
          <a:p>
            <a:pPr algn="l" rtl="0"/>
            <a:r>
              <a:rPr lang="en-gb" b="0" i="0" u="none" baseline="0"/>
              <a:t>Each group briefly presents what their group discussions have focused on.</a:t>
            </a:r>
          </a:p>
          <a:p>
            <a:pPr marL="285750" indent="-285750" algn="l" rtl="0">
              <a:buFont typeface="Arial" panose="020B0604020202020204" pitchFamily="34" charset="0"/>
              <a:buChar char="•"/>
            </a:pPr>
            <a:r>
              <a:rPr lang="en-gb" b="0" i="0" u="none" baseline="0"/>
              <a:t>How did it go? </a:t>
            </a:r>
          </a:p>
          <a:p>
            <a:pPr marL="285750" indent="-285750" algn="l" rtl="0">
              <a:buFont typeface="Arial" panose="020B0604020202020204" pitchFamily="34" charset="0"/>
              <a:buChar char="•"/>
            </a:pPr>
            <a:r>
              <a:rPr lang="en-gb" b="0" i="0" u="none" baseline="0"/>
              <a:t>Which areas of improvement have you discussed?</a:t>
            </a:r>
          </a:p>
          <a:p>
            <a:pPr marL="285750" indent="-285750" algn="l" rtl="0">
              <a:buFont typeface="Arial" panose="020B0604020202020204" pitchFamily="34" charset="0"/>
              <a:buChar char="•"/>
            </a:pPr>
            <a:r>
              <a:rPr lang="en-gb" b="0" i="0" u="none" baseline="0"/>
              <a:t>Do you have any other thoughts you wish to share?</a:t>
            </a:r>
          </a:p>
          <a:p>
            <a:endParaRPr lang="en-gb"/>
          </a:p>
          <a:p>
            <a:endParaRPr lang="en-gb"/>
          </a:p>
        </p:txBody>
      </p:sp>
      <p:pic>
        <p:nvPicPr>
          <p:cNvPr id="4" name="Bildobjekt 5" descr="Illustration of one person presenting and other people listening.">
            <a:extLst>
              <a:ext uri="{FF2B5EF4-FFF2-40B4-BE49-F238E27FC236}">
                <a16:creationId xmlns:a16="http://schemas.microsoft.com/office/drawing/2014/main" id="{3D513342-08C9-21EF-B8FB-1D2765563CEA}"/>
              </a:ext>
            </a:extLst>
          </p:cNvPr>
          <p:cNvPicPr>
            <a:picLocks noChangeAspect="1"/>
          </p:cNvPicPr>
          <p:nvPr/>
        </p:nvPicPr>
        <p:blipFill>
          <a:blip r:embed="rId2"/>
          <a:stretch>
            <a:fillRect/>
          </a:stretch>
        </p:blipFill>
        <p:spPr>
          <a:xfrm>
            <a:off x="6305550" y="2218332"/>
            <a:ext cx="5627077" cy="3581156"/>
          </a:xfrm>
          <a:prstGeom prst="rect">
            <a:avLst/>
          </a:prstGeom>
        </p:spPr>
      </p:pic>
    </p:spTree>
    <p:extLst>
      <p:ext uri="{BB962C8B-B14F-4D97-AF65-F5344CB8AC3E}">
        <p14:creationId xmlns:p14="http://schemas.microsoft.com/office/powerpoint/2010/main" val="2233868150"/>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277F25F-F622-DE02-E2E7-4577207F2304}"/>
              </a:ext>
            </a:extLst>
          </p:cNvPr>
          <p:cNvSpPr>
            <a:spLocks noGrp="1"/>
          </p:cNvSpPr>
          <p:nvPr>
            <p:ph type="title"/>
          </p:nvPr>
        </p:nvSpPr>
        <p:spPr>
          <a:xfrm>
            <a:off x="6557825" y="858487"/>
            <a:ext cx="4943061" cy="2164631"/>
          </a:xfrm>
        </p:spPr>
        <p:txBody>
          <a:bodyPr/>
          <a:lstStyle/>
          <a:p>
            <a:pPr algn="l" rtl="0"/>
            <a:r>
              <a:rPr lang="en-gb" b="1" i="0" u="none" baseline="0"/>
              <a:t>Action plan for LSG and VP</a:t>
            </a:r>
          </a:p>
        </p:txBody>
      </p:sp>
      <p:sp>
        <p:nvSpPr>
          <p:cNvPr id="5" name="Rubrik 1">
            <a:extLst>
              <a:ext uri="{FF2B5EF4-FFF2-40B4-BE49-F238E27FC236}">
                <a16:creationId xmlns:a16="http://schemas.microsoft.com/office/drawing/2014/main" id="{B90A889D-AC53-2629-33F8-33530F2C841A}"/>
              </a:ext>
            </a:extLst>
          </p:cNvPr>
          <p:cNvSpPr txBox="1">
            <a:spLocks/>
          </p:cNvSpPr>
          <p:nvPr/>
        </p:nvSpPr>
        <p:spPr>
          <a:xfrm>
            <a:off x="706311" y="465934"/>
            <a:ext cx="5538181" cy="655784"/>
          </a:xfrm>
          <a:prstGeom prst="rect">
            <a:avLst/>
          </a:prstGeom>
        </p:spPr>
        <p:txBody>
          <a:bodyPr lIns="91440" tIns="45720" rIns="91440" bIns="45720" anchor="t" anchorCtr="0">
            <a:noAutofit/>
          </a:bodyPr>
          <a:lstStyle>
            <a:lvl1pPr algn="l" defTabSz="914400" rtl="0" eaLnBrk="1" latinLnBrk="0" hangingPunct="1">
              <a:lnSpc>
                <a:spcPct val="90000"/>
              </a:lnSpc>
              <a:spcBef>
                <a:spcPct val="0"/>
              </a:spcBef>
              <a:buNone/>
              <a:defRPr sz="4400" b="1" kern="1200">
                <a:solidFill>
                  <a:schemeClr val="bg1"/>
                </a:solidFill>
                <a:latin typeface="Poppins" pitchFamily="2" charset="77"/>
                <a:ea typeface="+mj-ea"/>
                <a:cs typeface="Poppins" pitchFamily="2" charset="77"/>
              </a:defRPr>
            </a:lvl1pPr>
          </a:lstStyle>
          <a:p>
            <a:pPr algn="l" rtl="0"/>
            <a:r>
              <a:rPr lang="en-gb" b="1" i="0" u="none" baseline="0">
                <a:solidFill>
                  <a:schemeClr val="tx1"/>
                </a:solidFill>
                <a:latin typeface="Poppins"/>
                <a:cs typeface="Poppins"/>
              </a:rPr>
              <a:t>After workshop</a:t>
            </a:r>
          </a:p>
        </p:txBody>
      </p:sp>
      <p:sp>
        <p:nvSpPr>
          <p:cNvPr id="2" name="Platshållare för innehåll 1">
            <a:extLst>
              <a:ext uri="{FF2B5EF4-FFF2-40B4-BE49-F238E27FC236}">
                <a16:creationId xmlns:a16="http://schemas.microsoft.com/office/drawing/2014/main" id="{413D1863-1161-BB51-BAE5-E64FA8A13FD2}"/>
              </a:ext>
            </a:extLst>
          </p:cNvPr>
          <p:cNvSpPr>
            <a:spLocks noGrp="1"/>
          </p:cNvSpPr>
          <p:nvPr>
            <p:ph idx="11"/>
          </p:nvPr>
        </p:nvSpPr>
        <p:spPr/>
        <p:txBody>
          <a:bodyPr/>
          <a:lstStyle/>
          <a:p>
            <a:pPr algn="l" rtl="0"/>
            <a:r>
              <a:rPr lang="en-gb" b="0" i="0" u="none" baseline="0" dirty="0"/>
              <a:t>Discuss all proposals and prioritisations from the workshop with the management team, the work environment team or equivalent.</a:t>
            </a:r>
          </a:p>
          <a:p>
            <a:pPr algn="l" rtl="0"/>
            <a:r>
              <a:rPr lang="en-gb" b="0" i="0" u="none" baseline="0" dirty="0"/>
              <a:t>The most highly prioritised measures that cannot be solved immediately are documented in the department’s, office’s or equivalent unit’s action plan for systematic work environment and active measures, which you can continue to work with in the upcoming year or years.</a:t>
            </a:r>
          </a:p>
          <a:p>
            <a:pPr algn="l" rtl="0"/>
            <a:r>
              <a:rPr lang="en-gb" b="0" i="0" u="none" baseline="0" dirty="0"/>
              <a:t>The action plan must be processed at a local collaborative group (LSG) and must be enclosed with the operational plan (VP).</a:t>
            </a:r>
          </a:p>
        </p:txBody>
      </p:sp>
      <p:pic>
        <p:nvPicPr>
          <p:cNvPr id="4" name="Platshållare för innehåll 9" descr="Illustration of three people working together.">
            <a:extLst>
              <a:ext uri="{FF2B5EF4-FFF2-40B4-BE49-F238E27FC236}">
                <a16:creationId xmlns:a16="http://schemas.microsoft.com/office/drawing/2014/main" id="{1B0C7ADA-8695-B156-ED73-A4922D28A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9486" y="3037114"/>
            <a:ext cx="5627688" cy="2992859"/>
          </a:xfrm>
          <a:prstGeom prst="rect">
            <a:avLst/>
          </a:prstGeom>
        </p:spPr>
      </p:pic>
    </p:spTree>
    <p:extLst>
      <p:ext uri="{BB962C8B-B14F-4D97-AF65-F5344CB8AC3E}">
        <p14:creationId xmlns:p14="http://schemas.microsoft.com/office/powerpoint/2010/main" val="1659740155"/>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65A87C-272B-F8F8-F5CA-8AE2F664374D}"/>
              </a:ext>
            </a:extLst>
          </p:cNvPr>
          <p:cNvSpPr>
            <a:spLocks noGrp="1"/>
          </p:cNvSpPr>
          <p:nvPr>
            <p:ph type="title"/>
          </p:nvPr>
        </p:nvSpPr>
        <p:spPr>
          <a:xfrm>
            <a:off x="706311" y="245165"/>
            <a:ext cx="10050589" cy="1099931"/>
          </a:xfrm>
        </p:spPr>
        <p:txBody>
          <a:bodyPr/>
          <a:lstStyle/>
          <a:p>
            <a:pPr algn="l" rtl="0"/>
            <a:r>
              <a:rPr lang="en-gb" sz="2400" b="1" i="0" u="none" baseline="0" dirty="0"/>
              <a:t>Examples-</a:t>
            </a:r>
            <a:r>
              <a:rPr lang="en-gb" b="1" i="0" u="none" baseline="0" dirty="0"/>
              <a:t> </a:t>
            </a:r>
            <a:r>
              <a:rPr lang="en-US" sz="2400" dirty="0"/>
              <a:t>Action plan for systematic work environment management and active measures, part 1</a:t>
            </a:r>
            <a:endParaRPr lang="en-gb" b="1" i="0" u="none" baseline="0" dirty="0"/>
          </a:p>
        </p:txBody>
      </p:sp>
      <p:graphicFrame>
        <p:nvGraphicFramePr>
          <p:cNvPr id="3" name="Platshållare för innehåll 2">
            <a:extLst>
              <a:ext uri="{FF2B5EF4-FFF2-40B4-BE49-F238E27FC236}">
                <a16:creationId xmlns:a16="http://schemas.microsoft.com/office/drawing/2014/main" id="{F8F52496-5DE1-BE07-2F0E-761662FBE899}"/>
              </a:ext>
            </a:extLst>
          </p:cNvPr>
          <p:cNvGraphicFramePr>
            <a:graphicFrameLocks noGrp="1"/>
          </p:cNvGraphicFramePr>
          <p:nvPr>
            <p:ph idx="1"/>
            <p:extLst>
              <p:ext uri="{D42A27DB-BD31-4B8C-83A1-F6EECF244321}">
                <p14:modId xmlns:p14="http://schemas.microsoft.com/office/powerpoint/2010/main" val="1692923462"/>
              </p:ext>
            </p:extLst>
          </p:nvPr>
        </p:nvGraphicFramePr>
        <p:xfrm>
          <a:off x="881270" y="1555750"/>
          <a:ext cx="10396328" cy="3429000"/>
        </p:xfrm>
        <a:graphic>
          <a:graphicData uri="http://schemas.openxmlformats.org/drawingml/2006/table">
            <a:tbl>
              <a:tblPr/>
              <a:tblGrid>
                <a:gridCol w="4891076">
                  <a:extLst>
                    <a:ext uri="{9D8B030D-6E8A-4147-A177-3AD203B41FA5}">
                      <a16:colId xmlns:a16="http://schemas.microsoft.com/office/drawing/2014/main" val="3558848387"/>
                    </a:ext>
                  </a:extLst>
                </a:gridCol>
                <a:gridCol w="3490924">
                  <a:extLst>
                    <a:ext uri="{9D8B030D-6E8A-4147-A177-3AD203B41FA5}">
                      <a16:colId xmlns:a16="http://schemas.microsoft.com/office/drawing/2014/main" val="1379562584"/>
                    </a:ext>
                  </a:extLst>
                </a:gridCol>
                <a:gridCol w="702365">
                  <a:extLst>
                    <a:ext uri="{9D8B030D-6E8A-4147-A177-3AD203B41FA5}">
                      <a16:colId xmlns:a16="http://schemas.microsoft.com/office/drawing/2014/main" val="3715384808"/>
                    </a:ext>
                  </a:extLst>
                </a:gridCol>
                <a:gridCol w="764788">
                  <a:extLst>
                    <a:ext uri="{9D8B030D-6E8A-4147-A177-3AD203B41FA5}">
                      <a16:colId xmlns:a16="http://schemas.microsoft.com/office/drawing/2014/main" val="1402704322"/>
                    </a:ext>
                  </a:extLst>
                </a:gridCol>
                <a:gridCol w="547175">
                  <a:extLst>
                    <a:ext uri="{9D8B030D-6E8A-4147-A177-3AD203B41FA5}">
                      <a16:colId xmlns:a16="http://schemas.microsoft.com/office/drawing/2014/main" val="2211427223"/>
                    </a:ext>
                  </a:extLst>
                </a:gridCol>
              </a:tblGrid>
              <a:tr h="365760">
                <a:tc>
                  <a:txBody>
                    <a:bodyPr/>
                    <a:lstStyle/>
                    <a:p>
                      <a:pPr fontAlgn="t"/>
                      <a:endParaRPr lang="sv-SE">
                        <a:effectLst/>
                      </a:endParaRPr>
                    </a:p>
                    <a:p>
                      <a:pPr algn="l" rtl="0" fontAlgn="base"/>
                      <a:r>
                        <a:rPr lang="sv-SE" sz="1150" b="1" i="0">
                          <a:solidFill>
                            <a:srgbClr val="000000"/>
                          </a:solidFill>
                          <a:effectLst/>
                          <a:latin typeface="Georgia" panose="02040502050405020303" pitchFamily="18" charset="0"/>
                        </a:rPr>
                        <a:t>Identified risks and obstacles </a:t>
                      </a:r>
                      <a:endParaRPr lang="sv-SE" b="1" i="0">
                        <a:solidFill>
                          <a:srgbClr val="000000"/>
                        </a:solidFill>
                        <a:effectLst/>
                      </a:endParaRP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algn="ctr" fontAlgn="t"/>
                      <a:endParaRPr lang="en-US">
                        <a:effectLst/>
                      </a:endParaRPr>
                    </a:p>
                    <a:p>
                      <a:pPr algn="l" rtl="0" fontAlgn="base"/>
                      <a:r>
                        <a:rPr lang="en-US" sz="1150" b="1" i="0">
                          <a:solidFill>
                            <a:srgbClr val="000000"/>
                          </a:solidFill>
                          <a:effectLst/>
                          <a:latin typeface="Georgia" panose="02040502050405020303" pitchFamily="18" charset="0"/>
                        </a:rPr>
                        <a:t>Analysis of reasons behind risks and obstacles </a:t>
                      </a:r>
                      <a:endParaRPr lang="en-US" b="1" i="0">
                        <a:solidFill>
                          <a:srgbClr val="000000"/>
                        </a:solidFill>
                        <a:effectLst/>
                      </a:endParaRP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algn="ctr" fontAlgn="t"/>
                      <a:endParaRPr lang="sv-SE">
                        <a:effectLst/>
                      </a:endParaRPr>
                    </a:p>
                    <a:p>
                      <a:pPr algn="l" rtl="0" fontAlgn="base"/>
                      <a:r>
                        <a:rPr lang="sv-SE" sz="900" b="1" i="0">
                          <a:solidFill>
                            <a:srgbClr val="000000"/>
                          </a:solidFill>
                          <a:effectLst/>
                          <a:latin typeface="Georgia" panose="02040502050405020303" pitchFamily="18" charset="0"/>
                        </a:rPr>
                        <a:t>Low risk  </a:t>
                      </a:r>
                      <a:endParaRPr lang="sv-SE" b="1" i="0">
                        <a:solidFill>
                          <a:srgbClr val="000000"/>
                        </a:solidFill>
                        <a:effectLst/>
                      </a:endParaRP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algn="ctr" fontAlgn="t"/>
                      <a:endParaRPr lang="sv-SE">
                        <a:effectLst/>
                      </a:endParaRPr>
                    </a:p>
                    <a:p>
                      <a:pPr algn="l" rtl="0" fontAlgn="base"/>
                      <a:r>
                        <a:rPr lang="sv-SE" sz="900" b="1" i="0">
                          <a:solidFill>
                            <a:srgbClr val="000000"/>
                          </a:solidFill>
                          <a:effectLst/>
                          <a:latin typeface="Georgia" panose="02040502050405020303" pitchFamily="18" charset="0"/>
                        </a:rPr>
                        <a:t>Medium risk </a:t>
                      </a:r>
                      <a:endParaRPr lang="sv-SE" b="1" i="0">
                        <a:solidFill>
                          <a:srgbClr val="000000"/>
                        </a:solidFill>
                        <a:effectLst/>
                      </a:endParaRP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algn="ctr" fontAlgn="t"/>
                      <a:endParaRPr lang="sv-SE" dirty="0">
                        <a:effectLst/>
                      </a:endParaRPr>
                    </a:p>
                    <a:p>
                      <a:pPr algn="l" rtl="0" fontAlgn="base"/>
                      <a:r>
                        <a:rPr lang="sv-SE" sz="900" b="1" i="0" dirty="0" err="1">
                          <a:solidFill>
                            <a:srgbClr val="000000"/>
                          </a:solidFill>
                          <a:effectLst/>
                          <a:latin typeface="Georgia" panose="02040502050405020303" pitchFamily="18" charset="0"/>
                        </a:rPr>
                        <a:t>High</a:t>
                      </a:r>
                      <a:r>
                        <a:rPr lang="sv-SE" sz="900" b="1" i="0" dirty="0">
                          <a:solidFill>
                            <a:srgbClr val="000000"/>
                          </a:solidFill>
                          <a:effectLst/>
                          <a:latin typeface="Georgia" panose="02040502050405020303" pitchFamily="18" charset="0"/>
                        </a:rPr>
                        <a:t> risk  </a:t>
                      </a:r>
                      <a:endParaRPr lang="sv-SE" b="1" i="0" dirty="0">
                        <a:solidFill>
                          <a:srgbClr val="000000"/>
                        </a:solidFill>
                        <a:effectLst/>
                      </a:endParaRP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783407058"/>
                  </a:ext>
                </a:extLst>
              </a:tr>
              <a:tr h="251460">
                <a:tc>
                  <a:txBody>
                    <a:bodyPr/>
                    <a:lstStyle/>
                    <a:p>
                      <a:pPr fontAlgn="t"/>
                      <a:endParaRPr lang="en-US" sz="1100" dirty="0">
                        <a:effectLst/>
                        <a:latin typeface="+mn-lt"/>
                      </a:endParaRPr>
                    </a:p>
                    <a:p>
                      <a:pPr algn="l" rtl="0" fontAlgn="base"/>
                      <a:r>
                        <a:rPr lang="en-US" sz="1100" b="0" i="0" dirty="0">
                          <a:solidFill>
                            <a:srgbClr val="000000"/>
                          </a:solidFill>
                          <a:effectLst/>
                          <a:latin typeface="+mn-lt"/>
                        </a:rPr>
                        <a:t>Example 1:</a:t>
                      </a:r>
                      <a:r>
                        <a:rPr lang="en-US" sz="1100" b="1" i="0" dirty="0">
                          <a:solidFill>
                            <a:srgbClr val="000000"/>
                          </a:solidFill>
                          <a:effectLst/>
                          <a:latin typeface="+mn-lt"/>
                        </a:rPr>
                        <a:t> </a:t>
                      </a:r>
                    </a:p>
                    <a:p>
                      <a:pPr algn="l" rtl="0" fontAlgn="base"/>
                      <a:r>
                        <a:rPr lang="en-US" sz="1100" b="0" i="0" dirty="0">
                          <a:solidFill>
                            <a:srgbClr val="000000"/>
                          </a:solidFill>
                          <a:effectLst/>
                          <a:latin typeface="+mn-lt"/>
                        </a:rPr>
                        <a:t>Risk of stress-related ill health</a:t>
                      </a:r>
                      <a:r>
                        <a:rPr lang="en-US" sz="1100" b="1" i="0" dirty="0">
                          <a:solidFill>
                            <a:srgbClr val="000000"/>
                          </a:solidFill>
                          <a:effectLst/>
                          <a:latin typeface="+mn-lt"/>
                        </a:rPr>
                        <a:t> </a:t>
                      </a: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CCCCCC"/>
                    </a:solidFill>
                  </a:tcPr>
                </a:tc>
                <a:tc>
                  <a:txBody>
                    <a:bodyPr/>
                    <a:lstStyle/>
                    <a:p>
                      <a:pPr fontAlgn="t"/>
                      <a:endParaRPr lang="sv-SE" sz="1100" dirty="0">
                        <a:effectLst/>
                        <a:latin typeface="+mn-lt"/>
                      </a:endParaRPr>
                    </a:p>
                    <a:p>
                      <a:pPr algn="l" rtl="0" fontAlgn="base"/>
                      <a:r>
                        <a:rPr lang="sv-SE" sz="1100" b="0" i="0" dirty="0">
                          <a:solidFill>
                            <a:srgbClr val="000000"/>
                          </a:solidFill>
                          <a:effectLst/>
                          <a:latin typeface="+mn-lt"/>
                        </a:rPr>
                        <a:t> </a:t>
                      </a:r>
                      <a:r>
                        <a:rPr lang="en-GB" sz="1100" kern="1200" dirty="0">
                          <a:solidFill>
                            <a:schemeClr val="tx1"/>
                          </a:solidFill>
                          <a:effectLst/>
                          <a:latin typeface="+mn-lt"/>
                          <a:ea typeface="+mn-ea"/>
                          <a:cs typeface="+mn-cs"/>
                        </a:rPr>
                        <a:t>Unclear who is responsible for certain tasks.</a:t>
                      </a:r>
                      <a:endParaRPr lang="sv-SE" sz="1100" b="0" i="0" dirty="0">
                        <a:solidFill>
                          <a:srgbClr val="000000"/>
                        </a:solidFill>
                        <a:effectLst/>
                        <a:latin typeface="+mn-lt"/>
                      </a:endParaRP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CCCCCC"/>
                    </a:solidFill>
                  </a:tcPr>
                </a:tc>
                <a:tc>
                  <a:txBody>
                    <a:bodyPr/>
                    <a:lstStyle/>
                    <a:p>
                      <a:pPr fontAlgn="t"/>
                      <a:endParaRPr lang="sv-SE" sz="1100" dirty="0">
                        <a:effectLst/>
                        <a:latin typeface="+mn-lt"/>
                      </a:endParaRPr>
                    </a:p>
                    <a:p>
                      <a:pPr algn="l" rtl="0" fontAlgn="base"/>
                      <a:r>
                        <a:rPr lang="sv-SE" sz="1100" b="0" i="0" dirty="0">
                          <a:solidFill>
                            <a:srgbClr val="000000"/>
                          </a:solidFill>
                          <a:effectLst/>
                          <a:latin typeface="+mn-lt"/>
                        </a:rPr>
                        <a:t>☐</a:t>
                      </a:r>
                      <a:r>
                        <a:rPr lang="sv-SE" sz="1100" b="0" i="0" dirty="0">
                          <a:solidFill>
                            <a:srgbClr val="000000"/>
                          </a:solidFill>
                          <a:effectLst/>
                          <a:latin typeface="+mn-lt"/>
                          <a:ea typeface="MS Gothic" panose="020B0609070205080204" pitchFamily="49" charset="-128"/>
                        </a:rPr>
                        <a:t> </a:t>
                      </a:r>
                      <a:endParaRPr lang="sv-SE" sz="1100" b="0" i="0" dirty="0">
                        <a:solidFill>
                          <a:srgbClr val="000000"/>
                        </a:solidFill>
                        <a:effectLst/>
                        <a:latin typeface="+mn-lt"/>
                      </a:endParaRP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CCCCCC"/>
                    </a:solidFill>
                  </a:tcPr>
                </a:tc>
                <a:tc>
                  <a:txBody>
                    <a:bodyPr/>
                    <a:lstStyle/>
                    <a:p>
                      <a:pPr fontAlgn="t"/>
                      <a:endParaRPr lang="sv-SE" sz="1100">
                        <a:effectLst/>
                        <a:latin typeface="+mn-lt"/>
                      </a:endParaRPr>
                    </a:p>
                    <a:p>
                      <a:pPr algn="l" rtl="0" fontAlgn="base"/>
                      <a:r>
                        <a:rPr lang="sv-SE" sz="1100" b="0" i="0">
                          <a:solidFill>
                            <a:srgbClr val="000000"/>
                          </a:solidFill>
                          <a:effectLst/>
                          <a:latin typeface="+mn-lt"/>
                        </a:rPr>
                        <a:t>☐</a:t>
                      </a:r>
                      <a:r>
                        <a:rPr lang="sv-SE" sz="1100" b="0" i="0">
                          <a:solidFill>
                            <a:srgbClr val="000000"/>
                          </a:solidFill>
                          <a:effectLst/>
                          <a:latin typeface="+mn-lt"/>
                          <a:ea typeface="MS Gothic" panose="020B0609070205080204" pitchFamily="49" charset="-128"/>
                        </a:rPr>
                        <a:t> </a:t>
                      </a:r>
                      <a:endParaRPr lang="sv-SE" sz="1100" b="0" i="0">
                        <a:solidFill>
                          <a:srgbClr val="000000"/>
                        </a:solidFill>
                        <a:effectLst/>
                        <a:latin typeface="+mn-lt"/>
                      </a:endParaRP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CCCCCC"/>
                    </a:solidFill>
                  </a:tcPr>
                </a:tc>
                <a:tc>
                  <a:txBody>
                    <a:bodyPr/>
                    <a:lstStyle/>
                    <a:p>
                      <a:pPr fontAlgn="t"/>
                      <a:endParaRPr lang="sv-SE" sz="1100" dirty="0">
                        <a:effectLst/>
                        <a:latin typeface="+mn-lt"/>
                      </a:endParaRPr>
                    </a:p>
                    <a:p>
                      <a:pPr algn="l" rtl="0" fontAlgn="base"/>
                      <a:r>
                        <a:rPr lang="sv-SE" sz="1100" b="0" i="0" dirty="0">
                          <a:solidFill>
                            <a:srgbClr val="000000"/>
                          </a:solidFill>
                          <a:effectLst/>
                          <a:latin typeface="+mn-lt"/>
                          <a:ea typeface="MS Gothic" panose="020B0609070205080204" pitchFamily="49" charset="-128"/>
                        </a:rPr>
                        <a:t>x </a:t>
                      </a:r>
                      <a:endParaRPr lang="sv-SE" sz="1100" b="0" i="0" dirty="0">
                        <a:solidFill>
                          <a:srgbClr val="000000"/>
                        </a:solidFill>
                        <a:effectLst/>
                        <a:latin typeface="+mn-lt"/>
                      </a:endParaRP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2902057354"/>
                  </a:ext>
                </a:extLst>
              </a:tr>
              <a:tr h="251460">
                <a:tc>
                  <a:txBody>
                    <a:bodyPr/>
                    <a:lstStyle/>
                    <a:p>
                      <a:pPr fontAlgn="t"/>
                      <a:endParaRPr lang="en-US" sz="1100" dirty="0">
                        <a:effectLst/>
                        <a:latin typeface="+mn-lt"/>
                      </a:endParaRPr>
                    </a:p>
                    <a:p>
                      <a:pPr algn="l" rtl="0" fontAlgn="base"/>
                      <a:r>
                        <a:rPr lang="en-US" sz="1100" b="0" i="0" dirty="0">
                          <a:solidFill>
                            <a:srgbClr val="000000"/>
                          </a:solidFill>
                          <a:effectLst/>
                          <a:latin typeface="+mn-lt"/>
                        </a:rPr>
                        <a:t>Example 2:</a:t>
                      </a:r>
                      <a:r>
                        <a:rPr lang="en-US" sz="1100" b="1" i="0" dirty="0">
                          <a:solidFill>
                            <a:srgbClr val="000000"/>
                          </a:solidFill>
                          <a:effectLst/>
                          <a:latin typeface="+mn-lt"/>
                        </a:rPr>
                        <a:t> </a:t>
                      </a:r>
                    </a:p>
                    <a:p>
                      <a:pPr algn="l" rtl="0" fontAlgn="base"/>
                      <a:r>
                        <a:rPr lang="en-US" sz="1100" b="0" i="0" dirty="0">
                          <a:solidFill>
                            <a:srgbClr val="000000"/>
                          </a:solidFill>
                          <a:effectLst/>
                          <a:latin typeface="+mn-lt"/>
                        </a:rPr>
                        <a:t>Risk of discrimination based on disability (active measures for employers – working conditions)</a:t>
                      </a:r>
                      <a:r>
                        <a:rPr lang="en-US" sz="1100" b="1" i="0" dirty="0">
                          <a:solidFill>
                            <a:srgbClr val="000000"/>
                          </a:solidFill>
                          <a:effectLst/>
                          <a:latin typeface="+mn-lt"/>
                        </a:rPr>
                        <a:t> </a:t>
                      </a: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sv-SE" sz="1100" dirty="0">
                        <a:effectLst/>
                        <a:latin typeface="+mn-lt"/>
                      </a:endParaRPr>
                    </a:p>
                    <a:p>
                      <a:pPr algn="l" rtl="0" fontAlgn="base"/>
                      <a:r>
                        <a:rPr lang="sv-SE" sz="1100" b="0" i="0" dirty="0">
                          <a:solidFill>
                            <a:srgbClr val="000000"/>
                          </a:solidFill>
                          <a:effectLst/>
                          <a:latin typeface="+mn-lt"/>
                        </a:rPr>
                        <a:t> </a:t>
                      </a:r>
                      <a:r>
                        <a:rPr lang="en-GB" sz="1100" kern="1200" dirty="0">
                          <a:solidFill>
                            <a:schemeClr val="tx1"/>
                          </a:solidFill>
                          <a:effectLst/>
                          <a:latin typeface="+mn-lt"/>
                          <a:ea typeface="+mn-ea"/>
                          <a:cs typeface="+mn-cs"/>
                        </a:rPr>
                        <a:t>A person in a wheelchair cannot access the photocopy room.</a:t>
                      </a:r>
                      <a:endParaRPr lang="sv-SE" sz="1100" b="0" i="0" dirty="0">
                        <a:solidFill>
                          <a:srgbClr val="000000"/>
                        </a:solidFill>
                        <a:effectLst/>
                        <a:latin typeface="+mn-lt"/>
                      </a:endParaRP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sv-SE" sz="1100" dirty="0">
                        <a:effectLst/>
                        <a:latin typeface="+mn-lt"/>
                      </a:endParaRPr>
                    </a:p>
                    <a:p>
                      <a:pPr algn="l" rtl="0" fontAlgn="base"/>
                      <a:r>
                        <a:rPr lang="sv-SE" sz="1100" b="0" i="0" dirty="0">
                          <a:solidFill>
                            <a:srgbClr val="000000"/>
                          </a:solidFill>
                          <a:effectLst/>
                          <a:latin typeface="+mn-lt"/>
                        </a:rPr>
                        <a:t>☐</a:t>
                      </a:r>
                      <a:r>
                        <a:rPr lang="sv-SE" sz="1100" b="0" i="0" dirty="0">
                          <a:solidFill>
                            <a:srgbClr val="000000"/>
                          </a:solidFill>
                          <a:effectLst/>
                          <a:latin typeface="+mn-lt"/>
                          <a:ea typeface="MS Gothic" panose="020B0609070205080204" pitchFamily="49" charset="-128"/>
                        </a:rPr>
                        <a:t> </a:t>
                      </a:r>
                      <a:endParaRPr lang="sv-SE" sz="1100" b="0" i="0" dirty="0">
                        <a:solidFill>
                          <a:srgbClr val="000000"/>
                        </a:solidFill>
                        <a:effectLst/>
                        <a:latin typeface="+mn-lt"/>
                      </a:endParaRP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sv-SE" sz="1100" dirty="0">
                        <a:effectLst/>
                        <a:latin typeface="+mn-l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sv-SE" sz="1100" b="1" i="0" dirty="0">
                          <a:solidFill>
                            <a:srgbClr val="000000"/>
                          </a:solidFill>
                          <a:effectLst/>
                          <a:latin typeface="+mn-lt"/>
                          <a:ea typeface="MS Gothic" panose="020B0609070205080204" pitchFamily="49" charset="-128"/>
                        </a:rPr>
                        <a:t> </a:t>
                      </a:r>
                      <a:r>
                        <a:rPr lang="sv-SE" sz="1100" b="0" i="0" dirty="0">
                          <a:solidFill>
                            <a:srgbClr val="000000"/>
                          </a:solidFill>
                          <a:effectLst/>
                          <a:latin typeface="+mn-lt"/>
                        </a:rPr>
                        <a:t>☐</a:t>
                      </a:r>
                      <a:r>
                        <a:rPr lang="sv-SE" sz="1100" b="0" i="0" dirty="0">
                          <a:solidFill>
                            <a:srgbClr val="000000"/>
                          </a:solidFill>
                          <a:effectLst/>
                          <a:latin typeface="+mn-lt"/>
                          <a:ea typeface="MS Gothic" panose="020B0609070205080204" pitchFamily="49" charset="-128"/>
                        </a:rPr>
                        <a:t> </a:t>
                      </a:r>
                      <a:endParaRPr lang="sv-SE" sz="1100" b="0" i="0" dirty="0">
                        <a:solidFill>
                          <a:srgbClr val="000000"/>
                        </a:solidFill>
                        <a:effectLst/>
                        <a:latin typeface="+mn-lt"/>
                      </a:endParaRPr>
                    </a:p>
                    <a:p>
                      <a:pPr algn="l" rtl="0" fontAlgn="base"/>
                      <a:endParaRPr lang="sv-SE" sz="1100" b="1" i="0" dirty="0">
                        <a:solidFill>
                          <a:srgbClr val="000000"/>
                        </a:solidFill>
                        <a:effectLst/>
                        <a:latin typeface="+mn-lt"/>
                      </a:endParaRP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sv-SE" sz="1100" dirty="0">
                        <a:effectLst/>
                        <a:latin typeface="+mn-lt"/>
                      </a:endParaRPr>
                    </a:p>
                    <a:p>
                      <a:pPr fontAlgn="t"/>
                      <a:r>
                        <a:rPr lang="sv-SE" sz="1100" dirty="0">
                          <a:effectLst/>
                          <a:latin typeface="+mn-lt"/>
                        </a:rPr>
                        <a:t>x</a:t>
                      </a: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659038336"/>
                  </a:ext>
                </a:extLst>
              </a:tr>
              <a:tr h="251460">
                <a:tc>
                  <a:txBody>
                    <a:bodyPr/>
                    <a:lstStyle/>
                    <a:p>
                      <a:pPr fontAlgn="t"/>
                      <a:endParaRPr lang="en-US" sz="1100" dirty="0">
                        <a:effectLst/>
                        <a:latin typeface="+mn-lt"/>
                      </a:endParaRPr>
                    </a:p>
                    <a:p>
                      <a:pPr algn="l" rtl="0" fontAlgn="base"/>
                      <a:r>
                        <a:rPr lang="en-US" sz="1100" b="0" i="0" dirty="0">
                          <a:solidFill>
                            <a:srgbClr val="000000"/>
                          </a:solidFill>
                          <a:effectLst/>
                          <a:latin typeface="+mn-lt"/>
                        </a:rPr>
                        <a:t>Example 3:</a:t>
                      </a:r>
                      <a:r>
                        <a:rPr lang="en-US" sz="1100" b="1" i="0" dirty="0">
                          <a:solidFill>
                            <a:srgbClr val="000000"/>
                          </a:solidFill>
                          <a:effectLst/>
                          <a:latin typeface="+mn-lt"/>
                        </a:rPr>
                        <a:t> </a:t>
                      </a:r>
                    </a:p>
                    <a:p>
                      <a:pPr algn="l" rtl="0" fontAlgn="base"/>
                      <a:r>
                        <a:rPr lang="en-US" sz="1100" b="0" i="0" dirty="0">
                          <a:solidFill>
                            <a:srgbClr val="000000"/>
                          </a:solidFill>
                          <a:effectLst/>
                          <a:latin typeface="+mn-lt"/>
                        </a:rPr>
                        <a:t>Risk of neck, shoulder or back pain</a:t>
                      </a:r>
                      <a:r>
                        <a:rPr lang="en-US" sz="1100" b="1" i="0" dirty="0">
                          <a:solidFill>
                            <a:srgbClr val="000000"/>
                          </a:solidFill>
                          <a:effectLst/>
                          <a:latin typeface="+mn-lt"/>
                        </a:rPr>
                        <a:t> </a:t>
                      </a: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CCCCCC"/>
                    </a:solidFill>
                  </a:tcPr>
                </a:tc>
                <a:tc>
                  <a:txBody>
                    <a:bodyPr/>
                    <a:lstStyle/>
                    <a:p>
                      <a:pPr fontAlgn="t"/>
                      <a:r>
                        <a:rPr lang="en-GB" sz="1100" kern="1200" dirty="0">
                          <a:solidFill>
                            <a:schemeClr val="tx1"/>
                          </a:solidFill>
                          <a:effectLst/>
                          <a:latin typeface="+mn-lt"/>
                          <a:ea typeface="+mn-ea"/>
                          <a:cs typeface="+mn-cs"/>
                        </a:rPr>
                        <a:t>The workspace in the lab is too low for tall individuals.</a:t>
                      </a:r>
                      <a:endParaRPr lang="sv-SE" sz="1100" dirty="0">
                        <a:effectLst/>
                        <a:latin typeface="+mn-lt"/>
                      </a:endParaRPr>
                    </a:p>
                    <a:p>
                      <a:pPr algn="l" rtl="0" fontAlgn="base"/>
                      <a:r>
                        <a:rPr lang="sv-SE" sz="1100" b="0" i="0" dirty="0">
                          <a:solidFill>
                            <a:srgbClr val="000000"/>
                          </a:solidFill>
                          <a:effectLst/>
                          <a:latin typeface="+mn-lt"/>
                        </a:rPr>
                        <a:t> </a:t>
                      </a: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CCCCCC"/>
                    </a:solidFill>
                  </a:tcPr>
                </a:tc>
                <a:tc>
                  <a:txBody>
                    <a:bodyPr/>
                    <a:lstStyle/>
                    <a:p>
                      <a:pPr fontAlgn="t"/>
                      <a:endParaRPr lang="sv-SE" sz="1100">
                        <a:effectLst/>
                        <a:latin typeface="+mn-lt"/>
                      </a:endParaRPr>
                    </a:p>
                    <a:p>
                      <a:pPr algn="l" rtl="0" fontAlgn="base"/>
                      <a:r>
                        <a:rPr lang="sv-SE" sz="1100" b="0" i="0">
                          <a:solidFill>
                            <a:srgbClr val="000000"/>
                          </a:solidFill>
                          <a:effectLst/>
                          <a:latin typeface="+mn-lt"/>
                        </a:rPr>
                        <a:t>☐</a:t>
                      </a:r>
                      <a:r>
                        <a:rPr lang="sv-SE" sz="1100" b="0" i="0">
                          <a:solidFill>
                            <a:srgbClr val="000000"/>
                          </a:solidFill>
                          <a:effectLst/>
                          <a:latin typeface="+mn-lt"/>
                          <a:ea typeface="MS Gothic" panose="020B0609070205080204" pitchFamily="49" charset="-128"/>
                        </a:rPr>
                        <a:t> </a:t>
                      </a:r>
                      <a:endParaRPr lang="sv-SE" sz="1100" b="0" i="0">
                        <a:solidFill>
                          <a:srgbClr val="000000"/>
                        </a:solidFill>
                        <a:effectLst/>
                        <a:latin typeface="+mn-lt"/>
                      </a:endParaRP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CCCCCC"/>
                    </a:solidFill>
                  </a:tcPr>
                </a:tc>
                <a:tc>
                  <a:txBody>
                    <a:bodyPr/>
                    <a:lstStyle/>
                    <a:p>
                      <a:pPr fontAlgn="t"/>
                      <a:endParaRPr lang="sv-SE" sz="1100" dirty="0">
                        <a:effectLst/>
                        <a:latin typeface="+mn-lt"/>
                      </a:endParaRPr>
                    </a:p>
                    <a:p>
                      <a:pPr algn="l" rtl="0" fontAlgn="base"/>
                      <a:r>
                        <a:rPr lang="sv-SE" sz="1100" b="0" i="0" dirty="0">
                          <a:solidFill>
                            <a:srgbClr val="000000"/>
                          </a:solidFill>
                          <a:effectLst/>
                          <a:latin typeface="+mn-lt"/>
                          <a:ea typeface="MS Gothic" panose="020B0609070205080204" pitchFamily="49" charset="-128"/>
                        </a:rPr>
                        <a:t> x</a:t>
                      </a:r>
                      <a:endParaRPr lang="sv-SE" sz="1100" b="0" i="0" dirty="0">
                        <a:solidFill>
                          <a:srgbClr val="000000"/>
                        </a:solidFill>
                        <a:effectLst/>
                        <a:latin typeface="+mn-lt"/>
                      </a:endParaRP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CCCCCC"/>
                    </a:solidFill>
                  </a:tcPr>
                </a:tc>
                <a:tc>
                  <a:txBody>
                    <a:bodyPr/>
                    <a:lstStyle/>
                    <a:p>
                      <a:pPr fontAlgn="t"/>
                      <a:endParaRPr lang="sv-SE" sz="1100" dirty="0">
                        <a:effectLst/>
                        <a:latin typeface="+mn-lt"/>
                      </a:endParaRPr>
                    </a:p>
                    <a:p>
                      <a:pPr algn="l" rtl="0" fontAlgn="base"/>
                      <a:r>
                        <a:rPr lang="sv-SE" sz="1100" b="0" i="0" dirty="0">
                          <a:solidFill>
                            <a:srgbClr val="000000"/>
                          </a:solidFill>
                          <a:effectLst/>
                          <a:latin typeface="+mn-lt"/>
                        </a:rPr>
                        <a:t>☐</a:t>
                      </a:r>
                      <a:r>
                        <a:rPr lang="sv-SE" sz="1100" b="0" i="0" dirty="0">
                          <a:solidFill>
                            <a:srgbClr val="000000"/>
                          </a:solidFill>
                          <a:effectLst/>
                          <a:latin typeface="+mn-lt"/>
                          <a:ea typeface="MS Gothic" panose="020B0609070205080204" pitchFamily="49" charset="-128"/>
                        </a:rPr>
                        <a:t> </a:t>
                      </a:r>
                      <a:endParaRPr lang="sv-SE" sz="1100" b="0" i="0" dirty="0">
                        <a:solidFill>
                          <a:srgbClr val="000000"/>
                        </a:solidFill>
                        <a:effectLst/>
                        <a:latin typeface="+mn-lt"/>
                      </a:endParaRP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2416527698"/>
                  </a:ext>
                </a:extLst>
              </a:tr>
              <a:tr h="251460">
                <a:tc>
                  <a:txBody>
                    <a:bodyPr/>
                    <a:lstStyle/>
                    <a:p>
                      <a:pPr fontAlgn="t"/>
                      <a:endParaRPr lang="en-US" sz="1100" dirty="0">
                        <a:effectLst/>
                        <a:latin typeface="+mn-lt"/>
                      </a:endParaRPr>
                    </a:p>
                    <a:p>
                      <a:pPr algn="l" rtl="0" fontAlgn="base"/>
                      <a:r>
                        <a:rPr lang="en-US" sz="1100" b="0" i="0" dirty="0">
                          <a:solidFill>
                            <a:srgbClr val="000000"/>
                          </a:solidFill>
                          <a:effectLst/>
                          <a:latin typeface="+mn-lt"/>
                        </a:rPr>
                        <a:t>Example 4:</a:t>
                      </a:r>
                      <a:r>
                        <a:rPr lang="en-US" sz="1100" b="1" i="0" dirty="0">
                          <a:solidFill>
                            <a:srgbClr val="000000"/>
                          </a:solidFill>
                          <a:effectLst/>
                          <a:latin typeface="+mn-lt"/>
                        </a:rPr>
                        <a:t> </a:t>
                      </a:r>
                    </a:p>
                    <a:p>
                      <a:pPr algn="l" rtl="0" fontAlgn="base"/>
                      <a:r>
                        <a:rPr lang="en-US" sz="1100" b="0" i="0" dirty="0">
                          <a:solidFill>
                            <a:srgbClr val="000000"/>
                          </a:solidFill>
                          <a:effectLst/>
                          <a:latin typeface="+mn-lt"/>
                        </a:rPr>
                        <a:t>Risk of threatening situations</a:t>
                      </a:r>
                      <a:r>
                        <a:rPr lang="en-US" sz="1100" b="1" i="0" dirty="0">
                          <a:solidFill>
                            <a:srgbClr val="000000"/>
                          </a:solidFill>
                          <a:effectLst/>
                          <a:latin typeface="+mn-lt"/>
                        </a:rPr>
                        <a:t> </a:t>
                      </a: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sv-SE" sz="1100" dirty="0">
                        <a:effectLst/>
                        <a:latin typeface="+mn-lt"/>
                      </a:endParaRPr>
                    </a:p>
                    <a:p>
                      <a:pPr algn="l" rtl="0" fontAlgn="base"/>
                      <a:r>
                        <a:rPr lang="sv-SE" sz="1100" b="0" i="0" dirty="0">
                          <a:solidFill>
                            <a:srgbClr val="000000"/>
                          </a:solidFill>
                          <a:effectLst/>
                          <a:latin typeface="+mn-lt"/>
                        </a:rPr>
                        <a:t> </a:t>
                      </a:r>
                      <a:r>
                        <a:rPr lang="en-GB" sz="1100" kern="1200" dirty="0">
                          <a:solidFill>
                            <a:schemeClr val="tx1"/>
                          </a:solidFill>
                          <a:effectLst/>
                          <a:latin typeface="+mn-lt"/>
                          <a:ea typeface="+mn-ea"/>
                          <a:cs typeface="+mn-cs"/>
                        </a:rPr>
                        <a:t>Unlocked doors and few staff present in the premises in the afternoons make staff feel exposed if unauthorised visitors become threatening.</a:t>
                      </a:r>
                      <a:endParaRPr lang="sv-SE" sz="1100" b="0" i="0" dirty="0">
                        <a:solidFill>
                          <a:srgbClr val="000000"/>
                        </a:solidFill>
                        <a:effectLst/>
                        <a:latin typeface="+mn-lt"/>
                      </a:endParaRP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sv-SE" sz="1100">
                        <a:effectLst/>
                        <a:latin typeface="+mn-lt"/>
                      </a:endParaRPr>
                    </a:p>
                    <a:p>
                      <a:pPr algn="l" rtl="0" fontAlgn="base"/>
                      <a:r>
                        <a:rPr lang="sv-SE" sz="1100" b="0" i="0">
                          <a:solidFill>
                            <a:srgbClr val="000000"/>
                          </a:solidFill>
                          <a:effectLst/>
                          <a:latin typeface="+mn-lt"/>
                        </a:rPr>
                        <a:t>☐</a:t>
                      </a:r>
                      <a:r>
                        <a:rPr lang="sv-SE" sz="1100" b="0" i="0">
                          <a:solidFill>
                            <a:srgbClr val="000000"/>
                          </a:solidFill>
                          <a:effectLst/>
                          <a:latin typeface="+mn-lt"/>
                          <a:ea typeface="MS Gothic" panose="020B0609070205080204" pitchFamily="49" charset="-128"/>
                        </a:rPr>
                        <a:t> </a:t>
                      </a:r>
                      <a:endParaRPr lang="sv-SE" sz="1100" b="0" i="0">
                        <a:solidFill>
                          <a:srgbClr val="000000"/>
                        </a:solidFill>
                        <a:effectLst/>
                        <a:latin typeface="+mn-lt"/>
                      </a:endParaRP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sv-SE" sz="1100" dirty="0">
                        <a:effectLst/>
                        <a:latin typeface="+mn-lt"/>
                      </a:endParaRPr>
                    </a:p>
                    <a:p>
                      <a:pPr algn="l" rtl="0" fontAlgn="base"/>
                      <a:r>
                        <a:rPr lang="sv-SE" sz="1100" b="0" i="0" dirty="0">
                          <a:solidFill>
                            <a:srgbClr val="000000"/>
                          </a:solidFill>
                          <a:effectLst/>
                          <a:latin typeface="+mn-lt"/>
                        </a:rPr>
                        <a:t> x</a:t>
                      </a: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sv-SE" sz="1100" dirty="0">
                        <a:effectLst/>
                        <a:latin typeface="+mn-lt"/>
                      </a:endParaRPr>
                    </a:p>
                    <a:p>
                      <a:pPr algn="l" rtl="0" fontAlgn="base"/>
                      <a:r>
                        <a:rPr lang="sv-SE" sz="1100" b="0" i="0" dirty="0">
                          <a:solidFill>
                            <a:srgbClr val="000000"/>
                          </a:solidFill>
                          <a:effectLst/>
                          <a:latin typeface="+mn-lt"/>
                        </a:rPr>
                        <a:t>☐</a:t>
                      </a:r>
                      <a:r>
                        <a:rPr lang="sv-SE" sz="1100" b="0" i="0" dirty="0">
                          <a:solidFill>
                            <a:srgbClr val="000000"/>
                          </a:solidFill>
                          <a:effectLst/>
                          <a:latin typeface="+mn-lt"/>
                          <a:ea typeface="MS Gothic" panose="020B0609070205080204" pitchFamily="49" charset="-128"/>
                        </a:rPr>
                        <a:t> </a:t>
                      </a:r>
                      <a:endParaRPr lang="sv-SE" sz="1100" b="0" i="0" dirty="0">
                        <a:solidFill>
                          <a:srgbClr val="000000"/>
                        </a:solidFill>
                        <a:effectLst/>
                        <a:latin typeface="+mn-lt"/>
                      </a:endParaRPr>
                    </a:p>
                  </a:txBody>
                  <a:tcP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169680223"/>
                  </a:ext>
                </a:extLst>
              </a:tr>
            </a:tbl>
          </a:graphicData>
        </a:graphic>
      </p:graphicFrame>
      <p:sp>
        <p:nvSpPr>
          <p:cNvPr id="10" name="Moln 9">
            <a:extLst>
              <a:ext uri="{FF2B5EF4-FFF2-40B4-BE49-F238E27FC236}">
                <a16:creationId xmlns:a16="http://schemas.microsoft.com/office/drawing/2014/main" id="{27154E71-69D1-7021-CB05-AE09990ADED1}"/>
              </a:ext>
            </a:extLst>
          </p:cNvPr>
          <p:cNvSpPr/>
          <p:nvPr/>
        </p:nvSpPr>
        <p:spPr>
          <a:xfrm>
            <a:off x="9666968" y="4689929"/>
            <a:ext cx="2179864" cy="1224642"/>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400" b="0" i="0" u="none" baseline="0">
                <a:solidFill>
                  <a:schemeClr val="tx1"/>
                </a:solidFill>
              </a:rPr>
              <a:t>Examples</a:t>
            </a:r>
          </a:p>
        </p:txBody>
      </p:sp>
    </p:spTree>
    <p:extLst>
      <p:ext uri="{BB962C8B-B14F-4D97-AF65-F5344CB8AC3E}">
        <p14:creationId xmlns:p14="http://schemas.microsoft.com/office/powerpoint/2010/main" val="2555978260"/>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018BBF-EC27-00CA-B17A-6C34F8E64DD5}"/>
              </a:ext>
            </a:extLst>
          </p:cNvPr>
          <p:cNvSpPr>
            <a:spLocks noGrp="1"/>
          </p:cNvSpPr>
          <p:nvPr>
            <p:ph type="title"/>
          </p:nvPr>
        </p:nvSpPr>
        <p:spPr/>
        <p:txBody>
          <a:bodyPr lIns="91440" tIns="45720" rIns="91440" bIns="45720" anchor="t" anchorCtr="0">
            <a:noAutofit/>
          </a:bodyPr>
          <a:lstStyle/>
          <a:p>
            <a:pPr algn="l" rtl="0"/>
            <a:r>
              <a:rPr lang="en-gb" b="1" i="0" u="none" baseline="0">
                <a:latin typeface="Poppins"/>
                <a:cs typeface="Poppins"/>
              </a:rPr>
              <a:t>How the results will be processed</a:t>
            </a:r>
            <a:endParaRPr lang="en-gb">
              <a:latin typeface="Poppins" panose="00000500000000000000" pitchFamily="2" charset="0"/>
              <a:cs typeface="Poppins" panose="00000500000000000000" pitchFamily="2" charset="0"/>
            </a:endParaRPr>
          </a:p>
        </p:txBody>
      </p:sp>
      <p:sp>
        <p:nvSpPr>
          <p:cNvPr id="10" name="textruta 9">
            <a:extLst>
              <a:ext uri="{FF2B5EF4-FFF2-40B4-BE49-F238E27FC236}">
                <a16:creationId xmlns:a16="http://schemas.microsoft.com/office/drawing/2014/main" id="{2D8E8F71-031B-29A6-3675-5DDD5AB5E224}"/>
              </a:ext>
            </a:extLst>
          </p:cNvPr>
          <p:cNvSpPr txBox="1"/>
          <p:nvPr/>
        </p:nvSpPr>
        <p:spPr>
          <a:xfrm>
            <a:off x="7772282" y="1821725"/>
            <a:ext cx="3234331"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gb" sz="1400" b="0" i="0" u="none" baseline="0">
                <a:cs typeface="Calibri"/>
              </a:rPr>
              <a:t>The employee satisfaction survey is open</a:t>
            </a:r>
          </a:p>
          <a:p>
            <a:pPr algn="l" rtl="0"/>
            <a:r>
              <a:rPr lang="en-gb" sz="1400" b="0" i="0" u="none" baseline="0">
                <a:cs typeface="Calibri"/>
              </a:rPr>
              <a:t>between 26 February and 15 March 2024.</a:t>
            </a:r>
          </a:p>
        </p:txBody>
      </p:sp>
      <p:sp>
        <p:nvSpPr>
          <p:cNvPr id="12" name="textruta 11">
            <a:extLst>
              <a:ext uri="{FF2B5EF4-FFF2-40B4-BE49-F238E27FC236}">
                <a16:creationId xmlns:a16="http://schemas.microsoft.com/office/drawing/2014/main" id="{DFBBF457-47E9-34E7-816F-627C307D5C81}"/>
              </a:ext>
            </a:extLst>
          </p:cNvPr>
          <p:cNvSpPr txBox="1"/>
          <p:nvPr/>
        </p:nvSpPr>
        <p:spPr>
          <a:xfrm>
            <a:off x="8268077" y="3040968"/>
            <a:ext cx="30676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gb" sz="1400" b="0" i="0" u="none" baseline="0">
                <a:cs typeface="Calibri"/>
              </a:rPr>
              <a:t>Managers can access their results</a:t>
            </a:r>
          </a:p>
          <a:p>
            <a:pPr algn="l" rtl="0"/>
            <a:r>
              <a:rPr lang="en-gb" sz="1400" b="0" i="0" u="none" baseline="0">
                <a:ea typeface="+mn-lt"/>
                <a:cs typeface="+mn-lt"/>
              </a:rPr>
              <a:t>between 1 April and 31 May 2024.</a:t>
            </a:r>
            <a:endParaRPr lang="en-gb" sz="1400">
              <a:cs typeface="Calibri"/>
            </a:endParaRPr>
          </a:p>
        </p:txBody>
      </p:sp>
      <p:sp>
        <p:nvSpPr>
          <p:cNvPr id="4" name="textruta 3">
            <a:extLst>
              <a:ext uri="{FF2B5EF4-FFF2-40B4-BE49-F238E27FC236}">
                <a16:creationId xmlns:a16="http://schemas.microsoft.com/office/drawing/2014/main" id="{9BB48900-8191-074E-22A3-BC6D7AB19739}"/>
              </a:ext>
            </a:extLst>
          </p:cNvPr>
          <p:cNvSpPr txBox="1"/>
          <p:nvPr/>
        </p:nvSpPr>
        <p:spPr>
          <a:xfrm>
            <a:off x="8150939" y="3928280"/>
            <a:ext cx="3775822"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gb" sz="1400" b="0" i="0" u="none" baseline="0">
                <a:cs typeface="Calibri"/>
              </a:rPr>
              <a:t>Analyse and discuss the results in your management team, work environment team or equivalent forum. </a:t>
            </a:r>
            <a:endParaRPr lang="en-gb" sz="1400">
              <a:ea typeface="+mn-lt"/>
              <a:cs typeface="+mn-lt"/>
            </a:endParaRPr>
          </a:p>
          <a:p>
            <a:endParaRPr lang="en-gb" sz="1400">
              <a:ea typeface="+mn-lt"/>
              <a:cs typeface="+mn-lt"/>
            </a:endParaRPr>
          </a:p>
          <a:p>
            <a:endParaRPr lang="en-gb" sz="1400">
              <a:cs typeface="Calibri"/>
            </a:endParaRPr>
          </a:p>
        </p:txBody>
      </p:sp>
      <p:sp>
        <p:nvSpPr>
          <p:cNvPr id="14" name="textruta 13">
            <a:extLst>
              <a:ext uri="{FF2B5EF4-FFF2-40B4-BE49-F238E27FC236}">
                <a16:creationId xmlns:a16="http://schemas.microsoft.com/office/drawing/2014/main" id="{817415DB-96E6-5FCA-61A5-1C17E87F89BF}"/>
              </a:ext>
            </a:extLst>
          </p:cNvPr>
          <p:cNvSpPr txBox="1"/>
          <p:nvPr/>
        </p:nvSpPr>
        <p:spPr>
          <a:xfrm>
            <a:off x="7559866" y="5048608"/>
            <a:ext cx="377582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gb" sz="1400" b="0" i="0" u="none" baseline="0">
                <a:cs typeface="Calibri"/>
              </a:rPr>
              <a:t>Present and discussion the results with your staff at a workplace meeting. </a:t>
            </a:r>
            <a:endParaRPr lang="en-gb" sz="1400">
              <a:ea typeface="+mn-lt"/>
              <a:cs typeface="+mn-lt"/>
            </a:endParaRPr>
          </a:p>
          <a:p>
            <a:endParaRPr lang="en-gb" sz="1400">
              <a:ea typeface="+mn-lt"/>
              <a:cs typeface="+mn-lt"/>
            </a:endParaRPr>
          </a:p>
          <a:p>
            <a:endParaRPr lang="en-gb" sz="1400">
              <a:cs typeface="Calibri"/>
            </a:endParaRPr>
          </a:p>
        </p:txBody>
      </p:sp>
      <p:sp>
        <p:nvSpPr>
          <p:cNvPr id="3" name="textruta 2">
            <a:extLst>
              <a:ext uri="{FF2B5EF4-FFF2-40B4-BE49-F238E27FC236}">
                <a16:creationId xmlns:a16="http://schemas.microsoft.com/office/drawing/2014/main" id="{8E8E6923-A0EE-1B87-7C0E-B8567EF26CB8}"/>
              </a:ext>
            </a:extLst>
          </p:cNvPr>
          <p:cNvSpPr txBox="1"/>
          <p:nvPr/>
        </p:nvSpPr>
        <p:spPr>
          <a:xfrm>
            <a:off x="440227" y="4564406"/>
            <a:ext cx="358215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gb" sz="1400" b="0" i="0" u="none" baseline="0">
                <a:cs typeface="Calibri"/>
              </a:rPr>
              <a:t>Discuss the results and produce prioritised measures through group work at a workplace meeting. </a:t>
            </a:r>
            <a:endParaRPr lang="en-gb" sz="1400">
              <a:ea typeface="+mn-lt"/>
              <a:cs typeface="+mn-lt"/>
            </a:endParaRPr>
          </a:p>
          <a:p>
            <a:endParaRPr lang="en-gb" sz="1400">
              <a:ea typeface="+mn-lt"/>
              <a:cs typeface="+mn-lt"/>
            </a:endParaRPr>
          </a:p>
          <a:p>
            <a:endParaRPr lang="en-gb" sz="1400">
              <a:cs typeface="Calibri"/>
            </a:endParaRPr>
          </a:p>
        </p:txBody>
      </p:sp>
      <p:sp>
        <p:nvSpPr>
          <p:cNvPr id="23" name="textruta 22">
            <a:extLst>
              <a:ext uri="{FF2B5EF4-FFF2-40B4-BE49-F238E27FC236}">
                <a16:creationId xmlns:a16="http://schemas.microsoft.com/office/drawing/2014/main" id="{D08FF08A-3811-2BDD-90B7-2A90B89CB4ED}"/>
              </a:ext>
            </a:extLst>
          </p:cNvPr>
          <p:cNvSpPr txBox="1"/>
          <p:nvPr/>
        </p:nvSpPr>
        <p:spPr>
          <a:xfrm>
            <a:off x="265239" y="2921045"/>
            <a:ext cx="3293065"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gb" sz="1400" b="0" i="0" u="none" baseline="0">
                <a:cs typeface="Calibri"/>
              </a:rPr>
              <a:t>Summarise prioritised measures in your department’s, office’s or equivalent unit’s action plan for systematic work environment and active measures and inform your line manager and staff. </a:t>
            </a:r>
          </a:p>
          <a:p>
            <a:endParaRPr lang="en-gb" sz="1400">
              <a:cs typeface="Calibri"/>
            </a:endParaRPr>
          </a:p>
        </p:txBody>
      </p:sp>
      <p:sp>
        <p:nvSpPr>
          <p:cNvPr id="24" name="textruta 23">
            <a:extLst>
              <a:ext uri="{FF2B5EF4-FFF2-40B4-BE49-F238E27FC236}">
                <a16:creationId xmlns:a16="http://schemas.microsoft.com/office/drawing/2014/main" id="{68CB64D9-9428-2A82-0FF9-F6FF9F4050DF}"/>
              </a:ext>
            </a:extLst>
          </p:cNvPr>
          <p:cNvSpPr txBox="1"/>
          <p:nvPr/>
        </p:nvSpPr>
        <p:spPr>
          <a:xfrm>
            <a:off x="499993" y="2205796"/>
            <a:ext cx="238758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gb" sz="1400" b="0" i="0" u="none" baseline="0">
                <a:ea typeface="+mn-lt"/>
                <a:cs typeface="+mn-lt"/>
              </a:rPr>
              <a:t>Processing at a local collaborative group (LSG). </a:t>
            </a:r>
            <a:endParaRPr lang="en-gb" sz="1400">
              <a:cs typeface="Calibri"/>
            </a:endParaRPr>
          </a:p>
        </p:txBody>
      </p:sp>
      <p:sp>
        <p:nvSpPr>
          <p:cNvPr id="25" name="textruta 24">
            <a:extLst>
              <a:ext uri="{FF2B5EF4-FFF2-40B4-BE49-F238E27FC236}">
                <a16:creationId xmlns:a16="http://schemas.microsoft.com/office/drawing/2014/main" id="{7FD8E2EA-7C47-B480-4B57-CDDD6F797530}"/>
              </a:ext>
            </a:extLst>
          </p:cNvPr>
          <p:cNvSpPr txBox="1"/>
          <p:nvPr/>
        </p:nvSpPr>
        <p:spPr>
          <a:xfrm>
            <a:off x="627796" y="1372380"/>
            <a:ext cx="351503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gb" sz="1400" b="0" i="0" u="none" baseline="0">
                <a:ea typeface="+mn-lt"/>
                <a:cs typeface="+mn-lt"/>
              </a:rPr>
              <a:t>Add the action plan to your operational plan no later than on 18 December 2024.</a:t>
            </a:r>
            <a:endParaRPr lang="en-gb"/>
          </a:p>
        </p:txBody>
      </p:sp>
      <p:pic>
        <p:nvPicPr>
          <p:cNvPr id="6" name="Bildobjekt 20" descr="The image indicates the process to work with the results of the employee satisfaction survey.">
            <a:extLst>
              <a:ext uri="{FF2B5EF4-FFF2-40B4-BE49-F238E27FC236}">
                <a16:creationId xmlns:a16="http://schemas.microsoft.com/office/drawing/2014/main" id="{6FC6050F-ECD2-8387-F11E-480E6C2EB227}"/>
              </a:ext>
            </a:extLst>
          </p:cNvPr>
          <p:cNvPicPr>
            <a:picLocks noChangeAspect="1"/>
          </p:cNvPicPr>
          <p:nvPr/>
        </p:nvPicPr>
        <p:blipFill>
          <a:blip r:embed="rId3"/>
          <a:stretch>
            <a:fillRect/>
          </a:stretch>
        </p:blipFill>
        <p:spPr>
          <a:xfrm>
            <a:off x="3445679" y="1243583"/>
            <a:ext cx="4240305" cy="4222288"/>
          </a:xfrm>
          <a:prstGeom prst="rect">
            <a:avLst/>
          </a:prstGeom>
        </p:spPr>
      </p:pic>
      <p:sp>
        <p:nvSpPr>
          <p:cNvPr id="5" name="textruta 4">
            <a:extLst>
              <a:ext uri="{FF2B5EF4-FFF2-40B4-BE49-F238E27FC236}">
                <a16:creationId xmlns:a16="http://schemas.microsoft.com/office/drawing/2014/main" id="{C72E00FC-DFF2-D96F-AB18-3EC05DC4A02C}"/>
              </a:ext>
            </a:extLst>
          </p:cNvPr>
          <p:cNvSpPr txBox="1"/>
          <p:nvPr/>
        </p:nvSpPr>
        <p:spPr>
          <a:xfrm>
            <a:off x="4474773" y="3040968"/>
            <a:ext cx="280834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gb" sz="1400" b="0" i="0" u="none" baseline="0">
                <a:ea typeface="+mn-lt"/>
                <a:cs typeface="+mn-lt"/>
              </a:rPr>
              <a:t>Follow up the action plan continuously, for instance at each workplace meeting.</a:t>
            </a:r>
            <a:endParaRPr lang="en-gb"/>
          </a:p>
        </p:txBody>
      </p:sp>
    </p:spTree>
    <p:extLst>
      <p:ext uri="{BB962C8B-B14F-4D97-AF65-F5344CB8AC3E}">
        <p14:creationId xmlns:p14="http://schemas.microsoft.com/office/powerpoint/2010/main" val="58401746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2965BF-2447-A0C3-897A-92F8900C73C7}"/>
              </a:ext>
            </a:extLst>
          </p:cNvPr>
          <p:cNvSpPr>
            <a:spLocks noGrp="1"/>
          </p:cNvSpPr>
          <p:nvPr>
            <p:ph type="title"/>
          </p:nvPr>
        </p:nvSpPr>
        <p:spPr>
          <a:xfrm>
            <a:off x="706311" y="260582"/>
            <a:ext cx="10050589" cy="861136"/>
          </a:xfrm>
        </p:spPr>
        <p:txBody>
          <a:bodyPr/>
          <a:lstStyle/>
          <a:p>
            <a:pPr algn="l" rtl="0"/>
            <a:r>
              <a:rPr lang="en-gb" sz="2400" b="1" i="0" u="none" baseline="0" dirty="0">
                <a:latin typeface="Poppins"/>
                <a:cs typeface="Poppins"/>
              </a:rPr>
              <a:t>Examples - </a:t>
            </a:r>
            <a:r>
              <a:rPr lang="en-US" sz="2400" dirty="0">
                <a:latin typeface="Poppins"/>
                <a:cs typeface="Poppins"/>
              </a:rPr>
              <a:t>Action plan for systematic work environment management and active measures, part 2 </a:t>
            </a:r>
            <a:endParaRPr lang="en-gb" sz="2400" dirty="0">
              <a:latin typeface="Poppins"/>
              <a:cs typeface="Poppins"/>
            </a:endParaRPr>
          </a:p>
        </p:txBody>
      </p:sp>
      <p:graphicFrame>
        <p:nvGraphicFramePr>
          <p:cNvPr id="4" name="Tabell 3">
            <a:extLst>
              <a:ext uri="{FF2B5EF4-FFF2-40B4-BE49-F238E27FC236}">
                <a16:creationId xmlns:a16="http://schemas.microsoft.com/office/drawing/2014/main" id="{09AF555C-6E1A-2BC8-2624-3F2D241E1EF5}"/>
              </a:ext>
            </a:extLst>
          </p:cNvPr>
          <p:cNvGraphicFramePr>
            <a:graphicFrameLocks noGrp="1"/>
          </p:cNvGraphicFramePr>
          <p:nvPr>
            <p:extLst>
              <p:ext uri="{D42A27DB-BD31-4B8C-83A1-F6EECF244321}">
                <p14:modId xmlns:p14="http://schemas.microsoft.com/office/powerpoint/2010/main" val="2262499836"/>
              </p:ext>
            </p:extLst>
          </p:nvPr>
        </p:nvGraphicFramePr>
        <p:xfrm>
          <a:off x="815048" y="967409"/>
          <a:ext cx="9627665" cy="5441760"/>
        </p:xfrm>
        <a:graphic>
          <a:graphicData uri="http://schemas.openxmlformats.org/drawingml/2006/table">
            <a:tbl>
              <a:tblPr/>
              <a:tblGrid>
                <a:gridCol w="2699055">
                  <a:extLst>
                    <a:ext uri="{9D8B030D-6E8A-4147-A177-3AD203B41FA5}">
                      <a16:colId xmlns:a16="http://schemas.microsoft.com/office/drawing/2014/main" val="1439602533"/>
                    </a:ext>
                  </a:extLst>
                </a:gridCol>
                <a:gridCol w="2068242">
                  <a:extLst>
                    <a:ext uri="{9D8B030D-6E8A-4147-A177-3AD203B41FA5}">
                      <a16:colId xmlns:a16="http://schemas.microsoft.com/office/drawing/2014/main" val="384685766"/>
                    </a:ext>
                  </a:extLst>
                </a:gridCol>
                <a:gridCol w="2057900">
                  <a:extLst>
                    <a:ext uri="{9D8B030D-6E8A-4147-A177-3AD203B41FA5}">
                      <a16:colId xmlns:a16="http://schemas.microsoft.com/office/drawing/2014/main" val="763426274"/>
                    </a:ext>
                  </a:extLst>
                </a:gridCol>
                <a:gridCol w="1582205">
                  <a:extLst>
                    <a:ext uri="{9D8B030D-6E8A-4147-A177-3AD203B41FA5}">
                      <a16:colId xmlns:a16="http://schemas.microsoft.com/office/drawing/2014/main" val="1375520371"/>
                    </a:ext>
                  </a:extLst>
                </a:gridCol>
                <a:gridCol w="1220263">
                  <a:extLst>
                    <a:ext uri="{9D8B030D-6E8A-4147-A177-3AD203B41FA5}">
                      <a16:colId xmlns:a16="http://schemas.microsoft.com/office/drawing/2014/main" val="1607889762"/>
                    </a:ext>
                  </a:extLst>
                </a:gridCol>
              </a:tblGrid>
              <a:tr h="521971">
                <a:tc>
                  <a:txBody>
                    <a:bodyPr/>
                    <a:lstStyle/>
                    <a:p>
                      <a:pPr fontAlgn="t"/>
                      <a:endParaRPr lang="en-US" sz="1400" dirty="0">
                        <a:effectLst/>
                        <a:latin typeface="+mn-lt"/>
                      </a:endParaRPr>
                    </a:p>
                    <a:p>
                      <a:pPr algn="l" rtl="0" fontAlgn="base"/>
                      <a:r>
                        <a:rPr lang="en-US" sz="1400" b="1" i="0" dirty="0">
                          <a:solidFill>
                            <a:srgbClr val="000000"/>
                          </a:solidFill>
                          <a:effectLst/>
                          <a:latin typeface="+mn-lt"/>
                        </a:rPr>
                        <a:t>State </a:t>
                      </a:r>
                      <a:r>
                        <a:rPr lang="en-US" sz="1400" b="1" i="0" dirty="0" err="1">
                          <a:solidFill>
                            <a:srgbClr val="000000"/>
                          </a:solidFill>
                          <a:effectLst/>
                          <a:latin typeface="+mn-lt"/>
                        </a:rPr>
                        <a:t>prioritised</a:t>
                      </a:r>
                      <a:r>
                        <a:rPr lang="en-US" sz="1400" b="1" i="0" dirty="0">
                          <a:solidFill>
                            <a:srgbClr val="000000"/>
                          </a:solidFill>
                          <a:effectLst/>
                          <a:latin typeface="+mn-lt"/>
                        </a:rPr>
                        <a:t> risks/obstacles or areas of improvement</a:t>
                      </a:r>
                      <a:r>
                        <a:rPr lang="en-US" sz="1400" b="0" i="0" dirty="0">
                          <a:solidFill>
                            <a:srgbClr val="000000"/>
                          </a:solidFill>
                          <a:effectLst/>
                          <a:latin typeface="+mn-lt"/>
                        </a:rPr>
                        <a:t> </a:t>
                      </a:r>
                      <a:r>
                        <a:rPr lang="en-US" sz="1400" b="1" i="0" dirty="0">
                          <a:solidFill>
                            <a:srgbClr val="000000"/>
                          </a:solidFill>
                          <a:effectLst/>
                          <a:latin typeface="+mn-lt"/>
                        </a:rPr>
                        <a:t>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algn="ctr" fontAlgn="t"/>
                      <a:endParaRPr lang="en-US" sz="1400" dirty="0">
                        <a:effectLst/>
                        <a:latin typeface="+mn-lt"/>
                      </a:endParaRPr>
                    </a:p>
                    <a:p>
                      <a:pPr algn="l" rtl="0" fontAlgn="base"/>
                      <a:r>
                        <a:rPr lang="en-US" sz="1400" b="1" i="0" dirty="0">
                          <a:solidFill>
                            <a:srgbClr val="000000"/>
                          </a:solidFill>
                          <a:effectLst/>
                          <a:latin typeface="+mn-lt"/>
                        </a:rPr>
                        <a:t>Goal – what do you wish to achieve?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algn="ctr" fontAlgn="t"/>
                      <a:endParaRPr lang="en-US" sz="1400" dirty="0">
                        <a:effectLst/>
                        <a:latin typeface="+mn-lt"/>
                      </a:endParaRPr>
                    </a:p>
                    <a:p>
                      <a:pPr algn="l" rtl="0" fontAlgn="base"/>
                      <a:r>
                        <a:rPr lang="en-US" sz="1400" b="1" i="0" dirty="0">
                          <a:solidFill>
                            <a:srgbClr val="000000"/>
                          </a:solidFill>
                          <a:effectLst/>
                          <a:latin typeface="+mn-lt"/>
                        </a:rPr>
                        <a:t>Measures – what will you do to achieve your goal?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algn="ctr" fontAlgn="t"/>
                      <a:endParaRPr lang="en-US" sz="1400" dirty="0">
                        <a:effectLst/>
                        <a:latin typeface="+mn-lt"/>
                      </a:endParaRPr>
                    </a:p>
                    <a:p>
                      <a:pPr algn="l" rtl="0" fontAlgn="base"/>
                      <a:r>
                        <a:rPr lang="en-US" sz="1400" b="1" i="0" dirty="0">
                          <a:solidFill>
                            <a:srgbClr val="000000"/>
                          </a:solidFill>
                          <a:effectLst/>
                          <a:latin typeface="+mn-lt"/>
                        </a:rPr>
                        <a:t>Person in charge of the measure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algn="ctr" fontAlgn="t"/>
                      <a:endParaRPr lang="sv-SE" sz="1400" dirty="0">
                        <a:effectLst/>
                        <a:latin typeface="+mn-lt"/>
                      </a:endParaRPr>
                    </a:p>
                    <a:p>
                      <a:pPr algn="l" rtl="0" fontAlgn="base"/>
                      <a:r>
                        <a:rPr lang="sv-SE" sz="1400" b="1" i="0" dirty="0" err="1">
                          <a:solidFill>
                            <a:srgbClr val="000000"/>
                          </a:solidFill>
                          <a:effectLst/>
                          <a:latin typeface="+mn-lt"/>
                        </a:rPr>
                        <a:t>Completed</a:t>
                      </a:r>
                      <a:r>
                        <a:rPr lang="sv-SE" sz="1400" b="1" i="0" dirty="0">
                          <a:solidFill>
                            <a:srgbClr val="000000"/>
                          </a:solidFill>
                          <a:effectLst/>
                          <a:latin typeface="+mn-lt"/>
                        </a:rPr>
                        <a:t> by (date)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016742825"/>
                  </a:ext>
                </a:extLst>
              </a:tr>
              <a:tr h="1048357">
                <a:tc>
                  <a:txBody>
                    <a:bodyPr/>
                    <a:lstStyle/>
                    <a:p>
                      <a:pPr fontAlgn="t"/>
                      <a:endParaRPr lang="en-US" sz="1100" dirty="0">
                        <a:effectLst/>
                        <a:latin typeface="+mn-lt"/>
                      </a:endParaRPr>
                    </a:p>
                    <a:p>
                      <a:pPr algn="l" rtl="0" fontAlgn="base"/>
                      <a:r>
                        <a:rPr lang="en-US" sz="1100" b="0" i="0" dirty="0">
                          <a:solidFill>
                            <a:srgbClr val="000000"/>
                          </a:solidFill>
                          <a:effectLst/>
                          <a:latin typeface="+mn-lt"/>
                        </a:rPr>
                        <a:t>Example 1:</a:t>
                      </a:r>
                      <a:r>
                        <a:rPr lang="en-US" sz="1100" b="1" i="0" dirty="0">
                          <a:solidFill>
                            <a:srgbClr val="000000"/>
                          </a:solidFill>
                          <a:effectLst/>
                          <a:latin typeface="+mn-lt"/>
                        </a:rPr>
                        <a:t> </a:t>
                      </a:r>
                    </a:p>
                    <a:p>
                      <a:pPr algn="l" rtl="0" fontAlgn="base"/>
                      <a:r>
                        <a:rPr lang="en-US" sz="1100" b="0" i="0" dirty="0">
                          <a:solidFill>
                            <a:srgbClr val="000000"/>
                          </a:solidFill>
                          <a:effectLst/>
                          <a:latin typeface="+mn-lt"/>
                        </a:rPr>
                        <a:t>Risk of stress-related ill health due to vague responsibilities</a:t>
                      </a:r>
                      <a:r>
                        <a:rPr lang="en-US" sz="1100" b="1" i="0" dirty="0">
                          <a:solidFill>
                            <a:srgbClr val="000000"/>
                          </a:solidFill>
                          <a:effectLst/>
                          <a:latin typeface="+mn-lt"/>
                        </a:rPr>
                        <a:t>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CCCCCC"/>
                    </a:solidFill>
                  </a:tcPr>
                </a:tc>
                <a:tc>
                  <a:txBody>
                    <a:bodyPr/>
                    <a:lstStyle/>
                    <a:p>
                      <a:pPr fontAlgn="t"/>
                      <a:endParaRPr lang="en-US" sz="1100" dirty="0">
                        <a:effectLst/>
                        <a:latin typeface="+mn-lt"/>
                      </a:endParaRPr>
                    </a:p>
                    <a:p>
                      <a:pPr algn="l" rtl="0" fontAlgn="base"/>
                      <a:r>
                        <a:rPr lang="en-US" sz="1100" b="0" i="0" dirty="0">
                          <a:solidFill>
                            <a:srgbClr val="000000"/>
                          </a:solidFill>
                          <a:effectLst/>
                          <a:latin typeface="+mn-lt"/>
                        </a:rPr>
                        <a:t>Reduce the experienced level of stress.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CCCCCC"/>
                    </a:solidFill>
                  </a:tcPr>
                </a:tc>
                <a:tc>
                  <a:txBody>
                    <a:bodyPr/>
                    <a:lstStyle/>
                    <a:p>
                      <a:pPr fontAlgn="t"/>
                      <a:endParaRPr lang="en-US" sz="1100" dirty="0">
                        <a:effectLst/>
                        <a:latin typeface="+mn-lt"/>
                      </a:endParaRPr>
                    </a:p>
                    <a:p>
                      <a:pPr algn="l" rtl="0" fontAlgn="base"/>
                      <a:r>
                        <a:rPr lang="en-US" sz="1100" b="0" i="0" dirty="0">
                          <a:solidFill>
                            <a:srgbClr val="000000"/>
                          </a:solidFill>
                          <a:effectLst/>
                          <a:latin typeface="+mn-lt"/>
                        </a:rPr>
                        <a:t>Conduct </a:t>
                      </a:r>
                      <a:r>
                        <a:rPr lang="en-US" sz="1100" b="0" i="0" dirty="0" err="1">
                          <a:solidFill>
                            <a:srgbClr val="000000"/>
                          </a:solidFill>
                          <a:effectLst/>
                          <a:latin typeface="+mn-lt"/>
                        </a:rPr>
                        <a:t>Prevent’s</a:t>
                      </a:r>
                      <a:r>
                        <a:rPr lang="en-US" sz="1100" b="0" i="0" dirty="0">
                          <a:solidFill>
                            <a:srgbClr val="000000"/>
                          </a:solidFill>
                          <a:effectLst/>
                          <a:latin typeface="+mn-lt"/>
                        </a:rPr>
                        <a:t> survey on </a:t>
                      </a:r>
                      <a:r>
                        <a:rPr lang="en-US" sz="1100" b="0" i="0" dirty="0" err="1">
                          <a:solidFill>
                            <a:srgbClr val="000000"/>
                          </a:solidFill>
                          <a:effectLst/>
                          <a:latin typeface="+mn-lt"/>
                        </a:rPr>
                        <a:t>organisational</a:t>
                      </a:r>
                      <a:r>
                        <a:rPr lang="en-US" sz="1100" b="0" i="0" dirty="0">
                          <a:solidFill>
                            <a:srgbClr val="000000"/>
                          </a:solidFill>
                          <a:effectLst/>
                          <a:latin typeface="+mn-lt"/>
                        </a:rPr>
                        <a:t> and social work environment. </a:t>
                      </a:r>
                    </a:p>
                    <a:p>
                      <a:pPr algn="l" rtl="0" fontAlgn="base"/>
                      <a:r>
                        <a:rPr lang="en-US" sz="1100" b="0" i="0" dirty="0">
                          <a:solidFill>
                            <a:srgbClr val="000000"/>
                          </a:solidFill>
                          <a:effectLst/>
                          <a:latin typeface="+mn-lt"/>
                        </a:rPr>
                        <a:t>Clarify areas of responsibility among staff. </a:t>
                      </a:r>
                    </a:p>
                    <a:p>
                      <a:pPr algn="l" rtl="0" fontAlgn="base"/>
                      <a:r>
                        <a:rPr lang="en-US" sz="1100" b="0" i="0" dirty="0">
                          <a:solidFill>
                            <a:srgbClr val="000000"/>
                          </a:solidFill>
                          <a:effectLst/>
                          <a:latin typeface="+mn-lt"/>
                        </a:rPr>
                        <a:t>Conduct a renewed Prevent survey in six month’s time to follow up.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CCCCCC"/>
                    </a:solidFill>
                  </a:tcPr>
                </a:tc>
                <a:tc>
                  <a:txBody>
                    <a:bodyPr/>
                    <a:lstStyle/>
                    <a:p>
                      <a:pPr fontAlgn="t"/>
                      <a:endParaRPr lang="en-US" sz="1100" dirty="0">
                        <a:effectLst/>
                        <a:latin typeface="+mn-lt"/>
                      </a:endParaRPr>
                    </a:p>
                    <a:p>
                      <a:pPr algn="l" rtl="0" fontAlgn="base"/>
                      <a:r>
                        <a:rPr lang="en-US" sz="1100" b="0" i="0" dirty="0">
                          <a:solidFill>
                            <a:srgbClr val="000000"/>
                          </a:solidFill>
                          <a:effectLst/>
                          <a:latin typeface="+mn-lt"/>
                        </a:rPr>
                        <a:t>Manager with the support of HR and the work environment representative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CCCCCC"/>
                    </a:solidFill>
                  </a:tcPr>
                </a:tc>
                <a:tc>
                  <a:txBody>
                    <a:bodyPr/>
                    <a:lstStyle/>
                    <a:p>
                      <a:pPr fontAlgn="t"/>
                      <a:endParaRPr lang="sv-SE" sz="1100" dirty="0">
                        <a:effectLst/>
                        <a:latin typeface="+mn-lt"/>
                      </a:endParaRPr>
                    </a:p>
                    <a:p>
                      <a:pPr algn="l" rtl="0" fontAlgn="base"/>
                      <a:r>
                        <a:rPr lang="sv-SE" sz="1100" b="0" i="0" dirty="0">
                          <a:solidFill>
                            <a:srgbClr val="000000"/>
                          </a:solidFill>
                          <a:effectLst/>
                          <a:latin typeface="+mn-lt"/>
                        </a:rPr>
                        <a:t>30 June 2023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4182422601"/>
                  </a:ext>
                </a:extLst>
              </a:tr>
              <a:tr h="670732">
                <a:tc>
                  <a:txBody>
                    <a:bodyPr/>
                    <a:lstStyle/>
                    <a:p>
                      <a:pPr fontAlgn="t"/>
                      <a:endParaRPr lang="en-US" sz="1100" dirty="0">
                        <a:effectLst/>
                        <a:latin typeface="+mn-lt"/>
                      </a:endParaRPr>
                    </a:p>
                    <a:p>
                      <a:pPr algn="l" rtl="0" fontAlgn="base"/>
                      <a:r>
                        <a:rPr lang="en-US" sz="1100" b="0" i="0" dirty="0">
                          <a:solidFill>
                            <a:srgbClr val="000000"/>
                          </a:solidFill>
                          <a:effectLst/>
                          <a:latin typeface="+mn-lt"/>
                        </a:rPr>
                        <a:t>Example 2:</a:t>
                      </a:r>
                      <a:r>
                        <a:rPr lang="en-US" sz="1100" b="1" i="0" dirty="0">
                          <a:solidFill>
                            <a:srgbClr val="000000"/>
                          </a:solidFill>
                          <a:effectLst/>
                          <a:latin typeface="+mn-lt"/>
                        </a:rPr>
                        <a:t> </a:t>
                      </a:r>
                    </a:p>
                    <a:p>
                      <a:pPr algn="l" rtl="0" fontAlgn="base"/>
                      <a:r>
                        <a:rPr lang="en-US" sz="1100" b="0" i="0" dirty="0">
                          <a:solidFill>
                            <a:srgbClr val="000000"/>
                          </a:solidFill>
                          <a:effectLst/>
                          <a:latin typeface="+mn-lt"/>
                        </a:rPr>
                        <a:t>Risk of discrimination based on disability (active measures for employers – working conditions) due to narrow access to photocopier</a:t>
                      </a:r>
                      <a:r>
                        <a:rPr lang="en-US" sz="1100" b="1" i="0" dirty="0">
                          <a:solidFill>
                            <a:srgbClr val="000000"/>
                          </a:solidFill>
                          <a:effectLst/>
                          <a:latin typeface="+mn-lt"/>
                        </a:rPr>
                        <a:t>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100" dirty="0">
                        <a:effectLst/>
                        <a:latin typeface="+mn-lt"/>
                      </a:endParaRPr>
                    </a:p>
                    <a:p>
                      <a:pPr algn="l" rtl="0" fontAlgn="base"/>
                      <a:r>
                        <a:rPr lang="en-US" sz="1100" b="0" i="0" dirty="0">
                          <a:solidFill>
                            <a:srgbClr val="000000"/>
                          </a:solidFill>
                          <a:effectLst/>
                          <a:latin typeface="+mn-lt"/>
                        </a:rPr>
                        <a:t>All </a:t>
                      </a:r>
                      <a:r>
                        <a:rPr lang="en-US" sz="1100" b="0" i="0" dirty="0" err="1">
                          <a:solidFill>
                            <a:srgbClr val="000000"/>
                          </a:solidFill>
                          <a:effectLst/>
                          <a:latin typeface="+mn-lt"/>
                        </a:rPr>
                        <a:t>authorised</a:t>
                      </a:r>
                      <a:r>
                        <a:rPr lang="en-US" sz="1100" b="0" i="0" dirty="0">
                          <a:solidFill>
                            <a:srgbClr val="000000"/>
                          </a:solidFill>
                          <a:effectLst/>
                          <a:latin typeface="+mn-lt"/>
                        </a:rPr>
                        <a:t> students and staff must have access to the photocopier.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100" dirty="0">
                        <a:effectLst/>
                        <a:latin typeface="+mn-lt"/>
                      </a:endParaRPr>
                    </a:p>
                    <a:p>
                      <a:pPr algn="l" rtl="0" fontAlgn="base"/>
                      <a:r>
                        <a:rPr lang="en-US" sz="1100" b="0" i="0" dirty="0">
                          <a:solidFill>
                            <a:srgbClr val="000000"/>
                          </a:solidFill>
                          <a:effectLst/>
                          <a:latin typeface="+mn-lt"/>
                        </a:rPr>
                        <a:t>Report the problem to the landlord (</a:t>
                      </a:r>
                      <a:r>
                        <a:rPr lang="en-US" sz="1100" b="0" i="0" dirty="0" err="1">
                          <a:solidFill>
                            <a:srgbClr val="000000"/>
                          </a:solidFill>
                          <a:effectLst/>
                          <a:latin typeface="+mn-lt"/>
                        </a:rPr>
                        <a:t>Akademiska</a:t>
                      </a:r>
                      <a:r>
                        <a:rPr lang="en-US" sz="1100" b="0" i="0" dirty="0">
                          <a:solidFill>
                            <a:srgbClr val="000000"/>
                          </a:solidFill>
                          <a:effectLst/>
                          <a:latin typeface="+mn-lt"/>
                        </a:rPr>
                        <a:t> Hus). </a:t>
                      </a:r>
                    </a:p>
                    <a:p>
                      <a:pPr algn="l" rtl="0" fontAlgn="base"/>
                      <a:r>
                        <a:rPr lang="en-US" sz="1100" b="0" i="0" dirty="0">
                          <a:solidFill>
                            <a:srgbClr val="000000"/>
                          </a:solidFill>
                          <a:effectLst/>
                          <a:latin typeface="+mn-lt"/>
                        </a:rPr>
                        <a:t>Follow-up at workplace meetings.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100" dirty="0">
                        <a:effectLst/>
                        <a:latin typeface="+mn-lt"/>
                      </a:endParaRPr>
                    </a:p>
                    <a:p>
                      <a:pPr algn="l" rtl="0" fontAlgn="base"/>
                      <a:r>
                        <a:rPr lang="en-US" sz="1100" b="0" i="0" dirty="0">
                          <a:solidFill>
                            <a:srgbClr val="000000"/>
                          </a:solidFill>
                          <a:effectLst/>
                          <a:latin typeface="+mn-lt"/>
                        </a:rPr>
                        <a:t>Manager with the support of HR and the work environment representative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sv-SE" sz="1100">
                        <a:effectLst/>
                        <a:latin typeface="+mn-lt"/>
                      </a:endParaRPr>
                    </a:p>
                    <a:p>
                      <a:pPr algn="l" rtl="0" fontAlgn="base"/>
                      <a:r>
                        <a:rPr lang="sv-SE" sz="1100" b="0" i="0">
                          <a:solidFill>
                            <a:srgbClr val="000000"/>
                          </a:solidFill>
                          <a:effectLst/>
                          <a:latin typeface="+mn-lt"/>
                        </a:rPr>
                        <a:t>30 June 2023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482623349"/>
                  </a:ext>
                </a:extLst>
              </a:tr>
              <a:tr h="670732">
                <a:tc>
                  <a:txBody>
                    <a:bodyPr/>
                    <a:lstStyle/>
                    <a:p>
                      <a:pPr fontAlgn="t"/>
                      <a:endParaRPr lang="en-US" sz="1100">
                        <a:effectLst/>
                        <a:latin typeface="+mn-lt"/>
                      </a:endParaRPr>
                    </a:p>
                    <a:p>
                      <a:pPr algn="l" rtl="0" fontAlgn="base"/>
                      <a:r>
                        <a:rPr lang="en-US" sz="1100" b="0" i="0">
                          <a:solidFill>
                            <a:srgbClr val="000000"/>
                          </a:solidFill>
                          <a:effectLst/>
                          <a:latin typeface="+mn-lt"/>
                        </a:rPr>
                        <a:t>Example 3:</a:t>
                      </a:r>
                      <a:r>
                        <a:rPr lang="en-US" sz="1100" b="1" i="0">
                          <a:solidFill>
                            <a:srgbClr val="000000"/>
                          </a:solidFill>
                          <a:effectLst/>
                          <a:latin typeface="+mn-lt"/>
                        </a:rPr>
                        <a:t> </a:t>
                      </a:r>
                    </a:p>
                    <a:p>
                      <a:pPr algn="l" rtl="0" fontAlgn="base"/>
                      <a:r>
                        <a:rPr lang="en-US" sz="1100" b="0" i="0">
                          <a:solidFill>
                            <a:srgbClr val="000000"/>
                          </a:solidFill>
                          <a:effectLst/>
                          <a:latin typeface="+mn-lt"/>
                        </a:rPr>
                        <a:t>Risk of neck, shoulder or back pain due to low workspace in lab</a:t>
                      </a:r>
                      <a:r>
                        <a:rPr lang="en-US" sz="1100" b="1" i="0">
                          <a:solidFill>
                            <a:srgbClr val="000000"/>
                          </a:solidFill>
                          <a:effectLst/>
                          <a:latin typeface="+mn-lt"/>
                        </a:rPr>
                        <a:t>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CCCCCC"/>
                    </a:solidFill>
                  </a:tcPr>
                </a:tc>
                <a:tc>
                  <a:txBody>
                    <a:bodyPr/>
                    <a:lstStyle/>
                    <a:p>
                      <a:pPr fontAlgn="t"/>
                      <a:endParaRPr lang="en-US" sz="1100">
                        <a:effectLst/>
                        <a:latin typeface="+mn-lt"/>
                      </a:endParaRPr>
                    </a:p>
                    <a:p>
                      <a:pPr algn="l" rtl="0" fontAlgn="base"/>
                      <a:r>
                        <a:rPr lang="en-US" sz="1100" b="0" i="0">
                          <a:solidFill>
                            <a:srgbClr val="000000"/>
                          </a:solidFill>
                          <a:effectLst/>
                          <a:latin typeface="+mn-lt"/>
                        </a:rPr>
                        <a:t>The workspace in the lab must be adapted to suit all authorised students and staff.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CCCCCC"/>
                    </a:solidFill>
                  </a:tcPr>
                </a:tc>
                <a:tc>
                  <a:txBody>
                    <a:bodyPr/>
                    <a:lstStyle/>
                    <a:p>
                      <a:pPr fontAlgn="t"/>
                      <a:endParaRPr lang="en-US" sz="1100">
                        <a:effectLst/>
                        <a:latin typeface="+mn-lt"/>
                      </a:endParaRPr>
                    </a:p>
                    <a:p>
                      <a:pPr algn="l" rtl="0" fontAlgn="base"/>
                      <a:r>
                        <a:rPr lang="en-US" sz="1100" b="0" i="0">
                          <a:solidFill>
                            <a:srgbClr val="000000"/>
                          </a:solidFill>
                          <a:effectLst/>
                          <a:latin typeface="+mn-lt"/>
                        </a:rPr>
                        <a:t>Purchase a vertically adjustable worktop for the lab. </a:t>
                      </a:r>
                    </a:p>
                    <a:p>
                      <a:pPr algn="l" rtl="0" fontAlgn="base"/>
                      <a:r>
                        <a:rPr lang="en-US" sz="1100" b="0" i="0">
                          <a:solidFill>
                            <a:srgbClr val="000000"/>
                          </a:solidFill>
                          <a:effectLst/>
                          <a:latin typeface="+mn-lt"/>
                        </a:rPr>
                        <a:t>Follow-up at workplace meetings.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CCCCCC"/>
                    </a:solidFill>
                  </a:tcPr>
                </a:tc>
                <a:tc>
                  <a:txBody>
                    <a:bodyPr/>
                    <a:lstStyle/>
                    <a:p>
                      <a:pPr fontAlgn="t"/>
                      <a:endParaRPr lang="en-US" sz="1100" dirty="0">
                        <a:effectLst/>
                        <a:latin typeface="+mn-lt"/>
                      </a:endParaRPr>
                    </a:p>
                    <a:p>
                      <a:pPr algn="l" rtl="0" fontAlgn="base"/>
                      <a:r>
                        <a:rPr lang="en-US" sz="1100" b="0" i="0" dirty="0">
                          <a:solidFill>
                            <a:srgbClr val="000000"/>
                          </a:solidFill>
                          <a:effectLst/>
                          <a:latin typeface="+mn-lt"/>
                        </a:rPr>
                        <a:t>Manager with the support of HR and the work environment representative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CCCCCC"/>
                    </a:solidFill>
                  </a:tcPr>
                </a:tc>
                <a:tc>
                  <a:txBody>
                    <a:bodyPr/>
                    <a:lstStyle/>
                    <a:p>
                      <a:pPr fontAlgn="t"/>
                      <a:endParaRPr lang="sv-SE" sz="1100" dirty="0">
                        <a:effectLst/>
                        <a:latin typeface="+mn-lt"/>
                      </a:endParaRPr>
                    </a:p>
                    <a:p>
                      <a:pPr algn="l" rtl="0" fontAlgn="base"/>
                      <a:r>
                        <a:rPr lang="sv-SE" sz="1100" b="0" i="0" dirty="0">
                          <a:solidFill>
                            <a:srgbClr val="000000"/>
                          </a:solidFill>
                          <a:effectLst/>
                          <a:latin typeface="+mn-lt"/>
                        </a:rPr>
                        <a:t>31 December 2023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3566513817"/>
                  </a:ext>
                </a:extLst>
              </a:tr>
              <a:tr h="695452">
                <a:tc>
                  <a:txBody>
                    <a:bodyPr/>
                    <a:lstStyle/>
                    <a:p>
                      <a:pPr fontAlgn="t"/>
                      <a:endParaRPr lang="en-US" sz="1100" dirty="0">
                        <a:effectLst/>
                        <a:latin typeface="+mn-lt"/>
                      </a:endParaRPr>
                    </a:p>
                    <a:p>
                      <a:pPr algn="l" rtl="0" fontAlgn="base"/>
                      <a:r>
                        <a:rPr lang="en-US" sz="1100" b="0" i="0" dirty="0">
                          <a:solidFill>
                            <a:srgbClr val="000000"/>
                          </a:solidFill>
                          <a:effectLst/>
                          <a:latin typeface="+mn-lt"/>
                        </a:rPr>
                        <a:t>Example 4:</a:t>
                      </a:r>
                      <a:r>
                        <a:rPr lang="en-US" sz="1100" b="1" i="0" dirty="0">
                          <a:solidFill>
                            <a:srgbClr val="000000"/>
                          </a:solidFill>
                          <a:effectLst/>
                          <a:latin typeface="+mn-lt"/>
                        </a:rPr>
                        <a:t> </a:t>
                      </a:r>
                    </a:p>
                    <a:p>
                      <a:pPr algn="l" rtl="0" fontAlgn="base"/>
                      <a:r>
                        <a:rPr lang="en-US" sz="1100" b="0" i="0" dirty="0">
                          <a:solidFill>
                            <a:srgbClr val="000000"/>
                          </a:solidFill>
                          <a:effectLst/>
                          <a:latin typeface="+mn-lt"/>
                        </a:rPr>
                        <a:t>Risk of threatening situations due to unlocked doors and few staff present</a:t>
                      </a:r>
                      <a:r>
                        <a:rPr lang="en-US" sz="1100" b="1" i="0" dirty="0">
                          <a:solidFill>
                            <a:srgbClr val="000000"/>
                          </a:solidFill>
                          <a:effectLst/>
                          <a:latin typeface="+mn-lt"/>
                        </a:rPr>
                        <a:t>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100" dirty="0">
                        <a:effectLst/>
                        <a:latin typeface="+mn-lt"/>
                      </a:endParaRPr>
                    </a:p>
                    <a:p>
                      <a:pPr algn="l" rtl="0" fontAlgn="base"/>
                      <a:r>
                        <a:rPr lang="en-US" sz="1100" b="0" i="0" dirty="0">
                          <a:solidFill>
                            <a:srgbClr val="000000"/>
                          </a:solidFill>
                          <a:effectLst/>
                          <a:latin typeface="+mn-lt"/>
                        </a:rPr>
                        <a:t>All </a:t>
                      </a:r>
                      <a:r>
                        <a:rPr lang="en-US" sz="1100" b="0" i="0" dirty="0" err="1">
                          <a:solidFill>
                            <a:srgbClr val="000000"/>
                          </a:solidFill>
                          <a:effectLst/>
                          <a:latin typeface="+mn-lt"/>
                        </a:rPr>
                        <a:t>authorised</a:t>
                      </a:r>
                      <a:r>
                        <a:rPr lang="en-US" sz="1100" b="0" i="0" dirty="0">
                          <a:solidFill>
                            <a:srgbClr val="000000"/>
                          </a:solidFill>
                          <a:effectLst/>
                          <a:latin typeface="+mn-lt"/>
                        </a:rPr>
                        <a:t> members of staff must be able to feel safe when working alone in the premises.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100" dirty="0">
                        <a:effectLst/>
                        <a:latin typeface="+mn-lt"/>
                      </a:endParaRPr>
                    </a:p>
                    <a:p>
                      <a:pPr algn="l" rtl="0" fontAlgn="base"/>
                      <a:r>
                        <a:rPr lang="en-US" sz="1100" b="0" i="0" dirty="0">
                          <a:solidFill>
                            <a:srgbClr val="000000"/>
                          </a:solidFill>
                          <a:effectLst/>
                          <a:latin typeface="+mn-lt"/>
                        </a:rPr>
                        <a:t>Doors are locked from 15:00 every day. </a:t>
                      </a:r>
                    </a:p>
                    <a:p>
                      <a:pPr algn="l" rtl="0" fontAlgn="base"/>
                      <a:r>
                        <a:rPr lang="en-US" sz="1100" b="0" i="0" dirty="0">
                          <a:solidFill>
                            <a:srgbClr val="000000"/>
                          </a:solidFill>
                          <a:effectLst/>
                          <a:latin typeface="+mn-lt"/>
                        </a:rPr>
                        <a:t>Visitors are asked to book an appointment with whomever they wish to see. </a:t>
                      </a:r>
                    </a:p>
                    <a:p>
                      <a:pPr algn="l" rtl="0" fontAlgn="base"/>
                      <a:r>
                        <a:rPr lang="en-US" sz="1100" b="0" i="0" dirty="0">
                          <a:solidFill>
                            <a:srgbClr val="000000"/>
                          </a:solidFill>
                          <a:effectLst/>
                          <a:latin typeface="+mn-lt"/>
                        </a:rPr>
                        <a:t>Follow-up at workplace meetings.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100" dirty="0">
                        <a:effectLst/>
                        <a:latin typeface="+mn-lt"/>
                      </a:endParaRPr>
                    </a:p>
                    <a:p>
                      <a:pPr algn="l" rtl="0" fontAlgn="base"/>
                      <a:r>
                        <a:rPr lang="en-US" sz="1100" b="0" i="0" dirty="0">
                          <a:solidFill>
                            <a:srgbClr val="000000"/>
                          </a:solidFill>
                          <a:effectLst/>
                          <a:latin typeface="+mn-lt"/>
                        </a:rPr>
                        <a:t>Manager with the support of HR and the work environment representative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sv-SE" sz="1100" dirty="0">
                        <a:effectLst/>
                        <a:latin typeface="+mn-lt"/>
                      </a:endParaRPr>
                    </a:p>
                    <a:p>
                      <a:pPr algn="l" rtl="0" fontAlgn="base"/>
                      <a:r>
                        <a:rPr lang="sv-SE" sz="1100" b="0" i="0" dirty="0">
                          <a:solidFill>
                            <a:srgbClr val="000000"/>
                          </a:solidFill>
                          <a:effectLst/>
                          <a:latin typeface="+mn-lt"/>
                        </a:rPr>
                        <a:t>28 </a:t>
                      </a:r>
                      <a:r>
                        <a:rPr lang="sv-SE" sz="1100" b="0" i="0" dirty="0" err="1">
                          <a:solidFill>
                            <a:srgbClr val="000000"/>
                          </a:solidFill>
                          <a:effectLst/>
                          <a:latin typeface="+mn-lt"/>
                        </a:rPr>
                        <a:t>October</a:t>
                      </a:r>
                      <a:r>
                        <a:rPr lang="sv-SE" sz="1100" b="0" i="0" dirty="0">
                          <a:solidFill>
                            <a:srgbClr val="000000"/>
                          </a:solidFill>
                          <a:effectLst/>
                          <a:latin typeface="+mn-lt"/>
                        </a:rPr>
                        <a:t> 2022 </a:t>
                      </a:r>
                    </a:p>
                  </a:txBody>
                  <a:tcPr marL="55080" marR="55080" marT="27540" marB="2754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721170134"/>
                  </a:ext>
                </a:extLst>
              </a:tr>
            </a:tbl>
          </a:graphicData>
        </a:graphic>
      </p:graphicFrame>
      <p:sp>
        <p:nvSpPr>
          <p:cNvPr id="5" name="Moln 4">
            <a:extLst>
              <a:ext uri="{FF2B5EF4-FFF2-40B4-BE49-F238E27FC236}">
                <a16:creationId xmlns:a16="http://schemas.microsoft.com/office/drawing/2014/main" id="{15044AC4-8D92-F0A2-8295-BE0563EF8F87}"/>
              </a:ext>
            </a:extLst>
          </p:cNvPr>
          <p:cNvSpPr/>
          <p:nvPr/>
        </p:nvSpPr>
        <p:spPr>
          <a:xfrm>
            <a:off x="9577535" y="5372776"/>
            <a:ext cx="2179864" cy="1224642"/>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400" b="0" i="0" u="none" baseline="0">
                <a:solidFill>
                  <a:schemeClr val="tx1"/>
                </a:solidFill>
              </a:rPr>
              <a:t>Examples</a:t>
            </a:r>
          </a:p>
        </p:txBody>
      </p:sp>
      <p:sp>
        <p:nvSpPr>
          <p:cNvPr id="6" name="textruta 5">
            <a:extLst>
              <a:ext uri="{FF2B5EF4-FFF2-40B4-BE49-F238E27FC236}">
                <a16:creationId xmlns:a16="http://schemas.microsoft.com/office/drawing/2014/main" id="{731DD889-179C-946C-7FAA-7CA18D533B4E}"/>
              </a:ext>
            </a:extLst>
          </p:cNvPr>
          <p:cNvSpPr txBox="1"/>
          <p:nvPr/>
        </p:nvSpPr>
        <p:spPr>
          <a:xfrm>
            <a:off x="815048" y="6394174"/>
            <a:ext cx="5042413" cy="344556"/>
          </a:xfrm>
          <a:prstGeom prst="rect">
            <a:avLst/>
          </a:prstGeom>
        </p:spPr>
        <p:txBody>
          <a:bodyPr wrap="square" rtlCol="0" anchor="t" anchorCtr="0">
            <a:noAutofit/>
          </a:bodyPr>
          <a:lstStyle/>
          <a:p>
            <a:r>
              <a:rPr lang="en-GB" sz="900" dirty="0">
                <a:effectLst/>
                <a:latin typeface="Calibri" panose="020F0502020204030204" pitchFamily="34" charset="0"/>
                <a:ea typeface="Calibri" panose="020F0502020204030204" pitchFamily="34" charset="0"/>
              </a:rPr>
              <a:t>Select the risks or areas of improvement (from the analysis on the previous page) that you have chosen to prioritise this year.</a:t>
            </a:r>
            <a:endParaRPr lang="sv-SE" sz="900" dirty="0">
              <a:effectLst/>
              <a:latin typeface="Calibri" panose="020F0502020204030204" pitchFamily="34" charset="0"/>
              <a:ea typeface="Calibri" panose="020F0502020204030204" pitchFamily="34" charset="0"/>
            </a:endParaRPr>
          </a:p>
          <a:p>
            <a:pPr algn="r"/>
            <a:endParaRPr lang="sv-SE" sz="2000" b="0" dirty="0"/>
          </a:p>
        </p:txBody>
      </p:sp>
    </p:spTree>
    <p:extLst>
      <p:ext uri="{BB962C8B-B14F-4D97-AF65-F5344CB8AC3E}">
        <p14:creationId xmlns:p14="http://schemas.microsoft.com/office/powerpoint/2010/main" val="332375000"/>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94FDA2-D3B0-4536-5333-7B26AC1A11B7}"/>
              </a:ext>
            </a:extLst>
          </p:cNvPr>
          <p:cNvSpPr>
            <a:spLocks noGrp="1"/>
          </p:cNvSpPr>
          <p:nvPr>
            <p:ph type="title"/>
          </p:nvPr>
        </p:nvSpPr>
        <p:spPr>
          <a:xfrm>
            <a:off x="6557825" y="858488"/>
            <a:ext cx="4943061" cy="2158250"/>
          </a:xfrm>
        </p:spPr>
        <p:txBody>
          <a:bodyPr/>
          <a:lstStyle/>
          <a:p>
            <a:pPr algn="l" rtl="0"/>
            <a:r>
              <a:rPr lang="en-gb" b="1" i="0" u="none" baseline="0">
                <a:latin typeface="Poppins"/>
                <a:cs typeface="Poppins"/>
              </a:rPr>
              <a:t>Regular </a:t>
            </a:r>
            <a:br>
              <a:rPr lang="en-gb" b="1" i="0" u="none" baseline="0">
                <a:latin typeface="Poppins"/>
                <a:cs typeface="Poppins"/>
              </a:rPr>
            </a:br>
            <a:r>
              <a:rPr lang="en-gb" b="1" i="0" u="none" baseline="0">
                <a:latin typeface="Poppins"/>
                <a:cs typeface="Poppins"/>
              </a:rPr>
              <a:t>follow-up</a:t>
            </a:r>
            <a:endParaRPr lang="en-gb">
              <a:latin typeface="Poppins" panose="00000500000000000000" pitchFamily="2" charset="0"/>
              <a:cs typeface="Poppins" panose="00000500000000000000" pitchFamily="2" charset="0"/>
            </a:endParaRPr>
          </a:p>
        </p:txBody>
      </p:sp>
      <p:sp>
        <p:nvSpPr>
          <p:cNvPr id="3" name="Platshållare för innehåll 2">
            <a:extLst>
              <a:ext uri="{FF2B5EF4-FFF2-40B4-BE49-F238E27FC236}">
                <a16:creationId xmlns:a16="http://schemas.microsoft.com/office/drawing/2014/main" id="{D6B3E627-5F11-91BD-B3FC-AB9DD62A8593}"/>
              </a:ext>
            </a:extLst>
          </p:cNvPr>
          <p:cNvSpPr>
            <a:spLocks noGrp="1"/>
          </p:cNvSpPr>
          <p:nvPr>
            <p:ph idx="11"/>
          </p:nvPr>
        </p:nvSpPr>
        <p:spPr/>
        <p:txBody>
          <a:bodyPr/>
          <a:lstStyle/>
          <a:p>
            <a:pPr algn="l" rtl="0"/>
            <a:r>
              <a:rPr lang="en-gb" b="0" i="0" u="none" baseline="0"/>
              <a:t>Follow up measures for the upcoming year or years:</a:t>
            </a:r>
          </a:p>
          <a:p>
            <a:pPr marL="285750" indent="-285750" algn="l" rtl="0">
              <a:buFont typeface="Arial" panose="020B0604020202020204" pitchFamily="34" charset="0"/>
              <a:buChar char="•"/>
            </a:pPr>
            <a:r>
              <a:rPr lang="en-gb" b="0" i="0" u="none" baseline="0"/>
              <a:t>Have we achieved our goals or implemented the measures? ​</a:t>
            </a:r>
          </a:p>
          <a:p>
            <a:pPr marL="285750" indent="-285750" algn="l" rtl="0">
              <a:buFont typeface="Arial" panose="020B0604020202020204" pitchFamily="34" charset="0"/>
              <a:buChar char="•"/>
            </a:pPr>
            <a:r>
              <a:rPr lang="en-gb" b="0" i="0" u="none" baseline="0"/>
              <a:t>Why or why not?​</a:t>
            </a:r>
          </a:p>
          <a:p>
            <a:pPr marL="285750" indent="-285750" algn="l" rtl="0">
              <a:buFont typeface="Arial" panose="020B0604020202020204" pitchFamily="34" charset="0"/>
              <a:buChar char="•"/>
            </a:pPr>
            <a:r>
              <a:rPr lang="en-gb" b="0" i="0" u="none" baseline="0"/>
              <a:t>What is the next step? ​</a:t>
            </a:r>
          </a:p>
          <a:p>
            <a:pPr marL="285750" indent="-285750" algn="l" rtl="0">
              <a:buFont typeface="Arial" panose="020B0604020202020204" pitchFamily="34" charset="0"/>
              <a:buChar char="•"/>
            </a:pPr>
            <a:r>
              <a:rPr lang="en-gb" b="0" i="0" u="none" baseline="0"/>
              <a:t>Do any of the activities need to be revised or clarified?​</a:t>
            </a:r>
          </a:p>
          <a:p>
            <a:pPr marL="285750" indent="-285750" algn="l" rtl="0">
              <a:buFont typeface="Arial" panose="020B0604020202020204" pitchFamily="34" charset="0"/>
              <a:buChar char="•"/>
            </a:pPr>
            <a:r>
              <a:rPr lang="en-gb" b="0" i="0" u="none" baseline="0"/>
              <a:t>The follow-up must be documented in the action plan.</a:t>
            </a:r>
          </a:p>
          <a:p>
            <a:pPr marL="285750" indent="-285750" algn="l" rtl="0">
              <a:buFont typeface="Arial" panose="020B0604020202020204" pitchFamily="34" charset="0"/>
              <a:buChar char="•"/>
            </a:pPr>
            <a:endParaRPr lang="en-gb"/>
          </a:p>
          <a:p>
            <a:pPr algn="l" rtl="0"/>
            <a:r>
              <a:rPr lang="en-gb" b="0" i="0" u="none" baseline="0"/>
              <a:t>Regularly consider these points:​</a:t>
            </a:r>
          </a:p>
          <a:p>
            <a:pPr algn="l" rtl="0"/>
            <a:r>
              <a:rPr lang="en-gb" b="0" i="0" u="none" baseline="0"/>
              <a:t>Do we feel that the activities have the desired effect on the chosen area of improvement? If not, what can we do differently?​</a:t>
            </a:r>
          </a:p>
          <a:p>
            <a:pPr marL="0" indent="0" algn="l" rtl="0">
              <a:buFont typeface="Wingdings" panose="05000000000000000000" pitchFamily="2" charset="2"/>
              <a:buNone/>
            </a:pPr>
            <a:r>
              <a:rPr lang="en-gb" b="0" i="0" u="none" baseline="0"/>
              <a:t>When a measure has had the desired effect, implementation of the next measure in the order of priorities can commence.</a:t>
            </a:r>
          </a:p>
        </p:txBody>
      </p:sp>
      <p:pic>
        <p:nvPicPr>
          <p:cNvPr id="4" name="Picture 3">
            <a:extLst>
              <a:ext uri="{FF2B5EF4-FFF2-40B4-BE49-F238E27FC236}">
                <a16:creationId xmlns:a16="http://schemas.microsoft.com/office/drawing/2014/main" id="{99FE44D0-FD49-1FE1-E484-97C3CC7D6590}"/>
              </a:ext>
            </a:extLst>
          </p:cNvPr>
          <p:cNvPicPr>
            <a:picLocks noChangeAspect="1"/>
          </p:cNvPicPr>
          <p:nvPr/>
        </p:nvPicPr>
        <p:blipFill rotWithShape="1">
          <a:blip r:embed="rId2"/>
          <a:srcRect l="21589" t="3827" r="24171" b="2674"/>
          <a:stretch/>
        </p:blipFill>
        <p:spPr>
          <a:xfrm>
            <a:off x="6822489" y="3016738"/>
            <a:ext cx="2641600" cy="2561408"/>
          </a:xfrm>
          <a:prstGeom prst="rect">
            <a:avLst/>
          </a:prstGeom>
        </p:spPr>
      </p:pic>
    </p:spTree>
    <p:extLst>
      <p:ext uri="{BB962C8B-B14F-4D97-AF65-F5344CB8AC3E}">
        <p14:creationId xmlns:p14="http://schemas.microsoft.com/office/powerpoint/2010/main" val="239856264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94FDA2-D3B0-4536-5333-7B26AC1A11B7}"/>
              </a:ext>
            </a:extLst>
          </p:cNvPr>
          <p:cNvSpPr>
            <a:spLocks noGrp="1"/>
          </p:cNvSpPr>
          <p:nvPr>
            <p:ph type="title"/>
          </p:nvPr>
        </p:nvSpPr>
        <p:spPr/>
        <p:txBody>
          <a:bodyPr lIns="91440" tIns="45720" rIns="91440" bIns="45720" anchor="t" anchorCtr="0">
            <a:noAutofit/>
          </a:bodyPr>
          <a:lstStyle/>
          <a:p>
            <a:pPr algn="l" rtl="0"/>
            <a:r>
              <a:rPr lang="en-gb" b="1" i="0" u="none" baseline="0">
                <a:latin typeface="Poppins" panose="00000500000000000000" pitchFamily="2" charset="0"/>
                <a:cs typeface="Poppins" panose="00000500000000000000" pitchFamily="2" charset="0"/>
              </a:rPr>
              <a:t>What is expected of me as a manager?</a:t>
            </a:r>
            <a:endParaRPr lang="en-gb">
              <a:latin typeface="Poppins" panose="00000500000000000000" pitchFamily="2" charset="0"/>
              <a:cs typeface="Poppins" panose="00000500000000000000" pitchFamily="2" charset="0"/>
            </a:endParaRPr>
          </a:p>
        </p:txBody>
      </p:sp>
      <p:sp>
        <p:nvSpPr>
          <p:cNvPr id="3" name="Platshållare för innehåll 2">
            <a:extLst>
              <a:ext uri="{FF2B5EF4-FFF2-40B4-BE49-F238E27FC236}">
                <a16:creationId xmlns:a16="http://schemas.microsoft.com/office/drawing/2014/main" id="{D6B3E627-5F11-91BD-B3FC-AB9DD62A8593}"/>
              </a:ext>
            </a:extLst>
          </p:cNvPr>
          <p:cNvSpPr>
            <a:spLocks noGrp="1"/>
          </p:cNvSpPr>
          <p:nvPr>
            <p:ph idx="1"/>
          </p:nvPr>
        </p:nvSpPr>
        <p:spPr>
          <a:xfrm>
            <a:off x="794685" y="1084594"/>
            <a:ext cx="10802815" cy="5038804"/>
          </a:xfrm>
        </p:spPr>
        <p:txBody>
          <a:bodyPr lIns="91440" tIns="45720" rIns="91440" bIns="45720" numCol="1" spcCol="180000" anchor="t">
            <a:noAutofit/>
          </a:bodyPr>
          <a:lstStyle/>
          <a:p>
            <a:pPr marL="457200" indent="-457200" algn="l" rtl="0">
              <a:lnSpc>
                <a:spcPct val="150000"/>
              </a:lnSpc>
              <a:buAutoNum type="arabicPeriod"/>
              <a:defRPr/>
            </a:pPr>
            <a:r>
              <a:rPr lang="en-gb" sz="1400" b="0" i="0" u="none" baseline="0">
                <a:ea typeface="+mn-lt"/>
                <a:cs typeface="+mn-lt"/>
              </a:rPr>
              <a:t>Read your results.</a:t>
            </a:r>
            <a:endParaRPr lang="en-gb" sz="1400">
              <a:cs typeface="Calibri" panose="020F0502020204030204"/>
            </a:endParaRPr>
          </a:p>
          <a:p>
            <a:pPr marL="457200" indent="-457200" algn="l" rtl="0">
              <a:lnSpc>
                <a:spcPct val="150000"/>
              </a:lnSpc>
              <a:buAutoNum type="arabicPeriod"/>
              <a:defRPr/>
            </a:pPr>
            <a:r>
              <a:rPr lang="en-gb" sz="1400" b="0" i="0" u="none" baseline="0">
                <a:ea typeface="+mn-lt"/>
                <a:cs typeface="+mn-lt"/>
              </a:rPr>
              <a:t>Analyse and discuss the results with your line manager or management team, and HR officer, work environment group (management support for equal opportunities, work environment representative) or equivalent.</a:t>
            </a:r>
          </a:p>
          <a:p>
            <a:pPr marL="457200" indent="-457200" algn="l" rtl="0">
              <a:lnSpc>
                <a:spcPct val="150000"/>
              </a:lnSpc>
              <a:buAutoNum type="arabicPeriod"/>
              <a:defRPr/>
            </a:pPr>
            <a:r>
              <a:rPr lang="en-gb" sz="1400" b="0" i="0" u="none" baseline="0">
                <a:ea typeface="+mn-lt"/>
                <a:cs typeface="+mn-lt"/>
              </a:rPr>
              <a:t>Make use of your HR or work environment group and plan a presentation for a workplace meeting. Plan at least three dates at which you can work with the results. Book a time and a place for these sessions well in advance.</a:t>
            </a:r>
          </a:p>
          <a:p>
            <a:pPr marL="457200" indent="-457200" algn="l" rtl="0">
              <a:lnSpc>
                <a:spcPct val="150000"/>
              </a:lnSpc>
              <a:buAutoNum type="arabicPeriod"/>
              <a:defRPr/>
            </a:pPr>
            <a:r>
              <a:rPr lang="en-gb" sz="1400" b="0" i="0" u="none" baseline="0">
                <a:ea typeface="+mn-lt"/>
                <a:cs typeface="+mn-lt"/>
              </a:rPr>
              <a:t>Meeting 1 – Present the results to your staff. Describe the process going forward and the purpose of the upcoming workshop.</a:t>
            </a:r>
          </a:p>
          <a:p>
            <a:pPr marL="457200" indent="-457200" algn="l" rtl="0">
              <a:lnSpc>
                <a:spcPct val="150000"/>
              </a:lnSpc>
              <a:buAutoNum type="arabicPeriod"/>
              <a:defRPr/>
            </a:pPr>
            <a:r>
              <a:rPr lang="en-gb" sz="1400" b="0" i="0" u="none" baseline="0">
                <a:ea typeface="+mn-lt"/>
                <a:cs typeface="+mn-lt"/>
              </a:rPr>
              <a:t>Meeting 2 – The workshop is aimed to produce prioritised measures together at the department, office or equivalent.</a:t>
            </a:r>
          </a:p>
          <a:p>
            <a:pPr marL="457200" indent="-457200" algn="l" rtl="0">
              <a:lnSpc>
                <a:spcPct val="150000"/>
              </a:lnSpc>
              <a:buAutoNum type="arabicPeriod"/>
              <a:defRPr/>
            </a:pPr>
            <a:r>
              <a:rPr lang="en-gb" sz="1400" b="0" i="0" u="none" baseline="0">
                <a:ea typeface="+mn-lt"/>
                <a:cs typeface="+mn-lt"/>
              </a:rPr>
              <a:t>Document – summarise the prioritised measures in your action plan for systematic work environment and active measures together with your management team and the work environment team or equivalent. Inform your line manager.</a:t>
            </a:r>
          </a:p>
          <a:p>
            <a:pPr marL="457200" indent="-457200" algn="l" rtl="0">
              <a:lnSpc>
                <a:spcPct val="150000"/>
              </a:lnSpc>
              <a:buAutoNum type="arabicPeriod"/>
              <a:defRPr/>
            </a:pPr>
            <a:r>
              <a:rPr lang="en-gb" sz="1400" b="0" i="0" u="none" baseline="0">
                <a:ea typeface="+mn-lt"/>
                <a:cs typeface="+mn-lt"/>
              </a:rPr>
              <a:t>Meeting 3 – Report the status of the prioritised measures from the action plan to your staff.</a:t>
            </a:r>
          </a:p>
          <a:p>
            <a:pPr marL="457200" indent="-457200" algn="l" rtl="0">
              <a:lnSpc>
                <a:spcPct val="150000"/>
              </a:lnSpc>
              <a:buAutoNum type="arabicPeriod"/>
              <a:defRPr/>
            </a:pPr>
            <a:r>
              <a:rPr lang="en-gb" sz="1400" b="0" i="0" u="none" baseline="0">
                <a:ea typeface="+mn-lt"/>
                <a:cs typeface="+mn-lt"/>
              </a:rPr>
              <a:t>Process the action plan at a local collaborative group (LSG).</a:t>
            </a:r>
          </a:p>
          <a:p>
            <a:pPr marL="457200" indent="-457200" algn="l" rtl="0">
              <a:lnSpc>
                <a:spcPct val="150000"/>
              </a:lnSpc>
              <a:buAutoNum type="arabicPeriod"/>
              <a:defRPr/>
            </a:pPr>
            <a:r>
              <a:rPr lang="en-gb" sz="1400" b="0" i="0" u="none" baseline="0">
                <a:ea typeface="+mn-lt"/>
                <a:cs typeface="+mn-lt"/>
              </a:rPr>
              <a:t>Enclose the action plan with your operational plan (VP). Follow up the action plan continuously, for instance at every workplace meeting.</a:t>
            </a:r>
            <a:endParaRPr lang="en-gb" sz="1400">
              <a:cs typeface="Calibri"/>
            </a:endParaRPr>
          </a:p>
        </p:txBody>
      </p:sp>
    </p:spTree>
    <p:extLst>
      <p:ext uri="{BB962C8B-B14F-4D97-AF65-F5344CB8AC3E}">
        <p14:creationId xmlns:p14="http://schemas.microsoft.com/office/powerpoint/2010/main" val="4279975474"/>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94FDA2-D3B0-4536-5333-7B26AC1A11B7}"/>
              </a:ext>
            </a:extLst>
          </p:cNvPr>
          <p:cNvSpPr>
            <a:spLocks noGrp="1"/>
          </p:cNvSpPr>
          <p:nvPr>
            <p:ph type="title"/>
          </p:nvPr>
        </p:nvSpPr>
        <p:spPr/>
        <p:txBody>
          <a:bodyPr/>
          <a:lstStyle/>
          <a:p>
            <a:pPr algn="l" rtl="0"/>
            <a:r>
              <a:rPr lang="en-gb" b="1" i="0" u="none" baseline="0">
                <a:latin typeface="Poppins"/>
                <a:cs typeface="Poppins"/>
              </a:rPr>
              <a:t>Roles when processing </a:t>
            </a:r>
            <a:br>
              <a:rPr lang="en-gb" b="1" i="0" u="none" baseline="0">
                <a:latin typeface="Poppins"/>
                <a:cs typeface="Poppins"/>
              </a:rPr>
            </a:br>
            <a:r>
              <a:rPr lang="en-gb" b="1" i="0" u="none" baseline="0">
                <a:latin typeface="Poppins"/>
                <a:cs typeface="Poppins"/>
              </a:rPr>
              <a:t>the results</a:t>
            </a:r>
            <a:endParaRPr lang="en-gb">
              <a:latin typeface="Poppins" panose="00000500000000000000" pitchFamily="2" charset="0"/>
              <a:cs typeface="Poppins" panose="00000500000000000000" pitchFamily="2" charset="0"/>
            </a:endParaRPr>
          </a:p>
        </p:txBody>
      </p:sp>
      <p:sp>
        <p:nvSpPr>
          <p:cNvPr id="3" name="Platshållare för innehåll 2">
            <a:extLst>
              <a:ext uri="{FF2B5EF4-FFF2-40B4-BE49-F238E27FC236}">
                <a16:creationId xmlns:a16="http://schemas.microsoft.com/office/drawing/2014/main" id="{D6B3E627-5F11-91BD-B3FC-AB9DD62A8593}"/>
              </a:ext>
            </a:extLst>
          </p:cNvPr>
          <p:cNvSpPr>
            <a:spLocks noGrp="1"/>
          </p:cNvSpPr>
          <p:nvPr>
            <p:ph idx="11"/>
          </p:nvPr>
        </p:nvSpPr>
        <p:spPr>
          <a:xfrm>
            <a:off x="572320" y="322385"/>
            <a:ext cx="4996898" cy="6213230"/>
          </a:xfrm>
        </p:spPr>
        <p:txBody>
          <a:bodyPr/>
          <a:lstStyle/>
          <a:p>
            <a:pPr algn="l" rtl="0">
              <a:lnSpc>
                <a:spcPct val="140000"/>
              </a:lnSpc>
              <a:buClr>
                <a:srgbClr val="7A005A"/>
              </a:buClr>
              <a:defRPr/>
            </a:pPr>
            <a:r>
              <a:rPr lang="en-gb" sz="1600" b="1" i="0" u="none" baseline="0" dirty="0">
                <a:cs typeface="Arial"/>
              </a:rPr>
              <a:t>Role of the manager:</a:t>
            </a:r>
            <a:r>
              <a:rPr lang="en-gb" b="0" i="0" u="none" baseline="0" dirty="0">
                <a:cs typeface="Arial"/>
              </a:rPr>
              <a:t> </a:t>
            </a:r>
            <a:endParaRPr lang="en-gb" altLang="sv-SE" sz="1600" b="1" dirty="0">
              <a:cs typeface="Arial" pitchFamily="34" charset="0"/>
            </a:endParaRPr>
          </a:p>
          <a:p>
            <a:pPr marL="285750" indent="-285750">
              <a:lnSpc>
                <a:spcPct val="140000"/>
              </a:lnSpc>
              <a:buFont typeface="Arial" panose="020B0604020202020204" pitchFamily="34" charset="0"/>
              <a:buChar char="•"/>
              <a:defRPr/>
            </a:pPr>
            <a:r>
              <a:rPr lang="en-gb" sz="1600" b="0" i="0" u="none" baseline="0">
                <a:cs typeface="Arial"/>
              </a:rPr>
              <a:t>Be responsible for producing and implementing measures to improve the chosen workplace climate issues.</a:t>
            </a:r>
            <a:endParaRPr lang="en-gb" b="0" i="0" u="none" baseline="0">
              <a:ea typeface="+mn-lt"/>
              <a:cs typeface="+mn-lt"/>
            </a:endParaRPr>
          </a:p>
          <a:p>
            <a:pPr marL="285750" indent="-285750" algn="l" rtl="0">
              <a:lnSpc>
                <a:spcPct val="140000"/>
              </a:lnSpc>
              <a:buFont typeface="Arial" panose="020B0604020202020204" pitchFamily="34" charset="0"/>
              <a:buChar char="•"/>
              <a:defRPr/>
            </a:pPr>
            <a:r>
              <a:rPr lang="en-gb" b="0" i="0" u="none" baseline="0" dirty="0">
                <a:ea typeface="+mn-lt"/>
                <a:cs typeface="+mn-lt"/>
              </a:rPr>
              <a:t>Be the instigating party when it comes to improvements to the workplace climate at the department, office or equivalent</a:t>
            </a:r>
            <a:r>
              <a:rPr lang="en-gb" sz="1600" b="0" i="0" u="none" baseline="0" dirty="0">
                <a:cs typeface="Arial"/>
              </a:rPr>
              <a:t> and pick out your own areas of improvement in your leadership including activities</a:t>
            </a:r>
            <a:r>
              <a:rPr lang="en-gb" b="0" i="0" u="none" baseline="0" dirty="0">
                <a:cs typeface="Arial"/>
              </a:rPr>
              <a:t>.</a:t>
            </a:r>
            <a:endParaRPr lang="en-gb" altLang="sv-SE" sz="1600" b="1" dirty="0">
              <a:cs typeface="Arial" pitchFamily="34" charset="0"/>
            </a:endParaRPr>
          </a:p>
          <a:p>
            <a:pPr algn="l" rtl="0">
              <a:lnSpc>
                <a:spcPct val="140000"/>
              </a:lnSpc>
              <a:buClr>
                <a:srgbClr val="7A005A"/>
              </a:buClr>
              <a:defRPr/>
            </a:pPr>
            <a:r>
              <a:rPr lang="en-gb" sz="1600" b="1" i="0" u="none" baseline="0" dirty="0">
                <a:cs typeface="Arial"/>
              </a:rPr>
              <a:t>Role of each staff member:</a:t>
            </a:r>
            <a:r>
              <a:rPr lang="en-gb" b="0" i="0" u="none" baseline="0" dirty="0">
                <a:cs typeface="Arial"/>
              </a:rPr>
              <a:t> </a:t>
            </a:r>
            <a:endParaRPr lang="en-gb" altLang="sv-SE" sz="1600" b="1" dirty="0">
              <a:cs typeface="Arial" pitchFamily="34" charset="0"/>
            </a:endParaRPr>
          </a:p>
          <a:p>
            <a:pPr marL="285750" indent="-285750" algn="l" rtl="0">
              <a:lnSpc>
                <a:spcPct val="140000"/>
              </a:lnSpc>
              <a:buFont typeface="Arial" panose="020B0604020202020204" pitchFamily="34" charset="0"/>
              <a:buChar char="•"/>
              <a:defRPr/>
            </a:pPr>
            <a:r>
              <a:rPr lang="en-gb" sz="1600" b="0" i="0" u="none" baseline="0" dirty="0">
                <a:cs typeface="Arial"/>
              </a:rPr>
              <a:t>Actively contribute to and participate in the subsequent process.</a:t>
            </a:r>
          </a:p>
          <a:p>
            <a:pPr algn="l" rtl="0">
              <a:lnSpc>
                <a:spcPct val="140000"/>
              </a:lnSpc>
              <a:buClr>
                <a:srgbClr val="7A005A"/>
              </a:buClr>
              <a:defRPr/>
            </a:pPr>
            <a:r>
              <a:rPr lang="en-gb" b="1" i="0" u="none" baseline="0" dirty="0">
                <a:cs typeface="Arial"/>
              </a:rPr>
              <a:t>Role of the work environment representative:</a:t>
            </a:r>
            <a:r>
              <a:rPr lang="en-gb" b="0" i="0" u="none" baseline="0" dirty="0">
                <a:cs typeface="Arial"/>
              </a:rPr>
              <a:t> </a:t>
            </a:r>
            <a:endParaRPr lang="en-gb" altLang="sv-SE" sz="1600" b="1" dirty="0">
              <a:cs typeface="Arial" pitchFamily="34" charset="0"/>
            </a:endParaRPr>
          </a:p>
          <a:p>
            <a:pPr marL="285750" indent="-285750" algn="l" rtl="0">
              <a:lnSpc>
                <a:spcPct val="140000"/>
              </a:lnSpc>
              <a:buFont typeface="Arial" panose="020B0604020202020204" pitchFamily="34" charset="0"/>
              <a:buChar char="•"/>
              <a:defRPr/>
            </a:pPr>
            <a:r>
              <a:rPr lang="en-gb" b="0" i="0" u="none" baseline="0" dirty="0">
                <a:cs typeface="Arial"/>
              </a:rPr>
              <a:t>Be a sounding board for the manager when planning, implementing and producing suggested measures.</a:t>
            </a:r>
            <a:endParaRPr lang="en-gb" altLang="sv-SE" sz="1600" dirty="0">
              <a:cs typeface="Arial"/>
            </a:endParaRPr>
          </a:p>
          <a:p>
            <a:pPr marL="285750" indent="-285750" algn="l" rtl="0">
              <a:lnSpc>
                <a:spcPct val="140000"/>
              </a:lnSpc>
              <a:buFont typeface="Arial" panose="020B0604020202020204" pitchFamily="34" charset="0"/>
              <a:buChar char="•"/>
              <a:defRPr/>
            </a:pPr>
            <a:r>
              <a:rPr lang="en-gb" sz="1600" b="0" i="0" u="none" baseline="0" dirty="0">
                <a:cs typeface="Arial"/>
              </a:rPr>
              <a:t>Be a representative of the staff members.</a:t>
            </a:r>
          </a:p>
          <a:p>
            <a:pPr marL="0" indent="0" algn="l" rtl="0">
              <a:buFont typeface="Wingdings" panose="05000000000000000000" pitchFamily="2" charset="2"/>
              <a:buNone/>
            </a:pPr>
            <a:endParaRPr lang="en-gb" dirty="0"/>
          </a:p>
        </p:txBody>
      </p:sp>
    </p:spTree>
    <p:extLst>
      <p:ext uri="{BB962C8B-B14F-4D97-AF65-F5344CB8AC3E}">
        <p14:creationId xmlns:p14="http://schemas.microsoft.com/office/powerpoint/2010/main" val="2959792883"/>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94FDA2-D3B0-4536-5333-7B26AC1A11B7}"/>
              </a:ext>
            </a:extLst>
          </p:cNvPr>
          <p:cNvSpPr>
            <a:spLocks noGrp="1"/>
          </p:cNvSpPr>
          <p:nvPr>
            <p:ph type="title"/>
          </p:nvPr>
        </p:nvSpPr>
        <p:spPr>
          <a:xfrm>
            <a:off x="706311" y="465934"/>
            <a:ext cx="10482620" cy="1279739"/>
          </a:xfrm>
        </p:spPr>
        <p:txBody>
          <a:bodyPr lIns="91440" tIns="45720" rIns="91440" bIns="45720" anchor="t" anchorCtr="0">
            <a:noAutofit/>
          </a:bodyPr>
          <a:lstStyle/>
          <a:p>
            <a:pPr algn="l" rtl="0"/>
            <a:r>
              <a:rPr lang="en-gb" b="1" i="0" u="none" baseline="0">
                <a:latin typeface="Poppins"/>
                <a:cs typeface="Poppins"/>
              </a:rPr>
              <a:t>Support from HR officers and management support for equal opportunities</a:t>
            </a:r>
            <a:endParaRPr lang="en-gb">
              <a:latin typeface="Poppins"/>
              <a:cs typeface="Poppins"/>
            </a:endParaRPr>
          </a:p>
        </p:txBody>
      </p:sp>
      <p:sp>
        <p:nvSpPr>
          <p:cNvPr id="3" name="Platshållare för innehåll 2">
            <a:extLst>
              <a:ext uri="{FF2B5EF4-FFF2-40B4-BE49-F238E27FC236}">
                <a16:creationId xmlns:a16="http://schemas.microsoft.com/office/drawing/2014/main" id="{D6B3E627-5F11-91BD-B3FC-AB9DD62A8593}"/>
              </a:ext>
            </a:extLst>
          </p:cNvPr>
          <p:cNvSpPr>
            <a:spLocks noGrp="1"/>
          </p:cNvSpPr>
          <p:nvPr>
            <p:ph idx="1"/>
          </p:nvPr>
        </p:nvSpPr>
        <p:spPr>
          <a:xfrm>
            <a:off x="838199" y="1745673"/>
            <a:ext cx="10802815" cy="4646393"/>
          </a:xfrm>
        </p:spPr>
        <p:txBody>
          <a:bodyPr lIns="91440" tIns="45720" rIns="91440" bIns="45720" numCol="1" spcCol="180000" anchor="t">
            <a:noAutofit/>
          </a:bodyPr>
          <a:lstStyle/>
          <a:p>
            <a:pPr algn="just" rtl="0">
              <a:tabLst>
                <a:tab pos="588645" algn="l"/>
              </a:tabLst>
              <a:defRPr/>
            </a:pPr>
            <a:r>
              <a:rPr lang="en-gb" b="0" i="0" u="none" baseline="0">
                <a:latin typeface="Calibri" panose="020F0502020204030204" pitchFamily="34" charset="0"/>
                <a:ea typeface="+mn-lt"/>
                <a:cs typeface="+mn-lt"/>
              </a:rPr>
              <a:t>– </a:t>
            </a:r>
            <a:r>
              <a:rPr lang="en-gb" b="0" i="0" u="none" baseline="0">
                <a:latin typeface="Calibri" panose="020F0502020204030204" pitchFamily="34" charset="0"/>
                <a:cs typeface="Times New Roman" panose="02020603050405020304" pitchFamily="18" charset="0"/>
              </a:rPr>
              <a:t>Provide extra support to managers with low results scores.</a:t>
            </a:r>
          </a:p>
          <a:p>
            <a:pPr algn="just" rtl="0">
              <a:tabLst>
                <a:tab pos="588645" algn="l"/>
              </a:tabLst>
              <a:defRPr/>
            </a:pPr>
            <a:r>
              <a:rPr lang="en-gb" b="0" i="0" u="none" baseline="0">
                <a:latin typeface="Calibri" panose="020F0502020204030204" pitchFamily="34" charset="0"/>
                <a:cs typeface="Times New Roman" panose="02020603050405020304" pitchFamily="18" charset="0"/>
              </a:rPr>
              <a:t>– Support in using the results portal.</a:t>
            </a:r>
          </a:p>
          <a:p>
            <a:pPr algn="just" rtl="0">
              <a:tabLst>
                <a:tab pos="588645" algn="l"/>
              </a:tabLst>
              <a:defRPr/>
            </a:pPr>
            <a:r>
              <a:rPr lang="en-gb" b="0" i="0" u="none" baseline="0">
                <a:latin typeface="Calibri"/>
                <a:cs typeface="Times New Roman"/>
              </a:rPr>
              <a:t>– Provide additional analyses from the results portal.</a:t>
            </a:r>
            <a:endParaRPr lang="en-gb">
              <a:latin typeface="Calibri" panose="020F0502020204030204" pitchFamily="34" charset="0"/>
              <a:cs typeface="Times New Roman" panose="02020603050405020304" pitchFamily="18" charset="0"/>
            </a:endParaRPr>
          </a:p>
          <a:p>
            <a:pPr algn="just" rtl="0">
              <a:tabLst>
                <a:tab pos="588645" algn="l"/>
              </a:tabLst>
            </a:pPr>
            <a:r>
              <a:rPr lang="en-gb" b="0" i="0" u="none" baseline="0">
                <a:latin typeface="Calibri" panose="020F0502020204030204" pitchFamily="34" charset="0"/>
                <a:cs typeface="Times New Roman" panose="02020603050405020304" pitchFamily="18" charset="0"/>
              </a:rPr>
              <a:t>– Be a sounding board for managers when analysing the results and before presenting the results.</a:t>
            </a:r>
          </a:p>
          <a:p>
            <a:pPr algn="just" rtl="0">
              <a:tabLst>
                <a:tab pos="588645" algn="l"/>
              </a:tabLst>
            </a:pPr>
            <a:r>
              <a:rPr lang="en-gb" b="0" i="0" u="none" baseline="0">
                <a:latin typeface="Calibri" panose="020F0502020204030204" pitchFamily="34" charset="0"/>
                <a:cs typeface="Times New Roman" panose="02020603050405020304" pitchFamily="18" charset="0"/>
              </a:rPr>
              <a:t>– </a:t>
            </a:r>
            <a:r>
              <a:rPr lang="en-gb" b="0" i="0" u="none" baseline="0">
                <a:ea typeface="+mn-lt"/>
                <a:cs typeface="+mn-lt"/>
              </a:rPr>
              <a:t>Aid in planning and implementing. </a:t>
            </a:r>
          </a:p>
          <a:p>
            <a:pPr algn="l" rtl="0">
              <a:tabLst>
                <a:tab pos="588645" algn="l"/>
              </a:tabLst>
            </a:pPr>
            <a:r>
              <a:rPr lang="en-gb" b="0" i="0" u="none" baseline="0">
                <a:latin typeface="Calibri" panose="020F0502020204030204" pitchFamily="34" charset="0"/>
                <a:cs typeface="Times New Roman" panose="02020603050405020304" pitchFamily="18" charset="0"/>
              </a:rPr>
              <a:t>– Support group discussions on results and producing measures to the department’s, office’s or equivalent unit’s action plan for systematic work environment and active measures.</a:t>
            </a:r>
          </a:p>
          <a:p>
            <a:pPr algn="just" rtl="0">
              <a:tabLst>
                <a:tab pos="588645" algn="l"/>
              </a:tabLst>
            </a:pPr>
            <a:r>
              <a:rPr lang="en-gb" b="0" i="0" u="none" baseline="0">
                <a:latin typeface="Calibri" panose="020F0502020204030204" pitchFamily="34" charset="0"/>
                <a:cs typeface="Times New Roman" panose="02020603050405020304" pitchFamily="18" charset="0"/>
              </a:rPr>
              <a:t>– Support and offer guidance when presenting the department’s, office’s or equivalent unit’s </a:t>
            </a:r>
            <a:r>
              <a:rPr lang="en-gb" sz="1600" b="0" i="0" u="none" baseline="0">
                <a:effectLst/>
                <a:latin typeface="Calibri" panose="020F0502020204030204" pitchFamily="34" charset="0"/>
                <a:ea typeface="Times New Roman" panose="02020603050405020304" pitchFamily="18" charset="0"/>
                <a:cs typeface="Times New Roman" panose="02020603050405020304" pitchFamily="18" charset="0"/>
              </a:rPr>
              <a:t>results</a:t>
            </a:r>
            <a:r>
              <a:rPr lang="en-gb" b="0" i="0" u="none" baseline="0"/>
              <a:t>.</a:t>
            </a:r>
            <a:endParaRPr lang="en-gb" sz="1600">
              <a:effectLst/>
              <a:latin typeface="Times New Roman" panose="02020603050405020304" pitchFamily="18" charset="0"/>
              <a:ea typeface="Times New Roman" panose="02020603050405020304" pitchFamily="18" charset="0"/>
            </a:endParaRPr>
          </a:p>
          <a:p>
            <a:pPr algn="just" rtl="0">
              <a:tabLst>
                <a:tab pos="588645" algn="l"/>
              </a:tabLst>
            </a:pPr>
            <a:r>
              <a:rPr lang="en-gb" sz="1600" b="0" i="0" u="none" baseline="0">
                <a:effectLst/>
                <a:latin typeface="Calibri" panose="020F0502020204030204" pitchFamily="34" charset="0"/>
                <a:ea typeface="Times New Roman" panose="02020603050405020304" pitchFamily="18" charset="0"/>
                <a:cs typeface="Times New Roman" panose="02020603050405020304" pitchFamily="18" charset="0"/>
              </a:rPr>
              <a:t>– Aid with knowledge and tools concerning work environment management and active measures.</a:t>
            </a:r>
            <a:endParaRPr lang="en-gb" sz="1600">
              <a:effectLst/>
              <a:latin typeface="Times New Roman" panose="02020603050405020304" pitchFamily="18" charset="0"/>
              <a:ea typeface="Times New Roman" panose="02020603050405020304" pitchFamily="18" charset="0"/>
            </a:endParaRPr>
          </a:p>
          <a:p>
            <a:pPr algn="just" rtl="0">
              <a:tabLst>
                <a:tab pos="588645" algn="l"/>
              </a:tabLst>
            </a:pPr>
            <a:r>
              <a:rPr lang="en-gb" sz="1600" b="0" i="0" u="none" baseline="0">
                <a:effectLst/>
                <a:latin typeface="Calibri" panose="020F0502020204030204" pitchFamily="34" charset="0"/>
                <a:ea typeface="Times New Roman" panose="02020603050405020304" pitchFamily="18" charset="0"/>
                <a:cs typeface="Times New Roman" panose="02020603050405020304" pitchFamily="18" charset="0"/>
              </a:rPr>
              <a:t>– Be a sounding board in discussions on what management skills improvements can be made.</a:t>
            </a:r>
            <a:endParaRPr lang="en-gb" sz="1600">
              <a:effectLst/>
              <a:latin typeface="Times New Roman" panose="02020603050405020304" pitchFamily="18" charset="0"/>
              <a:ea typeface="Times New Roman" panose="02020603050405020304" pitchFamily="18" charset="0"/>
            </a:endParaRPr>
          </a:p>
          <a:p>
            <a:endParaRPr lang="en-gb"/>
          </a:p>
          <a:p>
            <a:pPr marL="457200" indent="-457200" algn="l" rtl="0">
              <a:lnSpc>
                <a:spcPct val="150000"/>
              </a:lnSpc>
              <a:buFont typeface="Arial" panose="020B0604020202020204" pitchFamily="34" charset="0"/>
              <a:buChar char="•"/>
              <a:defRPr/>
            </a:pPr>
            <a:endParaRPr lang="en-gb">
              <a:cs typeface="Calibri"/>
            </a:endParaRPr>
          </a:p>
        </p:txBody>
      </p:sp>
    </p:spTree>
    <p:extLst>
      <p:ext uri="{BB962C8B-B14F-4D97-AF65-F5344CB8AC3E}">
        <p14:creationId xmlns:p14="http://schemas.microsoft.com/office/powerpoint/2010/main" val="3623402599"/>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94FDA2-D3B0-4536-5333-7B26AC1A11B7}"/>
              </a:ext>
            </a:extLst>
          </p:cNvPr>
          <p:cNvSpPr>
            <a:spLocks noGrp="1"/>
          </p:cNvSpPr>
          <p:nvPr>
            <p:ph type="title"/>
          </p:nvPr>
        </p:nvSpPr>
        <p:spPr/>
        <p:txBody>
          <a:bodyPr/>
          <a:lstStyle/>
          <a:p>
            <a:pPr algn="l" rtl="0"/>
            <a:r>
              <a:rPr lang="en-gb" b="1" i="0" u="none" baseline="0">
                <a:latin typeface="Poppins" panose="00000500000000000000" pitchFamily="2" charset="0"/>
                <a:cs typeface="Poppins" panose="00000500000000000000" pitchFamily="2" charset="0"/>
              </a:rPr>
              <a:t>Important questions when analysing your results</a:t>
            </a:r>
            <a:br>
              <a:rPr lang="en-gb">
                <a:latin typeface="Poppins" panose="00000500000000000000" pitchFamily="2" charset="0"/>
                <a:cs typeface="Poppins" panose="00000500000000000000" pitchFamily="2" charset="0"/>
              </a:rPr>
            </a:br>
            <a:endParaRPr lang="en-gb">
              <a:latin typeface="Poppins" panose="00000500000000000000" pitchFamily="2" charset="0"/>
              <a:cs typeface="Poppins" panose="00000500000000000000" pitchFamily="2" charset="0"/>
            </a:endParaRPr>
          </a:p>
        </p:txBody>
      </p:sp>
      <p:sp>
        <p:nvSpPr>
          <p:cNvPr id="3" name="Platshållare för innehåll 2">
            <a:extLst>
              <a:ext uri="{FF2B5EF4-FFF2-40B4-BE49-F238E27FC236}">
                <a16:creationId xmlns:a16="http://schemas.microsoft.com/office/drawing/2014/main" id="{D6B3E627-5F11-91BD-B3FC-AB9DD62A8593}"/>
              </a:ext>
            </a:extLst>
          </p:cNvPr>
          <p:cNvSpPr>
            <a:spLocks noGrp="1"/>
          </p:cNvSpPr>
          <p:nvPr>
            <p:ph idx="11"/>
          </p:nvPr>
        </p:nvSpPr>
        <p:spPr/>
        <p:txBody>
          <a:bodyPr/>
          <a:lstStyle/>
          <a:p>
            <a:pPr marL="457200" indent="-457200" algn="l" rtl="0">
              <a:lnSpc>
                <a:spcPct val="150000"/>
              </a:lnSpc>
              <a:buFont typeface="Arial" panose="020B0604020202020204" pitchFamily="34" charset="0"/>
              <a:buChar char="•"/>
              <a:defRPr/>
            </a:pPr>
            <a:r>
              <a:rPr lang="en-gb" sz="1600" b="0" i="0" u="none" baseline="0"/>
              <a:t>What patterns are there?	</a:t>
            </a:r>
          </a:p>
          <a:p>
            <a:pPr marL="457200" indent="-457200" algn="l" rtl="0">
              <a:lnSpc>
                <a:spcPct val="150000"/>
              </a:lnSpc>
              <a:buFont typeface="Arial" panose="020B0604020202020204" pitchFamily="34" charset="0"/>
              <a:buChar char="•"/>
              <a:defRPr/>
            </a:pPr>
            <a:r>
              <a:rPr lang="en-gb" sz="1600" b="0" i="0" u="none" baseline="0"/>
              <a:t>Where are the strengths? 	</a:t>
            </a:r>
          </a:p>
          <a:p>
            <a:pPr marL="457200" indent="-457200" algn="l" rtl="0">
              <a:lnSpc>
                <a:spcPct val="150000"/>
              </a:lnSpc>
              <a:buFont typeface="Arial" panose="020B0604020202020204" pitchFamily="34" charset="0"/>
              <a:buChar char="•"/>
              <a:defRPr/>
            </a:pPr>
            <a:r>
              <a:rPr lang="en-gb" sz="1600" b="0" i="0" u="none" baseline="0"/>
              <a:t>Are there any areas that can be improved? </a:t>
            </a:r>
          </a:p>
          <a:p>
            <a:pPr marL="457200" indent="-457200" algn="l" rtl="0">
              <a:lnSpc>
                <a:spcPct val="150000"/>
              </a:lnSpc>
              <a:buFont typeface="Arial" panose="020B0604020202020204" pitchFamily="34" charset="0"/>
              <a:buChar char="•"/>
              <a:defRPr/>
            </a:pPr>
            <a:r>
              <a:rPr lang="en-gb" sz="1600" b="0" i="0" u="none" baseline="0"/>
              <a:t>Which issue is the most important one to start off with at the department, office or equivalent based on its needs?</a:t>
            </a:r>
          </a:p>
          <a:p>
            <a:pPr marL="457200" indent="-457200" algn="l" rtl="0">
              <a:lnSpc>
                <a:spcPct val="150000"/>
              </a:lnSpc>
              <a:buFont typeface="Arial" panose="020B0604020202020204" pitchFamily="34" charset="0"/>
              <a:buChar char="•"/>
              <a:defRPr/>
            </a:pPr>
            <a:r>
              <a:rPr lang="en-gb" sz="1600" b="0" i="0" u="none" baseline="0"/>
              <a:t>Your leadership results are your own. They offer a good opportunity to improve your leadership.</a:t>
            </a:r>
          </a:p>
          <a:p>
            <a:pPr marL="457200" indent="-457200" algn="l" rtl="0">
              <a:lnSpc>
                <a:spcPct val="150000"/>
              </a:lnSpc>
              <a:buFont typeface="Arial" panose="020B0604020202020204" pitchFamily="34" charset="0"/>
              <a:buChar char="•"/>
              <a:defRPr/>
            </a:pPr>
            <a:r>
              <a:rPr lang="en-gb" sz="1600" b="0" i="0" u="none" baseline="0"/>
              <a:t>Do not attempt to identify who has submitted each response.</a:t>
            </a:r>
          </a:p>
          <a:p>
            <a:pPr marL="457200" indent="-457200" algn="l" rtl="0">
              <a:lnSpc>
                <a:spcPct val="150000"/>
              </a:lnSpc>
              <a:buFont typeface="Arial" panose="020B0604020202020204" pitchFamily="34" charset="0"/>
              <a:buChar char="•"/>
              <a:defRPr/>
            </a:pPr>
            <a:r>
              <a:rPr lang="en-gb" sz="1600" b="0" i="0" u="none" baseline="0"/>
              <a:t>Analyse – React – Act.</a:t>
            </a:r>
          </a:p>
          <a:p>
            <a:pPr marL="0" indent="0" algn="l" rtl="0">
              <a:buFont typeface="Wingdings" panose="05000000000000000000" pitchFamily="2" charset="2"/>
              <a:buNone/>
            </a:pPr>
            <a:endParaRPr lang="en-gb"/>
          </a:p>
        </p:txBody>
      </p:sp>
    </p:spTree>
    <p:extLst>
      <p:ext uri="{BB962C8B-B14F-4D97-AF65-F5344CB8AC3E}">
        <p14:creationId xmlns:p14="http://schemas.microsoft.com/office/powerpoint/2010/main" val="32721872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5B2E9A-FC7F-D724-F6BF-CD0C5289F7FC}"/>
              </a:ext>
            </a:extLst>
          </p:cNvPr>
          <p:cNvSpPr>
            <a:spLocks noGrp="1"/>
          </p:cNvSpPr>
          <p:nvPr>
            <p:ph type="title"/>
          </p:nvPr>
        </p:nvSpPr>
        <p:spPr/>
        <p:txBody>
          <a:bodyPr/>
          <a:lstStyle/>
          <a:p>
            <a:pPr algn="l" rtl="0"/>
            <a:r>
              <a:rPr lang="en-gb" sz="3200" b="1" i="0" u="none" baseline="0">
                <a:latin typeface="Poppins" panose="00000500000000000000" pitchFamily="2" charset="0"/>
                <a:cs typeface="Poppins" panose="00000500000000000000" pitchFamily="2" charset="0"/>
              </a:rPr>
              <a:t>Important recommendations when presenting the results to your staff</a:t>
            </a:r>
            <a:endParaRPr lang="en-gb" sz="3200">
              <a:latin typeface="Poppins" panose="00000500000000000000" pitchFamily="2" charset="0"/>
              <a:cs typeface="Poppins" panose="00000500000000000000" pitchFamily="2" charset="0"/>
            </a:endParaRPr>
          </a:p>
        </p:txBody>
      </p:sp>
      <p:sp>
        <p:nvSpPr>
          <p:cNvPr id="3" name="Platshållare för innehåll 2">
            <a:extLst>
              <a:ext uri="{FF2B5EF4-FFF2-40B4-BE49-F238E27FC236}">
                <a16:creationId xmlns:a16="http://schemas.microsoft.com/office/drawing/2014/main" id="{125C1907-0E63-90FE-0A7E-4E654424DD4F}"/>
              </a:ext>
            </a:extLst>
          </p:cNvPr>
          <p:cNvSpPr>
            <a:spLocks noGrp="1"/>
          </p:cNvSpPr>
          <p:nvPr>
            <p:ph idx="1"/>
          </p:nvPr>
        </p:nvSpPr>
        <p:spPr>
          <a:xfrm>
            <a:off x="1126172" y="2061904"/>
            <a:ext cx="5058748" cy="4114121"/>
          </a:xfrm>
        </p:spPr>
        <p:txBody>
          <a:bodyPr lIns="91440" tIns="45720" rIns="91440" bIns="45720" numCol="1" spcCol="180000" anchor="t">
            <a:noAutofit/>
          </a:bodyPr>
          <a:lstStyle/>
          <a:p>
            <a:pPr marL="457200" indent="-457200" algn="l" rtl="0">
              <a:lnSpc>
                <a:spcPct val="150000"/>
              </a:lnSpc>
              <a:buFont typeface="Arial" panose="020B0604020202020204" pitchFamily="34" charset="0"/>
              <a:buChar char="•"/>
              <a:defRPr/>
            </a:pPr>
            <a:r>
              <a:rPr lang="en-gb" sz="1400" b="0" i="0" u="none" baseline="0"/>
              <a:t>Present the results in a neutral tone without adding any judgements.</a:t>
            </a:r>
          </a:p>
          <a:p>
            <a:pPr marL="457200" indent="-457200" algn="l" rtl="0">
              <a:lnSpc>
                <a:spcPct val="150000"/>
              </a:lnSpc>
              <a:buFont typeface="Arial" panose="020B0604020202020204" pitchFamily="34" charset="0"/>
              <a:buChar char="•"/>
              <a:defRPr/>
            </a:pPr>
            <a:r>
              <a:rPr lang="en-gb" sz="1400" b="0" i="0" u="none" baseline="0"/>
              <a:t>Focus on the workplace climate but show other areas too.</a:t>
            </a:r>
            <a:endParaRPr lang="en-gb" altLang="sv-SE" sz="1400">
              <a:cs typeface="Calibri"/>
            </a:endParaRPr>
          </a:p>
          <a:p>
            <a:pPr marL="457200" indent="-457200" algn="l" rtl="0">
              <a:lnSpc>
                <a:spcPct val="150000"/>
              </a:lnSpc>
              <a:buFont typeface="Arial" panose="020B0604020202020204" pitchFamily="34" charset="0"/>
              <a:buChar char="•"/>
              <a:defRPr/>
            </a:pPr>
            <a:r>
              <a:rPr lang="en-gb" sz="1400" b="0" i="0" u="none" baseline="0"/>
              <a:t>Encourage everyone to write down the strengths and areas of improvement they spot during the presentation of the results.</a:t>
            </a:r>
            <a:endParaRPr lang="en-gb" altLang="sv-SE" sz="1400">
              <a:cs typeface="Calibri"/>
            </a:endParaRPr>
          </a:p>
          <a:p>
            <a:pPr marL="457200" indent="-457200" algn="l" rtl="0">
              <a:lnSpc>
                <a:spcPct val="150000"/>
              </a:lnSpc>
              <a:buFont typeface="Arial" panose="020B0604020202020204" pitchFamily="34" charset="0"/>
              <a:buChar char="•"/>
              <a:defRPr/>
            </a:pPr>
            <a:r>
              <a:rPr lang="en-gb" sz="1400" b="0" i="0" u="none" baseline="0"/>
              <a:t>Encourage a discussion on the existing strengths and areas of improvement at your department, office or equivalent.</a:t>
            </a:r>
          </a:p>
          <a:p>
            <a:pPr marL="457200" indent="-457200" algn="l" rtl="0">
              <a:lnSpc>
                <a:spcPct val="150000"/>
              </a:lnSpc>
              <a:buFont typeface="Arial" panose="020B0604020202020204" pitchFamily="34" charset="0"/>
              <a:buChar char="•"/>
              <a:defRPr/>
            </a:pPr>
            <a:r>
              <a:rPr lang="en-gb" sz="1400" b="0" i="0" u="none" baseline="0"/>
              <a:t>Do not get stuck in discussions on how questions were formulated.</a:t>
            </a:r>
            <a:endParaRPr lang="en-gb" altLang="sv-SE" sz="1400">
              <a:cs typeface="Calibri"/>
            </a:endParaRPr>
          </a:p>
          <a:p>
            <a:pPr marL="457200" indent="-457200" algn="l" rtl="0">
              <a:lnSpc>
                <a:spcPct val="150000"/>
              </a:lnSpc>
              <a:buFont typeface="Arial" panose="020B0604020202020204" pitchFamily="34" charset="0"/>
              <a:buChar char="•"/>
              <a:defRPr/>
            </a:pPr>
            <a:r>
              <a:rPr lang="en-gb" sz="1400" b="0" i="0" u="none" baseline="0"/>
              <a:t>Park issues that you cannot influence.</a:t>
            </a:r>
            <a:endParaRPr lang="en-gb" altLang="sv-SE" sz="1400">
              <a:cs typeface="Calibri"/>
            </a:endParaRPr>
          </a:p>
          <a:p>
            <a:pPr marL="0" indent="0" algn="l" rtl="0">
              <a:lnSpc>
                <a:spcPct val="150000"/>
              </a:lnSpc>
              <a:buFont typeface="Wingdings" panose="05000000000000000000" pitchFamily="2" charset="2"/>
              <a:buNone/>
              <a:defRPr/>
            </a:pPr>
            <a:endParaRPr lang="en-gb" altLang="sv-SE" sz="1400"/>
          </a:p>
          <a:p>
            <a:pPr marL="457200" indent="-457200" algn="l" rtl="0">
              <a:lnSpc>
                <a:spcPct val="150000"/>
              </a:lnSpc>
              <a:buFont typeface="Arial" panose="020B0604020202020204" pitchFamily="34" charset="0"/>
              <a:buChar char="•"/>
              <a:defRPr/>
            </a:pPr>
            <a:endParaRPr lang="en-gb" altLang="sv-SE" sz="1400"/>
          </a:p>
          <a:p>
            <a:pPr marL="0" indent="0" algn="l" rtl="0">
              <a:buFont typeface="Wingdings" panose="05000000000000000000" pitchFamily="2" charset="2"/>
              <a:buNone/>
            </a:pPr>
            <a:endParaRPr lang="en-gb" sz="1400"/>
          </a:p>
          <a:p>
            <a:endParaRPr lang="en-gb" sz="1400"/>
          </a:p>
        </p:txBody>
      </p:sp>
      <p:sp>
        <p:nvSpPr>
          <p:cNvPr id="5" name="textruta 4">
            <a:extLst>
              <a:ext uri="{FF2B5EF4-FFF2-40B4-BE49-F238E27FC236}">
                <a16:creationId xmlns:a16="http://schemas.microsoft.com/office/drawing/2014/main" id="{1CA67CBF-D886-0D25-6B2A-8FDAA7B42D41}"/>
              </a:ext>
            </a:extLst>
          </p:cNvPr>
          <p:cNvSpPr txBox="1"/>
          <p:nvPr/>
        </p:nvSpPr>
        <p:spPr>
          <a:xfrm>
            <a:off x="6096000" y="2061904"/>
            <a:ext cx="4727510" cy="2967415"/>
          </a:xfrm>
          <a:prstGeom prst="rect">
            <a:avLst/>
          </a:prstGeom>
          <a:noFill/>
        </p:spPr>
        <p:txBody>
          <a:bodyPr wrap="square">
            <a:spAutoFit/>
          </a:bodyPr>
          <a:lstStyle/>
          <a:p>
            <a:pPr marL="457200" indent="-457200" algn="l" rtl="0">
              <a:lnSpc>
                <a:spcPct val="150000"/>
              </a:lnSpc>
              <a:buFont typeface="Arial" panose="020B0604020202020204" pitchFamily="34" charset="0"/>
              <a:buChar char="•"/>
              <a:defRPr/>
            </a:pPr>
            <a:r>
              <a:rPr lang="en-gb" sz="1400" b="0" i="0" u="none" baseline="0"/>
              <a:t>Be curious and open.</a:t>
            </a:r>
            <a:endParaRPr lang="en-gb" altLang="sv-SE" sz="1400">
              <a:cs typeface="Calibri"/>
            </a:endParaRPr>
          </a:p>
          <a:p>
            <a:pPr marL="457200" indent="-457200" algn="l" rtl="0">
              <a:lnSpc>
                <a:spcPct val="150000"/>
              </a:lnSpc>
              <a:buFont typeface="Arial" panose="020B0604020202020204" pitchFamily="34" charset="0"/>
              <a:buChar char="•"/>
              <a:defRPr/>
            </a:pPr>
            <a:r>
              <a:rPr lang="en-gb" sz="1400" b="0" i="0" u="none" baseline="0"/>
              <a:t>Welcome a dialogue by asking open questions.</a:t>
            </a:r>
          </a:p>
          <a:p>
            <a:pPr lvl="1" algn="l" rtl="0">
              <a:lnSpc>
                <a:spcPct val="150000"/>
              </a:lnSpc>
              <a:defRPr/>
            </a:pPr>
            <a:r>
              <a:rPr lang="en-gb" sz="1400" b="0" i="0" u="none" baseline="0"/>
              <a:t>– How can we achieve that?</a:t>
            </a:r>
          </a:p>
          <a:p>
            <a:pPr lvl="1" algn="l" rtl="0">
              <a:lnSpc>
                <a:spcPct val="150000"/>
              </a:lnSpc>
              <a:defRPr/>
            </a:pPr>
            <a:r>
              <a:rPr lang="en-gb" sz="1400" b="0" i="0" u="none" baseline="0"/>
              <a:t>– Can you give an example?</a:t>
            </a:r>
          </a:p>
          <a:p>
            <a:pPr marL="457200" indent="-457200" algn="l" rtl="0">
              <a:lnSpc>
                <a:spcPct val="150000"/>
              </a:lnSpc>
              <a:buFont typeface="Arial" panose="020B0604020202020204" pitchFamily="34" charset="0"/>
              <a:buChar char="•"/>
              <a:defRPr/>
            </a:pPr>
            <a:r>
              <a:rPr lang="en-gb" sz="1400" b="0" i="0" u="none" baseline="0"/>
              <a:t>Do not suggest solutions – not even if you see them.</a:t>
            </a:r>
          </a:p>
          <a:p>
            <a:pPr marL="457200" indent="-457200" algn="l" rtl="0">
              <a:lnSpc>
                <a:spcPct val="150000"/>
              </a:lnSpc>
              <a:buFont typeface="Arial" panose="020B0604020202020204" pitchFamily="34" charset="0"/>
              <a:buChar char="•"/>
              <a:defRPr/>
            </a:pPr>
            <a:r>
              <a:rPr lang="en-gb" sz="1400" b="0" i="0" u="none" baseline="0"/>
              <a:t>Indicate that all issues are important – but prioritise what issue is most important to start off with.</a:t>
            </a:r>
          </a:p>
          <a:p>
            <a:pPr marL="457200" indent="-457200" algn="l" rtl="0">
              <a:lnSpc>
                <a:spcPct val="150000"/>
              </a:lnSpc>
              <a:buFont typeface="Arial" panose="020B0604020202020204" pitchFamily="34" charset="0"/>
              <a:buChar char="•"/>
              <a:defRPr/>
            </a:pPr>
            <a:r>
              <a:rPr lang="en-gb" sz="1400" b="0" i="0" u="none" baseline="0"/>
              <a:t>See the results processing as a leadership exercise.</a:t>
            </a:r>
          </a:p>
          <a:p>
            <a:pPr marL="457200" indent="-457200" algn="l" rtl="0">
              <a:lnSpc>
                <a:spcPct val="150000"/>
              </a:lnSpc>
              <a:buFont typeface="Arial" panose="020B0604020202020204" pitchFamily="34" charset="0"/>
              <a:buChar char="•"/>
              <a:defRPr/>
            </a:pPr>
            <a:r>
              <a:rPr lang="en-gb" sz="1400" b="0" i="0" u="none" baseline="0"/>
              <a:t>Present the next step of the process.</a:t>
            </a:r>
            <a:endParaRPr lang="en-gb" sz="1400"/>
          </a:p>
        </p:txBody>
      </p:sp>
    </p:spTree>
    <p:extLst>
      <p:ext uri="{BB962C8B-B14F-4D97-AF65-F5344CB8AC3E}">
        <p14:creationId xmlns:p14="http://schemas.microsoft.com/office/powerpoint/2010/main" val="3928160202"/>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458E50C-AE85-93BA-41F4-5940E36C5530}"/>
              </a:ext>
            </a:extLst>
          </p:cNvPr>
          <p:cNvSpPr>
            <a:spLocks noGrp="1"/>
          </p:cNvSpPr>
          <p:nvPr>
            <p:ph type="title"/>
          </p:nvPr>
        </p:nvSpPr>
        <p:spPr/>
        <p:txBody>
          <a:bodyPr anchor="t"/>
          <a:lstStyle/>
          <a:p>
            <a:pPr algn="l" rtl="0"/>
            <a:r>
              <a:rPr lang="en-gb" b="1" i="0" u="none" baseline="0">
                <a:latin typeface="Poppins" panose="00000500000000000000" pitchFamily="2" charset="0"/>
                <a:cs typeface="Poppins" panose="00000500000000000000" pitchFamily="2" charset="0"/>
              </a:rPr>
              <a:t>Preparing for the workshop</a:t>
            </a:r>
          </a:p>
        </p:txBody>
      </p:sp>
      <p:sp>
        <p:nvSpPr>
          <p:cNvPr id="5" name="Platshållare för innehåll 4">
            <a:extLst>
              <a:ext uri="{FF2B5EF4-FFF2-40B4-BE49-F238E27FC236}">
                <a16:creationId xmlns:a16="http://schemas.microsoft.com/office/drawing/2014/main" id="{04E0A8C1-10EC-B3C0-9909-DA66C8B9FBD6}"/>
              </a:ext>
            </a:extLst>
          </p:cNvPr>
          <p:cNvSpPr>
            <a:spLocks noGrp="1"/>
          </p:cNvSpPr>
          <p:nvPr>
            <p:ph idx="11"/>
          </p:nvPr>
        </p:nvSpPr>
        <p:spPr>
          <a:xfrm>
            <a:off x="510515" y="158936"/>
            <a:ext cx="4996898" cy="6132447"/>
          </a:xfrm>
        </p:spPr>
        <p:txBody>
          <a:bodyPr lIns="91440" tIns="45720" rIns="91440" bIns="45720" numCol="1" spcCol="180000" anchor="t">
            <a:noAutofit/>
          </a:bodyPr>
          <a:lstStyle/>
          <a:p>
            <a:pPr marL="171450" indent="-171450" algn="l" rtl="0">
              <a:lnSpc>
                <a:spcPct val="150000"/>
              </a:lnSpc>
              <a:buFont typeface="Arial" panose="020B0604020202020204" pitchFamily="34" charset="0"/>
              <a:buChar char="•"/>
            </a:pPr>
            <a:r>
              <a:rPr lang="en-gb" sz="1400" b="0" i="0" u="none" baseline="0">
                <a:latin typeface="+mj-lt"/>
              </a:rPr>
              <a:t>Read your results, analyse and consider your strengths and areas of improvement (i.e. low and high scores). What areas do you think should be prioritised in your organisation?</a:t>
            </a:r>
          </a:p>
          <a:p>
            <a:pPr marL="171450" indent="-171450" algn="l" rtl="0">
              <a:lnSpc>
                <a:spcPct val="150000"/>
              </a:lnSpc>
              <a:buFont typeface="Arial" panose="020B0604020202020204" pitchFamily="34" charset="0"/>
              <a:buChar char="•"/>
            </a:pPr>
            <a:r>
              <a:rPr lang="en-gb" sz="1400" b="0" i="0" u="none" baseline="0">
                <a:latin typeface="+mj-lt"/>
              </a:rPr>
              <a:t>Invite your staff to a workshop well in advance to allow as many staff members as possible to attend.</a:t>
            </a:r>
          </a:p>
          <a:p>
            <a:pPr marL="171450" indent="-171450" algn="l" rtl="0">
              <a:lnSpc>
                <a:spcPct val="150000"/>
              </a:lnSpc>
              <a:buFont typeface="Arial" panose="020B0604020202020204" pitchFamily="34" charset="0"/>
              <a:buChar char="•"/>
            </a:pPr>
            <a:r>
              <a:rPr lang="en-gb" sz="1400" b="0" i="0" u="none" baseline="0">
                <a:latin typeface="+mj-lt"/>
              </a:rPr>
              <a:t>Book premises that allow group work. </a:t>
            </a:r>
          </a:p>
          <a:p>
            <a:pPr marL="171450" indent="-171450" algn="l" rtl="0">
              <a:lnSpc>
                <a:spcPct val="150000"/>
              </a:lnSpc>
              <a:buFont typeface="Arial" panose="020B0604020202020204" pitchFamily="34" charset="0"/>
              <a:buChar char="•"/>
            </a:pPr>
            <a:r>
              <a:rPr lang="en-gb" sz="1400" b="0" i="0" u="none" baseline="0">
                <a:latin typeface="+mj-lt"/>
              </a:rPr>
              <a:t>Prepare with sweets, fruit or cake, for instance.</a:t>
            </a:r>
          </a:p>
          <a:p>
            <a:pPr marL="171450" indent="-171450" algn="l" rtl="0">
              <a:lnSpc>
                <a:spcPct val="150000"/>
              </a:lnSpc>
              <a:buFont typeface="Arial" panose="020B0604020202020204" pitchFamily="34" charset="0"/>
              <a:buChar char="•"/>
            </a:pPr>
            <a:r>
              <a:rPr lang="en-gb" sz="1400" b="0" i="0" u="none" baseline="0">
                <a:latin typeface="+mj-lt"/>
              </a:rPr>
              <a:t>Make sure you have pens and post-it notes in various colours.</a:t>
            </a:r>
          </a:p>
          <a:p>
            <a:pPr marL="171450" indent="-171450" algn="l" rtl="0">
              <a:lnSpc>
                <a:spcPct val="150000"/>
              </a:lnSpc>
              <a:buFont typeface="Arial" panose="020B0604020202020204" pitchFamily="34" charset="0"/>
              <a:buChar char="•"/>
            </a:pPr>
            <a:r>
              <a:rPr lang="en-gb" sz="1400" b="0" i="0" u="none" baseline="0">
                <a:latin typeface="+mj-lt"/>
              </a:rPr>
              <a:t>If you think you will be short on time, you can distribute the results a few days in advance to allow your staff to look through the results themselves before the workshop.</a:t>
            </a:r>
          </a:p>
          <a:p>
            <a:pPr marL="171450" indent="-171450" algn="l" rtl="0">
              <a:lnSpc>
                <a:spcPct val="150000"/>
              </a:lnSpc>
              <a:buFont typeface="Arial" panose="020B0604020202020204" pitchFamily="34" charset="0"/>
              <a:buChar char="•"/>
            </a:pPr>
            <a:r>
              <a:rPr lang="en-gb" sz="1400" b="0" i="0" u="none" baseline="0">
                <a:latin typeface="+mj-lt"/>
              </a:rPr>
              <a:t>Make a few notes from the results and ask your line manager, HR officer or management support for equal opportunities for help when analysing the results. </a:t>
            </a:r>
          </a:p>
          <a:p>
            <a:pPr marL="171450" indent="-171450" algn="l" rtl="0">
              <a:lnSpc>
                <a:spcPct val="150000"/>
              </a:lnSpc>
              <a:buFont typeface="Arial" panose="020B0604020202020204" pitchFamily="34" charset="0"/>
              <a:buChar char="•"/>
            </a:pPr>
            <a:r>
              <a:rPr lang="en-gb" sz="1400" b="0" i="0" u="none" baseline="0">
                <a:latin typeface="+mj-lt"/>
              </a:rPr>
              <a:t>Ensure that you know how to interpret the results and how the results portal works before the workshop.</a:t>
            </a:r>
          </a:p>
        </p:txBody>
      </p:sp>
      <p:pic>
        <p:nvPicPr>
          <p:cNvPr id="11" name="Bild 10" descr="Thought-bubble.">
            <a:extLst>
              <a:ext uri="{FF2B5EF4-FFF2-40B4-BE49-F238E27FC236}">
                <a16:creationId xmlns:a16="http://schemas.microsoft.com/office/drawing/2014/main" id="{F65C01E8-074A-6F45-57D3-0982D6257B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9730" y="2872496"/>
            <a:ext cx="1999250" cy="1999250"/>
          </a:xfrm>
          <a:prstGeom prst="rect">
            <a:avLst/>
          </a:prstGeom>
        </p:spPr>
      </p:pic>
    </p:spTree>
    <p:extLst>
      <p:ext uri="{BB962C8B-B14F-4D97-AF65-F5344CB8AC3E}">
        <p14:creationId xmlns:p14="http://schemas.microsoft.com/office/powerpoint/2010/main" val="3601480536"/>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A3B6FE-C480-9006-2989-51CF6940D470}"/>
              </a:ext>
            </a:extLst>
          </p:cNvPr>
          <p:cNvSpPr>
            <a:spLocks noGrp="1"/>
          </p:cNvSpPr>
          <p:nvPr>
            <p:ph type="title"/>
          </p:nvPr>
        </p:nvSpPr>
        <p:spPr/>
        <p:txBody>
          <a:bodyPr/>
          <a:lstStyle/>
          <a:p>
            <a:pPr rtl="0"/>
            <a:r>
              <a:rPr lang="en-gb" b="1" i="0" u="none" baseline="0"/>
              <a:t>Workshop</a:t>
            </a:r>
          </a:p>
        </p:txBody>
      </p:sp>
    </p:spTree>
    <p:extLst>
      <p:ext uri="{BB962C8B-B14F-4D97-AF65-F5344CB8AC3E}">
        <p14:creationId xmlns:p14="http://schemas.microsoft.com/office/powerpoint/2010/main" val="1043554265"/>
      </p:ext>
    </p:extLst>
  </p:cSld>
  <p:clrMapOvr>
    <a:masterClrMapping/>
  </p:clrMapOvr>
  <p:transition spd="slow">
    <p:wipe dir="r"/>
  </p:transition>
</p:sld>
</file>

<file path=ppt/theme/theme1.xml><?xml version="1.0" encoding="utf-8"?>
<a:theme xmlns:a="http://schemas.openxmlformats.org/drawingml/2006/main" name="HR mall">
  <a:themeElements>
    <a:clrScheme name="Quicksearch">
      <a:dk1>
        <a:sysClr val="windowText" lastClr="000000"/>
      </a:dk1>
      <a:lt1>
        <a:sysClr val="window" lastClr="FFFFFF"/>
      </a:lt1>
      <a:dk2>
        <a:srgbClr val="44546A"/>
      </a:dk2>
      <a:lt2>
        <a:srgbClr val="E7E6E6"/>
      </a:lt2>
      <a:accent1>
        <a:srgbClr val="D0DA54"/>
      </a:accent1>
      <a:accent2>
        <a:srgbClr val="B1BA47"/>
      </a:accent2>
      <a:accent3>
        <a:srgbClr val="A5A5A5"/>
      </a:accent3>
      <a:accent4>
        <a:srgbClr val="866DA3"/>
      </a:accent4>
      <a:accent5>
        <a:srgbClr val="725D8B"/>
      </a:accent5>
      <a:accent6>
        <a:srgbClr val="5E4C72"/>
      </a:accent6>
      <a:hlink>
        <a:srgbClr val="0071B6"/>
      </a:hlink>
      <a:folHlink>
        <a:srgbClr val="004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t" anchorCtr="0">
        <a:noAutofit/>
      </a:bodyPr>
      <a:lstStyle>
        <a:defPPr algn="r">
          <a:defRPr sz="2000" b="0" dirty="0" smtClean="0"/>
        </a:defPPr>
      </a:lstStyle>
    </a:txDef>
  </a:objectDefaults>
  <a:extraClrSchemeLst/>
  <a:extLst>
    <a:ext uri="{05A4C25C-085E-4340-85A3-A5531E510DB2}">
      <thm15:themeFamily xmlns:thm15="http://schemas.microsoft.com/office/thememl/2012/main" name="HR-produkter" id="{7FC7DC3D-D815-2643-A9DC-4F9F6D928265}" vid="{DD70678A-7B6B-1F42-8966-D1F3C7BF816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15F9B22-16AF-43FB-A396-0853CA44AE7D}">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8F1EEB21F30C4B8549978B6AF29600" ma:contentTypeVersion="4" ma:contentTypeDescription="Create a new document." ma:contentTypeScope="" ma:versionID="b745d8e2fbd74844264c1979198634a8">
  <xsd:schema xmlns:xsd="http://www.w3.org/2001/XMLSchema" xmlns:xs="http://www.w3.org/2001/XMLSchema" xmlns:p="http://schemas.microsoft.com/office/2006/metadata/properties" xmlns:ns2="3ba56a46-b348-4cfa-9e3e-63baae3b4430" targetNamespace="http://schemas.microsoft.com/office/2006/metadata/properties" ma:root="true" ma:fieldsID="3f4d14888adbefea4cff6fee3c83ed87" ns2:_="">
    <xsd:import namespace="3ba56a46-b348-4cfa-9e3e-63baae3b443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a56a46-b348-4cfa-9e3e-63baae3b44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D3B6C2-5732-4EA4-82F3-B806AE3E644D}">
  <ds:schemaRefs>
    <ds:schemaRef ds:uri="3ba56a46-b348-4cfa-9e3e-63baae3b44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B9DB3B1-0687-480A-A33A-4A551BA852D4}">
  <ds:schemaRefs>
    <ds:schemaRef ds:uri="http://schemas.microsoft.com/sharepoint/v3/contenttype/forms"/>
  </ds:schemaRefs>
</ds:datastoreItem>
</file>

<file path=customXml/itemProps3.xml><?xml version="1.0" encoding="utf-8"?>
<ds:datastoreItem xmlns:ds="http://schemas.openxmlformats.org/officeDocument/2006/customXml" ds:itemID="{52C326B9-CEAF-4601-9562-BE7F3941849C}">
  <ds:schemaRefs>
    <ds:schemaRef ds:uri="http://schemas.microsoft.com/office/infopath/2007/PartnerControls"/>
    <ds:schemaRef ds:uri="http://purl.org/dc/elements/1.1/"/>
    <ds:schemaRef ds:uri="http://schemas.microsoft.com/office/2006/documentManagement/types"/>
    <ds:schemaRef ds:uri="http://www.w3.org/XML/1998/namespace"/>
    <ds:schemaRef ds:uri="3ba56a46-b348-4cfa-9e3e-63baae3b4430"/>
    <ds:schemaRef ds:uri="http://purl.org/dc/terms/"/>
    <ds:schemaRef ds:uri="http://purl.org/dc/dcmitype/"/>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5a4ba6f9-f531-4f32-9467-398f19e69de4}" enabled="0" method="" siteId="{5a4ba6f9-f531-4f32-9467-398f19e69de4}" removed="1"/>
</clbl:labelList>
</file>

<file path=docProps/app.xml><?xml version="1.0" encoding="utf-8"?>
<Properties xmlns="http://schemas.openxmlformats.org/officeDocument/2006/extended-properties" xmlns:vt="http://schemas.openxmlformats.org/officeDocument/2006/docPropsVTypes">
  <Template>HR-produkter (8)</Template>
  <TotalTime>8</TotalTime>
  <Words>2401</Words>
  <Application>Microsoft Office PowerPoint</Application>
  <PresentationFormat>Bredbild</PresentationFormat>
  <Paragraphs>311</Paragraphs>
  <Slides>21</Slides>
  <Notes>5</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21</vt:i4>
      </vt:variant>
    </vt:vector>
  </HeadingPairs>
  <TitlesOfParts>
    <vt:vector size="29" baseType="lpstr">
      <vt:lpstr>Georgia</vt:lpstr>
      <vt:lpstr>Arial</vt:lpstr>
      <vt:lpstr>Calibri</vt:lpstr>
      <vt:lpstr>Poppins</vt:lpstr>
      <vt:lpstr>Open Sans</vt:lpstr>
      <vt:lpstr>Wingdings</vt:lpstr>
      <vt:lpstr>Times New Roman</vt:lpstr>
      <vt:lpstr>HR mall</vt:lpstr>
      <vt:lpstr>Processing the results  of the 2024 employee satisfaction survey for Umeå University</vt:lpstr>
      <vt:lpstr>How the results will be processed</vt:lpstr>
      <vt:lpstr>What is expected of me as a manager?</vt:lpstr>
      <vt:lpstr>Roles when processing  the results</vt:lpstr>
      <vt:lpstr>Support from HR officers and management support for equal opportunities</vt:lpstr>
      <vt:lpstr>Important questions when analysing your results </vt:lpstr>
      <vt:lpstr>Important recommendations when presenting the results to your staff</vt:lpstr>
      <vt:lpstr>Preparing for the workshop</vt:lpstr>
      <vt:lpstr>Workshop</vt:lpstr>
      <vt:lpstr>Programme</vt:lpstr>
      <vt:lpstr>Group division</vt:lpstr>
      <vt:lpstr>Describe the objective of the group work </vt:lpstr>
      <vt:lpstr>Prioritisation matrix</vt:lpstr>
      <vt:lpstr>Reflect individually</vt:lpstr>
      <vt:lpstr>Present and sort </vt:lpstr>
      <vt:lpstr>Prioritise and discuss</vt:lpstr>
      <vt:lpstr>Sharing thoughts</vt:lpstr>
      <vt:lpstr>Action plan for LSG and VP</vt:lpstr>
      <vt:lpstr>Examples- Action plan for systematic work environment management and active measures, part 1</vt:lpstr>
      <vt:lpstr>Examples - Action plan for systematic work environment management and active measures, part 2 </vt:lpstr>
      <vt:lpstr>Regular  follow-up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Processing the results of the employee satisfaction survey</dc:title>
  <dc:subject/>
  <dc:creator>Gabrielle Grahl</dc:creator>
  <cp:keywords/>
  <dc:description/>
  <cp:lastModifiedBy>Moa Eirell</cp:lastModifiedBy>
  <cp:revision>6</cp:revision>
  <cp:lastPrinted>2022-11-18T10:25:09Z</cp:lastPrinted>
  <dcterms:created xsi:type="dcterms:W3CDTF">2022-12-14T15:25:31Z</dcterms:created>
  <dcterms:modified xsi:type="dcterms:W3CDTF">2024-03-14T13:54:21Z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0x010100168F1EEB21F30C4B8549978B6AF29600</vt:lpwstr>
  </property>
  <property fmtid="{D5CDD505-2E9C-101B-9397-08002B2CF9AE}" pid="3" name="Order">
    <vt:r8>5100</vt:r8>
  </property>
  <property fmtid="{D5CDD505-2E9C-101B-9397-08002B2CF9AE}" pid="4" name="xd_Signature">
    <vt:bool>false</vt:bool>
  </property>
  <property fmtid="{D5CDD505-2E9C-101B-9397-08002B2CF9AE}" pid="5" name="SharedWithUsers">
    <vt:lpwstr>91;#Jimmy Björkman</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