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95" r:id="rId4"/>
  </p:sldMasterIdLst>
  <p:notesMasterIdLst>
    <p:notesMasterId r:id="rId26"/>
  </p:notesMasterIdLst>
  <p:handoutMasterIdLst>
    <p:handoutMasterId r:id="rId27"/>
  </p:handoutMasterIdLst>
  <p:sldIdLst>
    <p:sldId id="295" r:id="rId5"/>
    <p:sldId id="361" r:id="rId6"/>
    <p:sldId id="356" r:id="rId7"/>
    <p:sldId id="365" r:id="rId8"/>
    <p:sldId id="363" r:id="rId9"/>
    <p:sldId id="364" r:id="rId10"/>
    <p:sldId id="357" r:id="rId11"/>
    <p:sldId id="287" r:id="rId12"/>
    <p:sldId id="360" r:id="rId13"/>
    <p:sldId id="346" r:id="rId14"/>
    <p:sldId id="347" r:id="rId15"/>
    <p:sldId id="348" r:id="rId16"/>
    <p:sldId id="369" r:id="rId17"/>
    <p:sldId id="349" r:id="rId18"/>
    <p:sldId id="350" r:id="rId19"/>
    <p:sldId id="352" r:id="rId20"/>
    <p:sldId id="354" r:id="rId21"/>
    <p:sldId id="367" r:id="rId22"/>
    <p:sldId id="368" r:id="rId23"/>
    <p:sldId id="353" r:id="rId24"/>
    <p:sldId id="366" r:id="rId25"/>
  </p:sldIdLst>
  <p:sldSz cx="12192000" cy="6858000"/>
  <p:notesSz cx="6797675" cy="9928225"/>
  <p:embeddedFontLs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Poppins" panose="00000500000000000000" pitchFamily="2" charset="0"/>
      <p:regular r:id="rId44"/>
      <p:bold r:id="rId45"/>
      <p:italic r:id="rId46"/>
      <p:boldItalic r:id="rId4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EDA"/>
    <a:srgbClr val="4A4A4A"/>
    <a:srgbClr val="62AFA7"/>
    <a:srgbClr val="FF9500"/>
    <a:srgbClr val="6E4939"/>
    <a:srgbClr val="AE5D3E"/>
    <a:srgbClr val="B46A4E"/>
    <a:srgbClr val="D7A38E"/>
    <a:srgbClr val="E9CBC1"/>
    <a:srgbClr val="CEA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snapToGrid="0">
      <p:cViewPr varScale="1">
        <p:scale>
          <a:sx n="78" d="100"/>
          <a:sy n="78" d="100"/>
        </p:scale>
        <p:origin x="610" y="9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AC4D610-4D4B-3974-0E85-3AE526374B46}"/>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F88061E-3AFA-373D-B51A-179C67494EF1}"/>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D84FDD3-9F24-5449-8823-AEB714A5CA4A}" type="datetimeFigureOut">
              <a:rPr lang="sv-SE" smtClean="0"/>
              <a:t>2024-03-14</a:t>
            </a:fld>
            <a:endParaRPr lang="sv-SE"/>
          </a:p>
        </p:txBody>
      </p:sp>
      <p:sp>
        <p:nvSpPr>
          <p:cNvPr id="4" name="Platshållare för sidfot 3">
            <a:extLst>
              <a:ext uri="{FF2B5EF4-FFF2-40B4-BE49-F238E27FC236}">
                <a16:creationId xmlns:a16="http://schemas.microsoft.com/office/drawing/2014/main" id="{DC983366-5544-DFE4-5605-AB21C6EF3825}"/>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34CE1397-58EB-7680-F712-0E870E2394ED}"/>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708A143-3E1F-E44F-B401-37D751B3825D}" type="slidenum">
              <a:rPr lang="sv-SE" smtClean="0"/>
              <a:t>‹#›</a:t>
            </a:fld>
            <a:endParaRPr lang="sv-SE"/>
          </a:p>
        </p:txBody>
      </p:sp>
    </p:spTree>
    <p:extLst>
      <p:ext uri="{BB962C8B-B14F-4D97-AF65-F5344CB8AC3E}">
        <p14:creationId xmlns:p14="http://schemas.microsoft.com/office/powerpoint/2010/main" val="1213421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935E85-2D54-4DE2-99AC-A906B3A24310}" type="datetimeFigureOut">
              <a:rPr lang="sv-SE" smtClean="0"/>
              <a:t>2024-03-14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887D8F6-0321-4563-8F6A-89A9FC30FFC2}" type="slidenum">
              <a:rPr lang="sv-SE" smtClean="0"/>
              <a:t>‹#›</a:t>
            </a:fld>
            <a:endParaRPr lang="sv-SE"/>
          </a:p>
        </p:txBody>
      </p:sp>
    </p:spTree>
    <p:extLst>
      <p:ext uri="{BB962C8B-B14F-4D97-AF65-F5344CB8AC3E}">
        <p14:creationId xmlns:p14="http://schemas.microsoft.com/office/powerpoint/2010/main" val="85056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87D8F6-0321-4563-8F6A-89A9FC30FFC2}" type="slidenum">
              <a:rPr lang="sv-SE" smtClean="0"/>
              <a:t>1</a:t>
            </a:fld>
            <a:endParaRPr lang="sv-SE"/>
          </a:p>
        </p:txBody>
      </p:sp>
    </p:spTree>
    <p:extLst>
      <p:ext uri="{BB962C8B-B14F-4D97-AF65-F5344CB8AC3E}">
        <p14:creationId xmlns:p14="http://schemas.microsoft.com/office/powerpoint/2010/main" val="165622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87D8F6-0321-4563-8F6A-89A9FC30FFC2}" type="slidenum">
              <a:rPr lang="sv-SE" smtClean="0"/>
              <a:t>2</a:t>
            </a:fld>
            <a:endParaRPr lang="sv-SE"/>
          </a:p>
        </p:txBody>
      </p:sp>
    </p:spTree>
    <p:extLst>
      <p:ext uri="{BB962C8B-B14F-4D97-AF65-F5344CB8AC3E}">
        <p14:creationId xmlns:p14="http://schemas.microsoft.com/office/powerpoint/2010/main" val="324913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87D8F6-0321-4563-8F6A-89A9FC30FFC2}" type="slidenum">
              <a:rPr lang="sv-SE" smtClean="0"/>
              <a:t>5</a:t>
            </a:fld>
            <a:endParaRPr lang="sv-SE"/>
          </a:p>
        </p:txBody>
      </p:sp>
    </p:spTree>
    <p:extLst>
      <p:ext uri="{BB962C8B-B14F-4D97-AF65-F5344CB8AC3E}">
        <p14:creationId xmlns:p14="http://schemas.microsoft.com/office/powerpoint/2010/main" val="197849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87D8F6-0321-4563-8F6A-89A9FC30FFC2}" type="slidenum">
              <a:rPr lang="sv-SE" smtClean="0"/>
              <a:t>16</a:t>
            </a:fld>
            <a:endParaRPr lang="sv-SE"/>
          </a:p>
        </p:txBody>
      </p:sp>
    </p:spTree>
    <p:extLst>
      <p:ext uri="{BB962C8B-B14F-4D97-AF65-F5344CB8AC3E}">
        <p14:creationId xmlns:p14="http://schemas.microsoft.com/office/powerpoint/2010/main" val="1463581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s/slide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slide" Target="../slides/slide1.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microsoft.com/office/2007/relationships/hdphoto" Target="../media/hdphoto2.wdp"/><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png"/><Relationship Id="rId10" Type="http://schemas.openxmlformats.org/officeDocument/2006/relationships/image" Target="../media/image24.png"/><Relationship Id="rId4" Type="http://schemas.openxmlformats.org/officeDocument/2006/relationships/slide" Target="../slides/slide1.xml"/><Relationship Id="rId9" Type="http://schemas.openxmlformats.org/officeDocument/2006/relationships/image" Target="../media/image23.svg"/></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1.png"/><Relationship Id="rId4" Type="http://schemas.openxmlformats.org/officeDocument/2006/relationships/slide" Target="../slides/slide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1.png"/><Relationship Id="rId4" Type="http://schemas.openxmlformats.org/officeDocument/2006/relationships/slide" Target="../slides/slide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slide" Target="../slides/slide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6.png"/><Relationship Id="rId9"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png"/><Relationship Id="rId5" Type="http://schemas.openxmlformats.org/officeDocument/2006/relationships/image" Target="../media/image17.svg"/><Relationship Id="rId10" Type="http://schemas.openxmlformats.org/officeDocument/2006/relationships/slide" Target="../slides/slide1.xml"/><Relationship Id="rId4" Type="http://schemas.openxmlformats.org/officeDocument/2006/relationships/image" Target="../media/image12.png"/><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R Star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5F39454-446F-4EFA-C196-5F863C84E525}"/>
              </a:ext>
            </a:extLst>
          </p:cNvPr>
          <p:cNvSpPr/>
          <p:nvPr userDrawn="1"/>
        </p:nvSpPr>
        <p:spPr>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Poppins" pitchFamily="2" charset="77"/>
                <a:cs typeface="Poppins" pitchFamily="2" charset="77"/>
              </a:rPr>
              <a:t>c</a:t>
            </a:r>
          </a:p>
        </p:txBody>
      </p:sp>
      <p:pic>
        <p:nvPicPr>
          <p:cNvPr id="4" name="Bildobjekt 3">
            <a:extLst>
              <a:ext uri="{FF2B5EF4-FFF2-40B4-BE49-F238E27FC236}">
                <a16:creationId xmlns:a16="http://schemas.microsoft.com/office/drawing/2014/main" id="{7B605DB2-B380-54D4-1AE5-0E4D9490F509}"/>
              </a:ext>
            </a:extLst>
          </p:cNvPr>
          <p:cNvPicPr>
            <a:picLocks noChangeAspect="1"/>
          </p:cNvPicPr>
          <p:nvPr userDrawn="1"/>
        </p:nvPicPr>
        <p:blipFill>
          <a:blip r:embed="rId2">
            <a:extLst>
              <a:ext uri="{28A0092B-C50C-407E-A947-70E740481C1C}">
                <a14:useLocalDpi xmlns:a14="http://schemas.microsoft.com/office/drawing/2010/main" val="0"/>
              </a:ext>
            </a:extLst>
          </a:blip>
          <a:srcRect t="25000" b="25000"/>
          <a:stretch/>
        </p:blipFill>
        <p:spPr>
          <a:xfrm>
            <a:off x="0" y="0"/>
            <a:ext cx="12192000" cy="3429000"/>
          </a:xfrm>
          <a:prstGeom prst="rect">
            <a:avLst/>
          </a:prstGeom>
        </p:spPr>
      </p:pic>
      <p:sp>
        <p:nvSpPr>
          <p:cNvPr id="2" name="Rubrik 1">
            <a:extLst>
              <a:ext uri="{FF2B5EF4-FFF2-40B4-BE49-F238E27FC236}">
                <a16:creationId xmlns:a16="http://schemas.microsoft.com/office/drawing/2014/main" id="{20032EA1-9C52-944C-92FE-7D279141454D}"/>
              </a:ext>
            </a:extLst>
          </p:cNvPr>
          <p:cNvSpPr>
            <a:spLocks noGrp="1"/>
          </p:cNvSpPr>
          <p:nvPr>
            <p:ph type="title" hasCustomPrompt="1"/>
          </p:nvPr>
        </p:nvSpPr>
        <p:spPr>
          <a:xfrm>
            <a:off x="633158" y="4482475"/>
            <a:ext cx="10925683" cy="596167"/>
          </a:xfrm>
          <a:prstGeom prst="rect">
            <a:avLst/>
          </a:prstGeom>
        </p:spPr>
        <p:txBody>
          <a:bodyPr anchor="t" anchorCtr="0">
            <a:noAutofit/>
          </a:bodyPr>
          <a:lstStyle>
            <a:lvl1pPr algn="ctr">
              <a:defRPr sz="4400" b="1">
                <a:solidFill>
                  <a:srgbClr val="4A4A4A"/>
                </a:solidFill>
                <a:latin typeface="Poppins" pitchFamily="2" charset="77"/>
                <a:cs typeface="Poppins" pitchFamily="2" charset="77"/>
              </a:defRPr>
            </a:lvl1pPr>
          </a:lstStyle>
          <a:p>
            <a:r>
              <a:rPr lang="sv-SE"/>
              <a:t>Företaget AB typsnitt Poppins </a:t>
            </a:r>
            <a:r>
              <a:rPr lang="sv-SE" err="1"/>
              <a:t>stl</a:t>
            </a:r>
            <a:r>
              <a:rPr lang="sv-SE"/>
              <a:t> 44</a:t>
            </a:r>
          </a:p>
        </p:txBody>
      </p:sp>
      <p:sp>
        <p:nvSpPr>
          <p:cNvPr id="12" name="Platshållare för innehåll 11">
            <a:extLst>
              <a:ext uri="{FF2B5EF4-FFF2-40B4-BE49-F238E27FC236}">
                <a16:creationId xmlns:a16="http://schemas.microsoft.com/office/drawing/2014/main" id="{EAEEEFDB-0027-2449-BE7E-A5539CA6414E}"/>
              </a:ext>
            </a:extLst>
          </p:cNvPr>
          <p:cNvSpPr>
            <a:spLocks noGrp="1"/>
          </p:cNvSpPr>
          <p:nvPr>
            <p:ph sz="quarter" idx="10" hasCustomPrompt="1"/>
          </p:nvPr>
        </p:nvSpPr>
        <p:spPr>
          <a:xfrm>
            <a:off x="633158" y="3981852"/>
            <a:ext cx="10925683" cy="255600"/>
          </a:xfrm>
          <a:prstGeom prst="rect">
            <a:avLst/>
          </a:prstGeom>
        </p:spPr>
        <p:txBody>
          <a:bodyPr vert="horz" lIns="900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a:ln>
                  <a:noFill/>
                </a:ln>
                <a:solidFill>
                  <a:schemeClr val="tx1"/>
                </a:solidFill>
                <a:latin typeface="Poppins" pitchFamily="2" charset="77"/>
                <a:cs typeface="Poppins" pitchFamily="2" charset="77"/>
              </a:defRPr>
            </a:lvl1pPr>
            <a:lvl2pPr marL="457200" indent="0" algn="r">
              <a:buNone/>
              <a:defRPr sz="900">
                <a:ln>
                  <a:noFill/>
                </a:ln>
                <a:solidFill>
                  <a:schemeClr val="bg1"/>
                </a:solidFill>
              </a:defRPr>
            </a:lvl2pPr>
            <a:lvl3pPr marL="914400" indent="0" algn="r">
              <a:buNone/>
              <a:defRPr sz="900">
                <a:ln>
                  <a:noFill/>
                </a:ln>
                <a:solidFill>
                  <a:schemeClr val="bg1"/>
                </a:solidFill>
              </a:defRPr>
            </a:lvl3pPr>
            <a:lvl4pPr marL="1371600" indent="0" algn="r">
              <a:buNone/>
              <a:defRPr sz="900">
                <a:ln>
                  <a:noFill/>
                </a:ln>
                <a:solidFill>
                  <a:schemeClr val="bg1"/>
                </a:solidFill>
              </a:defRPr>
            </a:lvl4pPr>
            <a:lvl5pPr marL="1828800" indent="0" algn="r">
              <a:buNone/>
              <a:defRPr sz="900">
                <a:ln>
                  <a:noFill/>
                </a:ln>
                <a:solidFill>
                  <a:schemeClr val="bg1"/>
                </a:solidFill>
              </a:defRPr>
            </a:lvl5pPr>
          </a:lstStyle>
          <a:p>
            <a:pPr lvl="0"/>
            <a:r>
              <a:rPr lang="sv-SE"/>
              <a:t>EXEMPELVIS OFFERT + DATUM 220620. VERSAL RUBRIK TYPSNITT POPPINS STL 36</a:t>
            </a:r>
          </a:p>
        </p:txBody>
      </p:sp>
      <p:pic>
        <p:nvPicPr>
          <p:cNvPr id="8" name="Bildobjekt 7">
            <a:hlinkClick r:id="rId3" action="ppaction://hlinksldjump"/>
            <a:extLst>
              <a:ext uri="{FF2B5EF4-FFF2-40B4-BE49-F238E27FC236}">
                <a16:creationId xmlns:a16="http://schemas.microsoft.com/office/drawing/2014/main" id="{214B684E-D91B-C7F9-2240-7DDDDFB3C6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67462" y="6215259"/>
            <a:ext cx="1657073" cy="407640"/>
          </a:xfrm>
          <a:prstGeom prst="rect">
            <a:avLst/>
          </a:prstGeom>
        </p:spPr>
      </p:pic>
      <p:grpSp>
        <p:nvGrpSpPr>
          <p:cNvPr id="16" name="Grupp 15">
            <a:extLst>
              <a:ext uri="{FF2B5EF4-FFF2-40B4-BE49-F238E27FC236}">
                <a16:creationId xmlns:a16="http://schemas.microsoft.com/office/drawing/2014/main" id="{A7E125A2-D908-010F-97BA-13DEABEED39C}"/>
              </a:ext>
            </a:extLst>
          </p:cNvPr>
          <p:cNvGrpSpPr/>
          <p:nvPr userDrawn="1"/>
        </p:nvGrpSpPr>
        <p:grpSpPr>
          <a:xfrm>
            <a:off x="0" y="3119373"/>
            <a:ext cx="12192002" cy="129208"/>
            <a:chOff x="0" y="3279913"/>
            <a:chExt cx="12192002" cy="149087"/>
          </a:xfrm>
        </p:grpSpPr>
        <p:sp>
          <p:nvSpPr>
            <p:cNvPr id="17" name="Rektangel 16">
              <a:extLst>
                <a:ext uri="{FF2B5EF4-FFF2-40B4-BE49-F238E27FC236}">
                  <a16:creationId xmlns:a16="http://schemas.microsoft.com/office/drawing/2014/main" id="{D21060AB-5DD2-D224-B438-20E728253911}"/>
                </a:ext>
              </a:extLst>
            </p:cNvPr>
            <p:cNvSpPr/>
            <p:nvPr/>
          </p:nvSpPr>
          <p:spPr>
            <a:xfrm>
              <a:off x="0" y="3279913"/>
              <a:ext cx="4065104" cy="149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sp>
          <p:nvSpPr>
            <p:cNvPr id="18" name="Rektangel 17">
              <a:extLst>
                <a:ext uri="{FF2B5EF4-FFF2-40B4-BE49-F238E27FC236}">
                  <a16:creationId xmlns:a16="http://schemas.microsoft.com/office/drawing/2014/main" id="{7DF3C3D4-73B8-9A31-E6A7-596614E9ABA3}"/>
                </a:ext>
              </a:extLst>
            </p:cNvPr>
            <p:cNvSpPr/>
            <p:nvPr/>
          </p:nvSpPr>
          <p:spPr>
            <a:xfrm>
              <a:off x="8126898" y="3279913"/>
              <a:ext cx="4065104" cy="14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sp>
          <p:nvSpPr>
            <p:cNvPr id="19" name="Rektangel 18">
              <a:extLst>
                <a:ext uri="{FF2B5EF4-FFF2-40B4-BE49-F238E27FC236}">
                  <a16:creationId xmlns:a16="http://schemas.microsoft.com/office/drawing/2014/main" id="{6E6BB000-46E2-F21E-909C-4131D78A776B}"/>
                </a:ext>
              </a:extLst>
            </p:cNvPr>
            <p:cNvSpPr/>
            <p:nvPr/>
          </p:nvSpPr>
          <p:spPr>
            <a:xfrm>
              <a:off x="4055164" y="3279913"/>
              <a:ext cx="4071733" cy="149087"/>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grpSp>
      <p:pic>
        <p:nvPicPr>
          <p:cNvPr id="13" name="Bildobjekt 12">
            <a:extLst>
              <a:ext uri="{FF2B5EF4-FFF2-40B4-BE49-F238E27FC236}">
                <a16:creationId xmlns:a16="http://schemas.microsoft.com/office/drawing/2014/main" id="{BC5FBAD4-3306-B961-5043-6C43F66EDE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p:spPr>
      </p:pic>
    </p:spTree>
    <p:extLst>
      <p:ext uri="{BB962C8B-B14F-4D97-AF65-F5344CB8AC3E}">
        <p14:creationId xmlns:p14="http://schemas.microsoft.com/office/powerpoint/2010/main" val="4084997245"/>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Årshjul statiskt">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accent6"/>
                </a:solidFill>
                <a:effectLst/>
                <a:uLnTx/>
                <a:uFillTx/>
                <a:latin typeface="+mn-lt"/>
                <a:ea typeface="+mn-ea"/>
                <a:cs typeface="+mn-cs"/>
              </a:rPr>
              <a:t>Onboarding</a:t>
            </a:r>
            <a:endParaRPr kumimoji="0" lang="sv-SE" sz="1000" b="0" i="0" u="none" strike="noStrike" kern="1200" cap="none" spc="0" normalizeH="0" baseline="0" noProof="0">
              <a:ln>
                <a:noFill/>
              </a:ln>
              <a:solidFill>
                <a:schemeClr val="accent6"/>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E4C72"/>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tx1"/>
                </a:solidFill>
                <a:latin typeface="+mj-lt"/>
              </a:rPr>
              <a:t>INSIGHT MEDARBETARUNDERSÖKNING</a:t>
            </a:r>
          </a:p>
          <a:p>
            <a:pPr marL="171450" indent="-171450">
              <a:buFont typeface="Arial" panose="020B0604020202020204" pitchFamily="34" charset="0"/>
              <a:buChar char="•"/>
            </a:pPr>
            <a:r>
              <a:rPr lang="sv-SE" sz="1000">
                <a:solidFill>
                  <a:schemeClr val="tx1"/>
                </a:solidFill>
                <a:latin typeface="+mj-lt"/>
              </a:rPr>
              <a:t>INSIGHT PULS</a:t>
            </a:r>
          </a:p>
          <a:p>
            <a:pPr marL="171450" indent="-171450">
              <a:buFont typeface="Arial" panose="020B0604020202020204" pitchFamily="34" charset="0"/>
              <a:buChar char="•"/>
            </a:pPr>
            <a:r>
              <a:rPr lang="sv-SE" sz="1000">
                <a:solidFill>
                  <a:schemeClr val="tx1"/>
                </a:solidFill>
                <a:latin typeface="+mj-lt"/>
              </a:rPr>
              <a:t>INSIGHT PROCESS</a:t>
            </a:r>
          </a:p>
          <a:p>
            <a:pPr marL="171450" indent="-171450">
              <a:buFont typeface="Arial" panose="020B0604020202020204" pitchFamily="34" charset="0"/>
              <a:buChar char="•"/>
            </a:pPr>
            <a:r>
              <a:rPr lang="sv-SE" sz="1000">
                <a:solidFill>
                  <a:schemeClr val="tx1"/>
                </a:solidFill>
                <a:latin typeface="+mj-lt"/>
              </a:rPr>
              <a:t>INSIGHT PAKET</a:t>
            </a:r>
          </a:p>
          <a:p>
            <a:pPr marL="171450" indent="-171450">
              <a:buFont typeface="Arial" panose="020B0604020202020204" pitchFamily="34" charset="0"/>
              <a:buChar char="•"/>
            </a:pPr>
            <a:r>
              <a:rPr lang="sv-SE" sz="1000">
                <a:solidFill>
                  <a:schemeClr val="tx1"/>
                </a:solidFill>
                <a:latin typeface="+mn-lt"/>
              </a:rPr>
              <a:t>Tillval - Stöd inför och i efterarbetet</a:t>
            </a:r>
          </a:p>
          <a:p>
            <a:pPr marL="171450" indent="-171450">
              <a:buFont typeface="Arial" panose="020B0604020202020204" pitchFamily="34" charset="0"/>
              <a:buChar char="•"/>
            </a:pPr>
            <a:r>
              <a:rPr lang="sv-SE" sz="1000">
                <a:solidFill>
                  <a:schemeClr val="tx1"/>
                </a:solidFill>
                <a:latin typeface="+mn-lt"/>
              </a:rPr>
              <a:t>Tillval - </a:t>
            </a:r>
            <a:r>
              <a:rPr lang="sv-SE" sz="1000">
                <a:solidFill>
                  <a:srgbClr val="000000"/>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tx1"/>
                </a:solidFill>
                <a:latin typeface="+mn-lt"/>
              </a:rPr>
              <a:t>Tillval - SSO</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98491"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98492"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98492"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3166765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Årshjul animerat">
    <p:spTree>
      <p:nvGrpSpPr>
        <p:cNvPr id="1" name=""/>
        <p:cNvGrpSpPr/>
        <p:nvPr/>
      </p:nvGrpSpPr>
      <p:grpSpPr>
        <a:xfrm>
          <a:off x="0" y="0"/>
          <a:ext cx="0" cy="0"/>
          <a:chOff x="0" y="0"/>
          <a:chExt cx="0" cy="0"/>
        </a:xfrm>
      </p:grpSpPr>
      <p:grpSp>
        <p:nvGrpSpPr>
          <p:cNvPr id="50" name="Grupp 49">
            <a:extLst>
              <a:ext uri="{FF2B5EF4-FFF2-40B4-BE49-F238E27FC236}">
                <a16:creationId xmlns:a16="http://schemas.microsoft.com/office/drawing/2014/main" id="{0A6CB870-9FF6-0C1B-B8EC-6667A4DC0D6E}"/>
              </a:ext>
            </a:extLst>
          </p:cNvPr>
          <p:cNvGrpSpPr/>
          <p:nvPr userDrawn="1"/>
        </p:nvGrpSpPr>
        <p:grpSpPr>
          <a:xfrm>
            <a:off x="8725031" y="3062004"/>
            <a:ext cx="1593205" cy="916150"/>
            <a:chOff x="8725031" y="3062004"/>
            <a:chExt cx="1593205" cy="916150"/>
          </a:xfrm>
        </p:grpSpPr>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tx1"/>
                </a:solidFill>
                <a:latin typeface="+mj-lt"/>
              </a:rPr>
              <a:t>INSIGHT MEDARBETARUNDERSÖKNING</a:t>
            </a:r>
          </a:p>
          <a:p>
            <a:pPr marL="171450" indent="-171450">
              <a:buFont typeface="Arial" panose="020B0604020202020204" pitchFamily="34" charset="0"/>
              <a:buChar char="•"/>
            </a:pPr>
            <a:r>
              <a:rPr lang="sv-SE" sz="1000">
                <a:solidFill>
                  <a:schemeClr val="tx1"/>
                </a:solidFill>
                <a:latin typeface="+mj-lt"/>
              </a:rPr>
              <a:t>INSIGHT PULS</a:t>
            </a:r>
          </a:p>
          <a:p>
            <a:pPr marL="171450" indent="-171450">
              <a:buFont typeface="Arial" panose="020B0604020202020204" pitchFamily="34" charset="0"/>
              <a:buChar char="•"/>
            </a:pPr>
            <a:r>
              <a:rPr lang="sv-SE" sz="1000">
                <a:solidFill>
                  <a:schemeClr val="tx1"/>
                </a:solidFill>
                <a:latin typeface="+mj-lt"/>
              </a:rPr>
              <a:t>INSIGHT PROCESS</a:t>
            </a:r>
          </a:p>
          <a:p>
            <a:pPr marL="171450" indent="-171450">
              <a:buFont typeface="Arial" panose="020B0604020202020204" pitchFamily="34" charset="0"/>
              <a:buChar char="•"/>
            </a:pPr>
            <a:r>
              <a:rPr lang="sv-SE" sz="1000">
                <a:solidFill>
                  <a:schemeClr val="tx1"/>
                </a:solidFill>
                <a:latin typeface="+mj-lt"/>
              </a:rPr>
              <a:t>INSIGHT PAKET</a:t>
            </a:r>
          </a:p>
          <a:p>
            <a:pPr marL="171450" indent="-171450">
              <a:buFont typeface="Arial" panose="020B0604020202020204" pitchFamily="34" charset="0"/>
              <a:buChar char="•"/>
            </a:pPr>
            <a:r>
              <a:rPr lang="sv-SE" sz="1000">
                <a:solidFill>
                  <a:schemeClr val="tx1"/>
                </a:solidFill>
                <a:latin typeface="+mn-lt"/>
              </a:rPr>
              <a:t>Tillval - Stöd inför och i efterarbetet</a:t>
            </a:r>
          </a:p>
          <a:p>
            <a:pPr marL="171450" indent="-171450">
              <a:buFont typeface="Arial" panose="020B0604020202020204" pitchFamily="34" charset="0"/>
              <a:buChar char="•"/>
            </a:pPr>
            <a:r>
              <a:rPr lang="sv-SE" sz="1000">
                <a:solidFill>
                  <a:schemeClr val="tx1"/>
                </a:solidFill>
                <a:latin typeface="+mn-lt"/>
              </a:rPr>
              <a:t>Tillval - </a:t>
            </a:r>
            <a:r>
              <a:rPr lang="sv-SE" sz="1000">
                <a:solidFill>
                  <a:srgbClr val="000000"/>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tx1"/>
                </a:solidFill>
                <a:latin typeface="+mn-lt"/>
              </a:rPr>
              <a:t>Tillval - SSO</a:t>
            </a:r>
          </a:p>
        </p:txBody>
      </p:sp>
      <p:grpSp>
        <p:nvGrpSpPr>
          <p:cNvPr id="44" name="Grupp 43">
            <a:extLst>
              <a:ext uri="{FF2B5EF4-FFF2-40B4-BE49-F238E27FC236}">
                <a16:creationId xmlns:a16="http://schemas.microsoft.com/office/drawing/2014/main" id="{7320A4AD-DEEA-3AA7-0112-96A254FB21E7}"/>
              </a:ext>
            </a:extLst>
          </p:cNvPr>
          <p:cNvGrpSpPr/>
          <p:nvPr userDrawn="1"/>
        </p:nvGrpSpPr>
        <p:grpSpPr>
          <a:xfrm>
            <a:off x="623022" y="3062004"/>
            <a:ext cx="1592006" cy="916150"/>
            <a:chOff x="623022" y="3062004"/>
            <a:chExt cx="1592006" cy="916150"/>
          </a:xfrm>
        </p:grpSpPr>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5" name="Grupp 44">
            <a:extLst>
              <a:ext uri="{FF2B5EF4-FFF2-40B4-BE49-F238E27FC236}">
                <a16:creationId xmlns:a16="http://schemas.microsoft.com/office/drawing/2014/main" id="{E7D1CC64-DAAB-8B11-AF57-385474E3E7ED}"/>
              </a:ext>
            </a:extLst>
          </p:cNvPr>
          <p:cNvGrpSpPr/>
          <p:nvPr userDrawn="1"/>
        </p:nvGrpSpPr>
        <p:grpSpPr>
          <a:xfrm>
            <a:off x="2353323" y="3062004"/>
            <a:ext cx="1597372" cy="916150"/>
            <a:chOff x="2353323" y="3062004"/>
            <a:chExt cx="1597372" cy="916150"/>
          </a:xfrm>
        </p:grpSpPr>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accent6"/>
                  </a:solidFill>
                  <a:effectLst/>
                  <a:uLnTx/>
                  <a:uFillTx/>
                  <a:latin typeface="+mn-lt"/>
                  <a:ea typeface="+mn-ea"/>
                  <a:cs typeface="+mn-cs"/>
                </a:rPr>
                <a:t>Onboarding</a:t>
              </a:r>
              <a:endParaRPr kumimoji="0" lang="sv-SE" sz="1000" b="0" i="0" u="none" strike="noStrike" kern="1200" cap="none" spc="0" normalizeH="0" baseline="0" noProof="0">
                <a:ln>
                  <a:noFill/>
                </a:ln>
                <a:solidFill>
                  <a:schemeClr val="accent6"/>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 name="Grupp 50">
            <a:extLst>
              <a:ext uri="{FF2B5EF4-FFF2-40B4-BE49-F238E27FC236}">
                <a16:creationId xmlns:a16="http://schemas.microsoft.com/office/drawing/2014/main" id="{FCA33E8A-E02E-7CC9-76A7-F99B1D5C9A5D}"/>
              </a:ext>
            </a:extLst>
          </p:cNvPr>
          <p:cNvGrpSpPr/>
          <p:nvPr userDrawn="1"/>
        </p:nvGrpSpPr>
        <p:grpSpPr>
          <a:xfrm>
            <a:off x="10461682" y="3062004"/>
            <a:ext cx="1592221" cy="916150"/>
            <a:chOff x="10461682" y="3062004"/>
            <a:chExt cx="1592221" cy="916150"/>
          </a:xfrm>
        </p:grpSpPr>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6" name="Grupp 45">
            <a:extLst>
              <a:ext uri="{FF2B5EF4-FFF2-40B4-BE49-F238E27FC236}">
                <a16:creationId xmlns:a16="http://schemas.microsoft.com/office/drawing/2014/main" id="{3965B993-96DF-3763-95B6-CD2746187459}"/>
              </a:ext>
            </a:extLst>
          </p:cNvPr>
          <p:cNvGrpSpPr/>
          <p:nvPr userDrawn="1"/>
        </p:nvGrpSpPr>
        <p:grpSpPr>
          <a:xfrm>
            <a:off x="3649757" y="1942919"/>
            <a:ext cx="1873749" cy="391216"/>
            <a:chOff x="3649757" y="1942919"/>
            <a:chExt cx="1873749" cy="391216"/>
          </a:xfrm>
        </p:grpSpPr>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9" name="Grupp 48">
            <a:extLst>
              <a:ext uri="{FF2B5EF4-FFF2-40B4-BE49-F238E27FC236}">
                <a16:creationId xmlns:a16="http://schemas.microsoft.com/office/drawing/2014/main" id="{61A35D75-1E9A-162D-04B6-8C17CBFC4132}"/>
              </a:ext>
            </a:extLst>
          </p:cNvPr>
          <p:cNvGrpSpPr/>
          <p:nvPr userDrawn="1"/>
        </p:nvGrpSpPr>
        <p:grpSpPr>
          <a:xfrm>
            <a:off x="6513459" y="1444044"/>
            <a:ext cx="2647127" cy="397187"/>
            <a:chOff x="6513459" y="1444044"/>
            <a:chExt cx="2647127" cy="397187"/>
          </a:xfrm>
        </p:grpSpPr>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E4C72"/>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2" name="Grupp 51">
            <a:extLst>
              <a:ext uri="{FF2B5EF4-FFF2-40B4-BE49-F238E27FC236}">
                <a16:creationId xmlns:a16="http://schemas.microsoft.com/office/drawing/2014/main" id="{8BBAD3DD-0E07-E6DB-6794-F91B77443836}"/>
              </a:ext>
            </a:extLst>
          </p:cNvPr>
          <p:cNvGrpSpPr/>
          <p:nvPr userDrawn="1"/>
        </p:nvGrpSpPr>
        <p:grpSpPr>
          <a:xfrm>
            <a:off x="7058911" y="5180124"/>
            <a:ext cx="1793117" cy="394899"/>
            <a:chOff x="7058911" y="5180124"/>
            <a:chExt cx="1793117" cy="394899"/>
          </a:xfrm>
        </p:grpSpPr>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a:extLst>
              <a:ext uri="{FF2B5EF4-FFF2-40B4-BE49-F238E27FC236}">
                <a16:creationId xmlns:a16="http://schemas.microsoft.com/office/drawing/2014/main" id="{DDD6EAA3-C819-2683-7C0E-BE77D5348598}"/>
              </a:ext>
            </a:extLst>
          </p:cNvPr>
          <p:cNvGrpSpPr/>
          <p:nvPr userDrawn="1"/>
        </p:nvGrpSpPr>
        <p:grpSpPr>
          <a:xfrm>
            <a:off x="3215703" y="4231473"/>
            <a:ext cx="1798728" cy="348152"/>
            <a:chOff x="3215703" y="4231473"/>
            <a:chExt cx="1798728" cy="348152"/>
          </a:xfrm>
        </p:grpSpPr>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6" name="Grupp 35">
            <a:extLst>
              <a:ext uri="{FF2B5EF4-FFF2-40B4-BE49-F238E27FC236}">
                <a16:creationId xmlns:a16="http://schemas.microsoft.com/office/drawing/2014/main" id="{95A6C194-7824-20BC-88D2-6DD4FB431D20}"/>
              </a:ext>
            </a:extLst>
          </p:cNvPr>
          <p:cNvGrpSpPr/>
          <p:nvPr userDrawn="1"/>
        </p:nvGrpSpPr>
        <p:grpSpPr>
          <a:xfrm>
            <a:off x="3712966" y="5237254"/>
            <a:ext cx="2544376" cy="357302"/>
            <a:chOff x="3712966" y="5237254"/>
            <a:chExt cx="2544376" cy="357302"/>
          </a:xfrm>
        </p:grpSpPr>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0" name="Grupp 39">
            <a:extLst>
              <a:ext uri="{FF2B5EF4-FFF2-40B4-BE49-F238E27FC236}">
                <a16:creationId xmlns:a16="http://schemas.microsoft.com/office/drawing/2014/main" id="{02C3F988-D59F-0AE2-0BCF-DFA2DC6D6587}"/>
              </a:ext>
            </a:extLst>
          </p:cNvPr>
          <p:cNvGrpSpPr/>
          <p:nvPr userDrawn="1"/>
        </p:nvGrpSpPr>
        <p:grpSpPr>
          <a:xfrm>
            <a:off x="7621231" y="2422824"/>
            <a:ext cx="1794839" cy="351792"/>
            <a:chOff x="7621231" y="2422824"/>
            <a:chExt cx="1794839" cy="351792"/>
          </a:xfrm>
        </p:grpSpPr>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98491"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98492"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98492"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2" name="Grupp 41">
            <a:extLst>
              <a:ext uri="{FF2B5EF4-FFF2-40B4-BE49-F238E27FC236}">
                <a16:creationId xmlns:a16="http://schemas.microsoft.com/office/drawing/2014/main" id="{672ABE96-4866-5B42-CB5C-A4E4F5A3007F}"/>
              </a:ext>
            </a:extLst>
          </p:cNvPr>
          <p:cNvGrpSpPr/>
          <p:nvPr userDrawn="1"/>
        </p:nvGrpSpPr>
        <p:grpSpPr>
          <a:xfrm>
            <a:off x="7396457" y="4691176"/>
            <a:ext cx="1793117" cy="394899"/>
            <a:chOff x="7396457" y="4691176"/>
            <a:chExt cx="1793117" cy="394899"/>
          </a:xfrm>
        </p:grpSpPr>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a:extLst>
              <a:ext uri="{FF2B5EF4-FFF2-40B4-BE49-F238E27FC236}">
                <a16:creationId xmlns:a16="http://schemas.microsoft.com/office/drawing/2014/main" id="{B9AE66C5-E92E-2A4F-55A7-63B5FEC6D1CD}"/>
              </a:ext>
            </a:extLst>
          </p:cNvPr>
          <p:cNvGrpSpPr/>
          <p:nvPr userDrawn="1"/>
        </p:nvGrpSpPr>
        <p:grpSpPr>
          <a:xfrm>
            <a:off x="6499961" y="5666930"/>
            <a:ext cx="1793117" cy="394899"/>
            <a:chOff x="6499961" y="5666930"/>
            <a:chExt cx="1793117" cy="394899"/>
          </a:xfrm>
        </p:grpSpPr>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1" name="Grupp 40">
            <a:extLst>
              <a:ext uri="{FF2B5EF4-FFF2-40B4-BE49-F238E27FC236}">
                <a16:creationId xmlns:a16="http://schemas.microsoft.com/office/drawing/2014/main" id="{72B991E3-B1CC-EA8E-96A0-C37F08304B3A}"/>
              </a:ext>
            </a:extLst>
          </p:cNvPr>
          <p:cNvGrpSpPr/>
          <p:nvPr userDrawn="1"/>
        </p:nvGrpSpPr>
        <p:grpSpPr>
          <a:xfrm>
            <a:off x="7770300" y="4201139"/>
            <a:ext cx="1793117" cy="394899"/>
            <a:chOff x="7770300" y="4201139"/>
            <a:chExt cx="1793117" cy="394899"/>
          </a:xfrm>
        </p:grpSpPr>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8" name="Grupp 37">
            <a:extLst>
              <a:ext uri="{FF2B5EF4-FFF2-40B4-BE49-F238E27FC236}">
                <a16:creationId xmlns:a16="http://schemas.microsoft.com/office/drawing/2014/main" id="{BB03E610-120F-6EDD-6068-3E4E40BBBD18}"/>
              </a:ext>
            </a:extLst>
          </p:cNvPr>
          <p:cNvGrpSpPr/>
          <p:nvPr userDrawn="1"/>
        </p:nvGrpSpPr>
        <p:grpSpPr>
          <a:xfrm>
            <a:off x="3258670" y="2452248"/>
            <a:ext cx="1793117" cy="394899"/>
            <a:chOff x="3258670" y="2452248"/>
            <a:chExt cx="1793117" cy="394899"/>
          </a:xfrm>
        </p:grpSpPr>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9" name="Grupp 38">
            <a:extLst>
              <a:ext uri="{FF2B5EF4-FFF2-40B4-BE49-F238E27FC236}">
                <a16:creationId xmlns:a16="http://schemas.microsoft.com/office/drawing/2014/main" id="{75BB595F-D759-B170-E963-757FBD0042B4}"/>
              </a:ext>
            </a:extLst>
          </p:cNvPr>
          <p:cNvGrpSpPr/>
          <p:nvPr userDrawn="1"/>
        </p:nvGrpSpPr>
        <p:grpSpPr>
          <a:xfrm>
            <a:off x="3924438" y="1445426"/>
            <a:ext cx="1793117" cy="394899"/>
            <a:chOff x="3924438" y="1445426"/>
            <a:chExt cx="1793117" cy="394899"/>
          </a:xfrm>
        </p:grpSpPr>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4" name="Rektangel 53">
            <a:hlinkClick r:id="rId2" action="ppaction://hlinksldjump"/>
            <a:extLst>
              <a:ext uri="{FF2B5EF4-FFF2-40B4-BE49-F238E27FC236}">
                <a16:creationId xmlns:a16="http://schemas.microsoft.com/office/drawing/2014/main" id="{6594982B-01E3-3B86-71E2-EB1E70D419E7}"/>
              </a:ext>
            </a:extLst>
          </p:cNvPr>
          <p:cNvSpPr/>
          <p:nvPr userDrawn="1"/>
        </p:nvSpPr>
        <p:spPr>
          <a:xfrm>
            <a:off x="925230" y="2280499"/>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4A4A4A"/>
                </a:solidFill>
                <a:effectLst/>
                <a:uLnTx/>
                <a:uFillTx/>
                <a:latin typeface="+mn-lt"/>
                <a:ea typeface="+mn-ea"/>
                <a:cs typeface="+mn-cs"/>
              </a:rPr>
              <a:t>Visa alla produkter igen</a:t>
            </a:r>
            <a:endParaRPr kumimoji="0" lang="sv-SE" sz="1000" b="0" i="0" u="none" strike="noStrike" kern="1200" cap="none" spc="0" normalizeH="0" baseline="0" noProof="0">
              <a:ln>
                <a:noFill/>
              </a:ln>
              <a:solidFill>
                <a:srgbClr val="4A4A4A"/>
              </a:solidFill>
              <a:effectLst/>
              <a:uLnTx/>
              <a:uFillTx/>
              <a:latin typeface="+mn-lt"/>
              <a:ea typeface="+mn-ea"/>
              <a:cs typeface="+mn-cs"/>
            </a:endParaRPr>
          </a:p>
        </p:txBody>
      </p:sp>
    </p:spTree>
    <p:extLst>
      <p:ext uri="{BB962C8B-B14F-4D97-AF65-F5344CB8AC3E}">
        <p14:creationId xmlns:p14="http://schemas.microsoft.com/office/powerpoint/2010/main" val="20014007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anim calcmode="lin" valueType="num">
                                      <p:cBhvr additive="base">
                                        <p:cTn id="13" dur="500"/>
                                        <p:tgtEl>
                                          <p:spTgt spid="114"/>
                                        </p:tgtEl>
                                        <p:attrNameLst>
                                          <p:attrName>ppt_y</p:attrName>
                                        </p:attrNameLst>
                                      </p:cBhvr>
                                      <p:tavLst>
                                        <p:tav tm="0">
                                          <p:val>
                                            <p:strVal val="#ppt_y+#ppt_h*1.125000"/>
                                          </p:val>
                                        </p:tav>
                                        <p:tav tm="100000">
                                          <p:val>
                                            <p:strVal val="#ppt_y"/>
                                          </p:val>
                                        </p:tav>
                                      </p:tavLst>
                                    </p:anim>
                                    <p:animEffect transition="in" filter="wipe(up)">
                                      <p:cBhvr>
                                        <p:cTn id="14" dur="500"/>
                                        <p:tgtEl>
                                          <p:spTgt spid="114"/>
                                        </p:tgtEl>
                                      </p:cBhvr>
                                    </p:animEffect>
                                  </p:childTnLst>
                                  <p:subTnLst>
                                    <p:set>
                                      <p:cBhvr override="childStyle">
                                        <p:cTn dur="1" fill="hold" display="0" masterRel="nextClick" afterEffect="1"/>
                                        <p:tgtEl>
                                          <p:spTgt spid="114"/>
                                        </p:tgtEl>
                                        <p:attrNameLst>
                                          <p:attrName>style.visibility</p:attrName>
                                        </p:attrNameLst>
                                      </p:cBhvr>
                                      <p:to>
                                        <p:strVal val="hidden"/>
                                      </p:to>
                                    </p:set>
                                  </p:subTnLst>
                                </p:cTn>
                              </p:par>
                              <p:par>
                                <p:cTn id="15" presetID="12" presetClass="entr" presetSubtype="4"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ppt_y</p:attrName>
                                        </p:attrNameLst>
                                      </p:cBhvr>
                                      <p:tavLst>
                                        <p:tav tm="0">
                                          <p:val>
                                            <p:strVal val="#ppt_y+#ppt_h*1.125000"/>
                                          </p:val>
                                        </p:tav>
                                        <p:tav tm="100000">
                                          <p:val>
                                            <p:strVal val="#ppt_y"/>
                                          </p:val>
                                        </p:tav>
                                      </p:tavLst>
                                    </p:anim>
                                    <p:animEffect transition="in" filter="wipe(up)">
                                      <p:cBhvr>
                                        <p:cTn id="18"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19" presetID="12" presetClass="entr" presetSubtype="4"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p:tgtEl>
                                          <p:spTgt spid="38"/>
                                        </p:tgtEl>
                                        <p:attrNameLst>
                                          <p:attrName>ppt_y</p:attrName>
                                        </p:attrNameLst>
                                      </p:cBhvr>
                                      <p:tavLst>
                                        <p:tav tm="0">
                                          <p:val>
                                            <p:strVal val="#ppt_y+#ppt_h*1.125000"/>
                                          </p:val>
                                        </p:tav>
                                        <p:tav tm="100000">
                                          <p:val>
                                            <p:strVal val="#ppt_y"/>
                                          </p:val>
                                        </p:tav>
                                      </p:tavLst>
                                    </p:anim>
                                    <p:animEffect transition="in" filter="wipe(up)">
                                      <p:cBhvr>
                                        <p:cTn id="22"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23" presetID="12" presetClass="entr" presetSubtype="4"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27" presetID="12" presetClass="entr" presetSubtype="4"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additive="base">
                                        <p:cTn id="29" dur="500"/>
                                        <p:tgtEl>
                                          <p:spTgt spid="107"/>
                                        </p:tgtEl>
                                        <p:attrNameLst>
                                          <p:attrName>ppt_y</p:attrName>
                                        </p:attrNameLst>
                                      </p:cBhvr>
                                      <p:tavLst>
                                        <p:tav tm="0">
                                          <p:val>
                                            <p:strVal val="#ppt_y+#ppt_h*1.125000"/>
                                          </p:val>
                                        </p:tav>
                                        <p:tav tm="100000">
                                          <p:val>
                                            <p:strVal val="#ppt_y"/>
                                          </p:val>
                                        </p:tav>
                                      </p:tavLst>
                                    </p:anim>
                                    <p:animEffect transition="in" filter="wipe(up)">
                                      <p:cBhvr>
                                        <p:cTn id="30" dur="500"/>
                                        <p:tgtEl>
                                          <p:spTgt spid="107"/>
                                        </p:tgtEl>
                                      </p:cBhvr>
                                    </p:animEffect>
                                  </p:childTnLst>
                                  <p:subTnLst>
                                    <p:set>
                                      <p:cBhvr override="childStyle">
                                        <p:cTn dur="1" fill="hold" display="0" masterRel="nextClick" afterEffect="1"/>
                                        <p:tgtEl>
                                          <p:spTgt spid="107"/>
                                        </p:tgtEl>
                                        <p:attrNameLst>
                                          <p:attrName>style.visibility</p:attrName>
                                        </p:attrNameLst>
                                      </p:cBhvr>
                                      <p:to>
                                        <p:strVal val="hidden"/>
                                      </p:to>
                                    </p:set>
                                  </p:subTnLst>
                                </p:cTn>
                              </p:par>
                              <p:par>
                                <p:cTn id="31" presetID="12" presetClass="entr" presetSubtype="4"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p:tgtEl>
                                          <p:spTgt spid="40"/>
                                        </p:tgtEl>
                                        <p:attrNameLst>
                                          <p:attrName>ppt_y</p:attrName>
                                        </p:attrNameLst>
                                      </p:cBhvr>
                                      <p:tavLst>
                                        <p:tav tm="0">
                                          <p:val>
                                            <p:strVal val="#ppt_y+#ppt_h*1.125000"/>
                                          </p:val>
                                        </p:tav>
                                        <p:tav tm="100000">
                                          <p:val>
                                            <p:strVal val="#ppt_y"/>
                                          </p:val>
                                        </p:tav>
                                      </p:tavLst>
                                    </p:anim>
                                    <p:animEffect transition="in" filter="wipe(up)">
                                      <p:cBhvr>
                                        <p:cTn id="34"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par>
                                <p:cTn id="35" presetID="12" presetClass="entr" presetSubtype="4"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p:tgtEl>
                                          <p:spTgt spid="41"/>
                                        </p:tgtEl>
                                        <p:attrNameLst>
                                          <p:attrName>ppt_y</p:attrName>
                                        </p:attrNameLst>
                                      </p:cBhvr>
                                      <p:tavLst>
                                        <p:tav tm="0">
                                          <p:val>
                                            <p:strVal val="#ppt_y+#ppt_h*1.125000"/>
                                          </p:val>
                                        </p:tav>
                                        <p:tav tm="100000">
                                          <p:val>
                                            <p:strVal val="#ppt_y"/>
                                          </p:val>
                                        </p:tav>
                                      </p:tavLst>
                                    </p:anim>
                                    <p:animEffect transition="in" filter="wipe(up)">
                                      <p:cBhvr>
                                        <p:cTn id="38"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par>
                                <p:cTn id="39" presetID="1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p:tgtEl>
                                          <p:spTgt spid="42"/>
                                        </p:tgtEl>
                                        <p:attrNameLst>
                                          <p:attrName>ppt_y</p:attrName>
                                        </p:attrNameLst>
                                      </p:cBhvr>
                                      <p:tavLst>
                                        <p:tav tm="0">
                                          <p:val>
                                            <p:strVal val="#ppt_y+#ppt_h*1.125000"/>
                                          </p:val>
                                        </p:tav>
                                        <p:tav tm="100000">
                                          <p:val>
                                            <p:strVal val="#ppt_y"/>
                                          </p:val>
                                        </p:tav>
                                      </p:tavLst>
                                    </p:anim>
                                    <p:animEffect transition="in" filter="wipe(up)">
                                      <p:cBhvr>
                                        <p:cTn id="42"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par>
                                <p:cTn id="43" presetID="12" presetClass="entr" presetSubtype="4"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p:tgtEl>
                                          <p:spTgt spid="43"/>
                                        </p:tgtEl>
                                        <p:attrNameLst>
                                          <p:attrName>ppt_y</p:attrName>
                                        </p:attrNameLst>
                                      </p:cBhvr>
                                      <p:tavLst>
                                        <p:tav tm="0">
                                          <p:val>
                                            <p:strVal val="#ppt_y+#ppt_h*1.125000"/>
                                          </p:val>
                                        </p:tav>
                                        <p:tav tm="100000">
                                          <p:val>
                                            <p:strVal val="#ppt_y"/>
                                          </p:val>
                                        </p:tav>
                                      </p:tavLst>
                                    </p:anim>
                                    <p:animEffect transition="in" filter="wipe(up)">
                                      <p:cBhvr>
                                        <p:cTn id="46"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ppt_x</p:attrName>
                                        </p:attrNameLst>
                                      </p:cBhvr>
                                      <p:tavLst>
                                        <p:tav tm="0">
                                          <p:val>
                                            <p:strVal val="#ppt_x-#ppt_w*1.125000"/>
                                          </p:val>
                                        </p:tav>
                                        <p:tav tm="100000">
                                          <p:val>
                                            <p:strVal val="#ppt_x"/>
                                          </p:val>
                                        </p:tav>
                                      </p:tavLst>
                                    </p:anim>
                                    <p:animEffect transition="in" filter="wipe(right)">
                                      <p:cBhvr>
                                        <p:cTn id="52"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par>
                                <p:cTn id="53" presetID="12" presetClass="entr" presetSubtype="8"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ppt_x</p:attrName>
                                        </p:attrNameLst>
                                      </p:cBhvr>
                                      <p:tavLst>
                                        <p:tav tm="0">
                                          <p:val>
                                            <p:strVal val="#ppt_x-#ppt_w*1.125000"/>
                                          </p:val>
                                        </p:tav>
                                        <p:tav tm="100000">
                                          <p:val>
                                            <p:strVal val="#ppt_x"/>
                                          </p:val>
                                        </p:tav>
                                      </p:tavLst>
                                    </p:anim>
                                    <p:animEffect transition="in" filter="wipe(right)">
                                      <p:cBhvr>
                                        <p:cTn id="56"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par>
                                <p:cTn id="57" presetID="12" presetClass="entr" presetSubtype="8"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p:tgtEl>
                                          <p:spTgt spid="50"/>
                                        </p:tgtEl>
                                        <p:attrNameLst>
                                          <p:attrName>ppt_x</p:attrName>
                                        </p:attrNameLst>
                                      </p:cBhvr>
                                      <p:tavLst>
                                        <p:tav tm="0">
                                          <p:val>
                                            <p:strVal val="#ppt_x-#ppt_w*1.125000"/>
                                          </p:val>
                                        </p:tav>
                                        <p:tav tm="100000">
                                          <p:val>
                                            <p:strVal val="#ppt_x"/>
                                          </p:val>
                                        </p:tav>
                                      </p:tavLst>
                                    </p:anim>
                                    <p:animEffect transition="in" filter="wipe(right)">
                                      <p:cBhvr>
                                        <p:cTn id="60"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par>
                                <p:cTn id="61" presetID="12" presetClass="entr" presetSubtype="8"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p:tgtEl>
                                          <p:spTgt spid="51"/>
                                        </p:tgtEl>
                                        <p:attrNameLst>
                                          <p:attrName>ppt_x</p:attrName>
                                        </p:attrNameLst>
                                      </p:cBhvr>
                                      <p:tavLst>
                                        <p:tav tm="0">
                                          <p:val>
                                            <p:strVal val="#ppt_x-#ppt_w*1.125000"/>
                                          </p:val>
                                        </p:tav>
                                        <p:tav tm="100000">
                                          <p:val>
                                            <p:strVal val="#ppt_x"/>
                                          </p:val>
                                        </p:tav>
                                      </p:tavLst>
                                    </p:anim>
                                    <p:animEffect transition="in" filter="wipe(right)">
                                      <p:cBhvr>
                                        <p:cTn id="64"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p:tgtEl>
                                          <p:spTgt spid="46"/>
                                        </p:tgtEl>
                                        <p:attrNameLst>
                                          <p:attrName>ppt_y</p:attrName>
                                        </p:attrNameLst>
                                      </p:cBhvr>
                                      <p:tavLst>
                                        <p:tav tm="0">
                                          <p:val>
                                            <p:strVal val="#ppt_y+#ppt_h*1.125000"/>
                                          </p:val>
                                        </p:tav>
                                        <p:tav tm="100000">
                                          <p:val>
                                            <p:strVal val="#ppt_y"/>
                                          </p:val>
                                        </p:tav>
                                      </p:tavLst>
                                    </p:anim>
                                    <p:animEffect transition="in" filter="wipe(up)">
                                      <p:cBhvr>
                                        <p:cTn id="70" dur="500"/>
                                        <p:tgtEl>
                                          <p:spTgt spid="46"/>
                                        </p:tgtEl>
                                      </p:cBhvr>
                                    </p:animEffect>
                                  </p:childTnLst>
                                </p:cTn>
                              </p:par>
                              <p:par>
                                <p:cTn id="71" presetID="12" presetClass="entr" presetSubtype="4"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p:tgtEl>
                                          <p:spTgt spid="49"/>
                                        </p:tgtEl>
                                        <p:attrNameLst>
                                          <p:attrName>ppt_y</p:attrName>
                                        </p:attrNameLst>
                                      </p:cBhvr>
                                      <p:tavLst>
                                        <p:tav tm="0">
                                          <p:val>
                                            <p:strVal val="#ppt_y+#ppt_h*1.125000"/>
                                          </p:val>
                                        </p:tav>
                                        <p:tav tm="100000">
                                          <p:val>
                                            <p:strVal val="#ppt_y"/>
                                          </p:val>
                                        </p:tav>
                                      </p:tavLst>
                                    </p:anim>
                                    <p:animEffect transition="in" filter="wipe(up)">
                                      <p:cBhvr>
                                        <p:cTn id="74" dur="500"/>
                                        <p:tgtEl>
                                          <p:spTgt spid="49"/>
                                        </p:tgtEl>
                                      </p:cBhvr>
                                    </p:animEffect>
                                  </p:childTnLst>
                                </p:cTn>
                              </p:par>
                              <p:par>
                                <p:cTn id="75" presetID="12" presetClass="entr" presetSubtype="4"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p:tgtEl>
                                          <p:spTgt spid="52"/>
                                        </p:tgtEl>
                                        <p:attrNameLst>
                                          <p:attrName>ppt_y</p:attrName>
                                        </p:attrNameLst>
                                      </p:cBhvr>
                                      <p:tavLst>
                                        <p:tav tm="0">
                                          <p:val>
                                            <p:strVal val="#ppt_y+#ppt_h*1.125000"/>
                                          </p:val>
                                        </p:tav>
                                        <p:tav tm="100000">
                                          <p:val>
                                            <p:strVal val="#ppt_y"/>
                                          </p:val>
                                        </p:tav>
                                      </p:tavLst>
                                    </p:anim>
                                    <p:animEffect transition="in" filter="wipe(up)">
                                      <p:cBhvr>
                                        <p:cTn id="78" dur="500"/>
                                        <p:tgtEl>
                                          <p:spTgt spid="52"/>
                                        </p:tgtEl>
                                      </p:cBhvr>
                                    </p:animEffect>
                                  </p:childTnLst>
                                </p:cTn>
                              </p:par>
                              <p:par>
                                <p:cTn id="79" presetID="12" presetClass="entr" presetSubtype="4" fill="hold" grpId="0" nodeType="withEffect">
                                  <p:stCondLst>
                                    <p:cond delay="200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500"/>
                                        <p:tgtEl>
                                          <p:spTgt spid="54"/>
                                        </p:tgtEl>
                                        <p:attrNameLst>
                                          <p:attrName>ppt_y</p:attrName>
                                        </p:attrNameLst>
                                      </p:cBhvr>
                                      <p:tavLst>
                                        <p:tav tm="0">
                                          <p:val>
                                            <p:strVal val="#ppt_y+#ppt_h*1.125000"/>
                                          </p:val>
                                        </p:tav>
                                        <p:tav tm="100000">
                                          <p:val>
                                            <p:strVal val="#ppt_y"/>
                                          </p:val>
                                        </p:tav>
                                      </p:tavLst>
                                    </p:anim>
                                    <p:animEffect transition="in" filter="wipe(up)">
                                      <p:cBhvr>
                                        <p:cTn id="8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14" grpId="0" animBg="1"/>
      <p:bldP spid="54"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Årshjul Medarbetarundersökning">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bg1">
                    <a:lumMod val="85000"/>
                  </a:schemeClr>
                </a:solidFill>
                <a:effectLst/>
                <a:uLnTx/>
                <a:uFillTx/>
                <a:latin typeface="+mn-lt"/>
                <a:ea typeface="+mn-ea"/>
                <a:cs typeface="+mn-cs"/>
              </a:rPr>
              <a:t>Onboarding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tx1"/>
                </a:solidFill>
                <a:latin typeface="+mj-lt"/>
              </a:rPr>
              <a:t>INSIGHT MEDARBETARUNDERSÖKNING</a:t>
            </a:r>
          </a:p>
          <a:p>
            <a:pPr marL="171450" indent="-171450">
              <a:buFont typeface="Arial" panose="020B0604020202020204" pitchFamily="34" charset="0"/>
              <a:buChar char="•"/>
            </a:pPr>
            <a:r>
              <a:rPr lang="sv-SE" sz="1000">
                <a:solidFill>
                  <a:schemeClr val="bg1">
                    <a:lumMod val="85000"/>
                  </a:schemeClr>
                </a:solidFill>
                <a:latin typeface="+mj-lt"/>
              </a:rPr>
              <a:t>INSIGHT PULS</a:t>
            </a:r>
          </a:p>
          <a:p>
            <a:pPr marL="171450" indent="-171450">
              <a:buFont typeface="Arial" panose="020B0604020202020204" pitchFamily="34" charset="0"/>
              <a:buChar char="•"/>
            </a:pPr>
            <a:r>
              <a:rPr lang="sv-SE" sz="1000">
                <a:solidFill>
                  <a:schemeClr val="bg1">
                    <a:lumMod val="85000"/>
                  </a:schemeClr>
                </a:solidFill>
                <a:latin typeface="+mj-lt"/>
              </a:rPr>
              <a:t>INSIGHT PROCESS</a:t>
            </a:r>
          </a:p>
          <a:p>
            <a:pPr marL="171450" indent="-171450">
              <a:buFont typeface="Arial" panose="020B0604020202020204" pitchFamily="34" charset="0"/>
              <a:buChar char="•"/>
            </a:pPr>
            <a:r>
              <a:rPr lang="sv-SE" sz="1000">
                <a:solidFill>
                  <a:schemeClr val="bg1">
                    <a:lumMod val="85000"/>
                  </a:schemeClr>
                </a:solidFill>
                <a:latin typeface="+mj-lt"/>
              </a:rPr>
              <a:t>INSIGHT PAKET</a:t>
            </a: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9" name="Grupp 28">
            <a:extLst>
              <a:ext uri="{FF2B5EF4-FFF2-40B4-BE49-F238E27FC236}">
                <a16:creationId xmlns:a16="http://schemas.microsoft.com/office/drawing/2014/main" id="{2FF2BB26-2FF8-392B-FB92-3AA19CE0ACD7}"/>
              </a:ext>
            </a:extLst>
          </p:cNvPr>
          <p:cNvGrpSpPr/>
          <p:nvPr userDrawn="1"/>
        </p:nvGrpSpPr>
        <p:grpSpPr>
          <a:xfrm>
            <a:off x="3712966" y="5237254"/>
            <a:ext cx="2544376" cy="357302"/>
            <a:chOff x="3712966" y="5237254"/>
            <a:chExt cx="2544376" cy="357302"/>
          </a:xfrm>
        </p:grpSpPr>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98491"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78631"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78631"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848439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Årshjul Puls">
    <p:spTree>
      <p:nvGrpSpPr>
        <p:cNvPr id="1" name=""/>
        <p:cNvGrpSpPr/>
        <p:nvPr/>
      </p:nvGrpSpPr>
      <p:grpSpPr>
        <a:xfrm>
          <a:off x="0" y="0"/>
          <a:ext cx="0" cy="0"/>
          <a:chOff x="0" y="0"/>
          <a:chExt cx="0" cy="0"/>
        </a:xfrm>
      </p:grpSpPr>
      <p:sp>
        <p:nvSpPr>
          <p:cNvPr id="24" name="Pil: cirkelformad 8">
            <a:extLst>
              <a:ext uri="{FF2B5EF4-FFF2-40B4-BE49-F238E27FC236}">
                <a16:creationId xmlns:a16="http://schemas.microsoft.com/office/drawing/2014/main" id="{930CFAB7-144B-8F0A-61C9-30A2EC48FEF4}"/>
              </a:ext>
            </a:extLst>
          </p:cNvPr>
          <p:cNvSpPr/>
          <p:nvPr userDrawn="1"/>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29" name="Platshållare för innehåll 4">
            <a:extLst>
              <a:ext uri="{FF2B5EF4-FFF2-40B4-BE49-F238E27FC236}">
                <a16:creationId xmlns:a16="http://schemas.microsoft.com/office/drawing/2014/main" id="{D58C050C-E8A5-45E6-1627-A32CF304C99C}"/>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47" name="Pil: höger 491">
            <a:extLst>
              <a:ext uri="{FF2B5EF4-FFF2-40B4-BE49-F238E27FC236}">
                <a16:creationId xmlns:a16="http://schemas.microsoft.com/office/drawing/2014/main" id="{E3752794-7C59-4D04-30F6-7FA9B7E0616C}"/>
              </a:ext>
            </a:extLst>
          </p:cNvPr>
          <p:cNvSpPr/>
          <p:nvPr userDrawn="1"/>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48" name="Rektangel: rundade hörn 11">
            <a:extLst>
              <a:ext uri="{FF2B5EF4-FFF2-40B4-BE49-F238E27FC236}">
                <a16:creationId xmlns:a16="http://schemas.microsoft.com/office/drawing/2014/main" id="{1E56FA89-E654-926C-231C-791F1FC52143}"/>
              </a:ext>
            </a:extLst>
          </p:cNvPr>
          <p:cNvSpPr/>
          <p:nvPr userDrawn="1"/>
        </p:nvSpPr>
        <p:spPr>
          <a:xfrm>
            <a:off x="7124131" y="2030821"/>
            <a:ext cx="2149063" cy="281545"/>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53" name="Rubrik 1">
            <a:extLst>
              <a:ext uri="{FF2B5EF4-FFF2-40B4-BE49-F238E27FC236}">
                <a16:creationId xmlns:a16="http://schemas.microsoft.com/office/drawing/2014/main" id="{5333D1D3-94E3-AF33-150F-CA8FBA0E609C}"/>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55" name="Pratbubbla till höger 54">
            <a:hlinkClick r:id="" action="ppaction://noaction"/>
            <a:extLst>
              <a:ext uri="{FF2B5EF4-FFF2-40B4-BE49-F238E27FC236}">
                <a16:creationId xmlns:a16="http://schemas.microsoft.com/office/drawing/2014/main" id="{DC919849-5C9C-729C-A78B-63EE0D890C3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56" name="Pratbubbla till höger 55">
            <a:hlinkClick r:id="" action="ppaction://noaction"/>
            <a:extLst>
              <a:ext uri="{FF2B5EF4-FFF2-40B4-BE49-F238E27FC236}">
                <a16:creationId xmlns:a16="http://schemas.microsoft.com/office/drawing/2014/main" id="{D708338A-E59F-8349-2DD4-F767055A8421}"/>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bg1">
                    <a:lumMod val="85000"/>
                  </a:schemeClr>
                </a:solidFill>
                <a:effectLst/>
                <a:uLnTx/>
                <a:uFillTx/>
                <a:latin typeface="+mn-lt"/>
                <a:ea typeface="+mn-ea"/>
                <a:cs typeface="+mn-cs"/>
              </a:rPr>
              <a:t>Onboarding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57" name="Pratbubbla till höger 56">
            <a:hlinkClick r:id="" action="ppaction://noaction"/>
            <a:extLst>
              <a:ext uri="{FF2B5EF4-FFF2-40B4-BE49-F238E27FC236}">
                <a16:creationId xmlns:a16="http://schemas.microsoft.com/office/drawing/2014/main" id="{D78F55A2-DE09-AB43-F061-1EF1025FF01D}"/>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58" name="Ellips 57">
            <a:extLst>
              <a:ext uri="{FF2B5EF4-FFF2-40B4-BE49-F238E27FC236}">
                <a16:creationId xmlns:a16="http://schemas.microsoft.com/office/drawing/2014/main" id="{126F967D-61DA-D5DF-A431-C0591363AAFD}"/>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59" name="Rektangel: rundade hörn 12">
            <a:extLst>
              <a:ext uri="{FF2B5EF4-FFF2-40B4-BE49-F238E27FC236}">
                <a16:creationId xmlns:a16="http://schemas.microsoft.com/office/drawing/2014/main" id="{887E8F1A-4C2A-DC54-3C2C-EE2E154E7D6D}"/>
              </a:ext>
            </a:extLst>
          </p:cNvPr>
          <p:cNvSpPr/>
          <p:nvPr userDrawn="1"/>
        </p:nvSpPr>
        <p:spPr>
          <a:xfrm>
            <a:off x="3396057" y="4686162"/>
            <a:ext cx="1893400" cy="300898"/>
          </a:xfrm>
          <a:prstGeom prst="roundRect">
            <a:avLst>
              <a:gd name="adj" fmla="val 50000"/>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60" name="Rektangel 59">
            <a:hlinkClick r:id="" action="ppaction://noaction"/>
            <a:extLst>
              <a:ext uri="{FF2B5EF4-FFF2-40B4-BE49-F238E27FC236}">
                <a16:creationId xmlns:a16="http://schemas.microsoft.com/office/drawing/2014/main" id="{0727E8C7-A02A-3414-C3B9-91AE825FB29E}"/>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62" name="Pratbubbla till höger 61">
            <a:hlinkClick r:id="" action="ppaction://noaction"/>
            <a:extLst>
              <a:ext uri="{FF2B5EF4-FFF2-40B4-BE49-F238E27FC236}">
                <a16:creationId xmlns:a16="http://schemas.microsoft.com/office/drawing/2014/main" id="{702D69F4-C190-73A7-19A5-6EDA78083B73}"/>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63" name="Rektangel 62">
            <a:hlinkClick r:id="" action="ppaction://noaction"/>
            <a:extLst>
              <a:ext uri="{FF2B5EF4-FFF2-40B4-BE49-F238E27FC236}">
                <a16:creationId xmlns:a16="http://schemas.microsoft.com/office/drawing/2014/main" id="{223A8B3E-AA0B-FBF8-7E32-799717DF03FB}"/>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65" name="Rektangel 64">
            <a:hlinkClick r:id="" action="ppaction://noaction"/>
            <a:extLst>
              <a:ext uri="{FF2B5EF4-FFF2-40B4-BE49-F238E27FC236}">
                <a16:creationId xmlns:a16="http://schemas.microsoft.com/office/drawing/2014/main" id="{7450E796-23E7-EFF0-F580-A31A79A0AF2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66" name="Rektangel 65">
            <a:hlinkClick r:id="" action="ppaction://noaction"/>
            <a:extLst>
              <a:ext uri="{FF2B5EF4-FFF2-40B4-BE49-F238E27FC236}">
                <a16:creationId xmlns:a16="http://schemas.microsoft.com/office/drawing/2014/main" id="{E8E5257C-6FA8-34FC-2327-82F576250F70}"/>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67" name="Platshållare för innehåll 4">
            <a:extLst>
              <a:ext uri="{FF2B5EF4-FFF2-40B4-BE49-F238E27FC236}">
                <a16:creationId xmlns:a16="http://schemas.microsoft.com/office/drawing/2014/main" id="{298097EF-05CA-4C3E-ED4D-862BB358A1E3}"/>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bg1">
                    <a:lumMod val="85000"/>
                  </a:schemeClr>
                </a:solidFill>
                <a:latin typeface="+mj-lt"/>
              </a:rPr>
              <a:t>INSIGHT MEDARBETARUNDERSÖKNING</a:t>
            </a:r>
          </a:p>
          <a:p>
            <a:pPr marL="171450" indent="-171450">
              <a:buFont typeface="Arial" panose="020B0604020202020204" pitchFamily="34" charset="0"/>
              <a:buChar char="•"/>
            </a:pPr>
            <a:r>
              <a:rPr lang="sv-SE" sz="1000">
                <a:solidFill>
                  <a:schemeClr val="tx1"/>
                </a:solidFill>
                <a:latin typeface="+mj-lt"/>
              </a:rPr>
              <a:t>INSIGHT PULS</a:t>
            </a:r>
          </a:p>
          <a:p>
            <a:pPr marL="171450" indent="-171450">
              <a:buFont typeface="Arial" panose="020B0604020202020204" pitchFamily="34" charset="0"/>
              <a:buChar char="•"/>
            </a:pPr>
            <a:r>
              <a:rPr lang="sv-SE" sz="1000">
                <a:solidFill>
                  <a:schemeClr val="bg1">
                    <a:lumMod val="85000"/>
                  </a:schemeClr>
                </a:solidFill>
                <a:latin typeface="+mj-lt"/>
              </a:rPr>
              <a:t>INSIGHT PROCESS</a:t>
            </a:r>
          </a:p>
          <a:p>
            <a:pPr marL="171450" indent="-171450">
              <a:buFont typeface="Arial" panose="020B0604020202020204" pitchFamily="34" charset="0"/>
              <a:buChar char="•"/>
            </a:pPr>
            <a:r>
              <a:rPr lang="sv-SE" sz="1000">
                <a:solidFill>
                  <a:schemeClr val="bg1">
                    <a:lumMod val="85000"/>
                  </a:schemeClr>
                </a:solidFill>
                <a:latin typeface="+mj-lt"/>
              </a:rPr>
              <a:t>INSIGHT PAKET</a:t>
            </a: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sp>
        <p:nvSpPr>
          <p:cNvPr id="68" name="Rektangel 67">
            <a:extLst>
              <a:ext uri="{FF2B5EF4-FFF2-40B4-BE49-F238E27FC236}">
                <a16:creationId xmlns:a16="http://schemas.microsoft.com/office/drawing/2014/main" id="{FC0EEC2C-4AEC-2BC9-AFD2-F76B336B164A}"/>
              </a:ext>
            </a:extLst>
          </p:cNvPr>
          <p:cNvSpPr/>
          <p:nvPr userDrawn="1"/>
        </p:nvSpPr>
        <p:spPr>
          <a:xfrm>
            <a:off x="62302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68">
            <a:extLst>
              <a:ext uri="{FF2B5EF4-FFF2-40B4-BE49-F238E27FC236}">
                <a16:creationId xmlns:a16="http://schemas.microsoft.com/office/drawing/2014/main" id="{5D93FEF7-CF39-7D02-6C17-7BC187DA3A05}"/>
              </a:ext>
            </a:extLst>
          </p:cNvPr>
          <p:cNvSpPr/>
          <p:nvPr userDrawn="1"/>
        </p:nvSpPr>
        <p:spPr>
          <a:xfrm>
            <a:off x="2353323"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ktangel 69">
            <a:extLst>
              <a:ext uri="{FF2B5EF4-FFF2-40B4-BE49-F238E27FC236}">
                <a16:creationId xmlns:a16="http://schemas.microsoft.com/office/drawing/2014/main" id="{ACDAA474-0997-CC9A-8224-3DE0C1040050}"/>
              </a:ext>
            </a:extLst>
          </p:cNvPr>
          <p:cNvSpPr/>
          <p:nvPr userDrawn="1"/>
        </p:nvSpPr>
        <p:spPr>
          <a:xfrm>
            <a:off x="8725031"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ktangel 70">
            <a:extLst>
              <a:ext uri="{FF2B5EF4-FFF2-40B4-BE49-F238E27FC236}">
                <a16:creationId xmlns:a16="http://schemas.microsoft.com/office/drawing/2014/main" id="{8B86EE52-5D4F-AAB1-F4EC-1DEA9F80072D}"/>
              </a:ext>
            </a:extLst>
          </p:cNvPr>
          <p:cNvSpPr/>
          <p:nvPr userDrawn="1"/>
        </p:nvSpPr>
        <p:spPr>
          <a:xfrm>
            <a:off x="1046168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a:extLst>
              <a:ext uri="{FF2B5EF4-FFF2-40B4-BE49-F238E27FC236}">
                <a16:creationId xmlns:a16="http://schemas.microsoft.com/office/drawing/2014/main" id="{AFF1A472-5A5D-EF86-83F1-34871AFF926B}"/>
              </a:ext>
            </a:extLst>
          </p:cNvPr>
          <p:cNvSpPr/>
          <p:nvPr userDrawn="1"/>
        </p:nvSpPr>
        <p:spPr>
          <a:xfrm>
            <a:off x="650746" y="4442661"/>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72">
            <a:extLst>
              <a:ext uri="{FF2B5EF4-FFF2-40B4-BE49-F238E27FC236}">
                <a16:creationId xmlns:a16="http://schemas.microsoft.com/office/drawing/2014/main" id="{6D8098AF-5788-F7BB-BAF1-D3755F5C5734}"/>
              </a:ext>
            </a:extLst>
          </p:cNvPr>
          <p:cNvSpPr/>
          <p:nvPr userDrawn="1"/>
        </p:nvSpPr>
        <p:spPr>
          <a:xfrm>
            <a:off x="3649757" y="1945292"/>
            <a:ext cx="45719" cy="3888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73">
            <a:extLst>
              <a:ext uri="{FF2B5EF4-FFF2-40B4-BE49-F238E27FC236}">
                <a16:creationId xmlns:a16="http://schemas.microsoft.com/office/drawing/2014/main" id="{DC490C8B-2855-A971-4A08-C7506C33BB69}"/>
              </a:ext>
            </a:extLst>
          </p:cNvPr>
          <p:cNvSpPr/>
          <p:nvPr userDrawn="1"/>
        </p:nvSpPr>
        <p:spPr>
          <a:xfrm>
            <a:off x="650746" y="4697842"/>
            <a:ext cx="154171" cy="154171"/>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74">
            <a:extLst>
              <a:ext uri="{FF2B5EF4-FFF2-40B4-BE49-F238E27FC236}">
                <a16:creationId xmlns:a16="http://schemas.microsoft.com/office/drawing/2014/main" id="{CF6B8DCE-7064-AA38-0B9C-8B9D059A626A}"/>
              </a:ext>
            </a:extLst>
          </p:cNvPr>
          <p:cNvSpPr/>
          <p:nvPr userDrawn="1"/>
        </p:nvSpPr>
        <p:spPr>
          <a:xfrm>
            <a:off x="650746" y="4967200"/>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75">
            <a:extLst>
              <a:ext uri="{FF2B5EF4-FFF2-40B4-BE49-F238E27FC236}">
                <a16:creationId xmlns:a16="http://schemas.microsoft.com/office/drawing/2014/main" id="{FDA0509E-C839-6FA6-02EC-5966C198F318}"/>
              </a:ext>
            </a:extLst>
          </p:cNvPr>
          <p:cNvSpPr/>
          <p:nvPr userDrawn="1"/>
        </p:nvSpPr>
        <p:spPr>
          <a:xfrm>
            <a:off x="650746" y="5236558"/>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ktangel 76">
            <a:extLst>
              <a:ext uri="{FF2B5EF4-FFF2-40B4-BE49-F238E27FC236}">
                <a16:creationId xmlns:a16="http://schemas.microsoft.com/office/drawing/2014/main" id="{7A77C364-D5CE-BB32-BB0E-1D89A94DCE16}"/>
              </a:ext>
            </a:extLst>
          </p:cNvPr>
          <p:cNvSpPr/>
          <p:nvPr userDrawn="1"/>
        </p:nvSpPr>
        <p:spPr>
          <a:xfrm>
            <a:off x="6513459" y="1444044"/>
            <a:ext cx="45719" cy="391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ktangel 77">
            <a:extLst>
              <a:ext uri="{FF2B5EF4-FFF2-40B4-BE49-F238E27FC236}">
                <a16:creationId xmlns:a16="http://schemas.microsoft.com/office/drawing/2014/main" id="{7A44B5C1-B5C5-8B45-838A-62D10D2AFE98}"/>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98" name="Grupp 97">
            <a:extLst>
              <a:ext uri="{FF2B5EF4-FFF2-40B4-BE49-F238E27FC236}">
                <a16:creationId xmlns:a16="http://schemas.microsoft.com/office/drawing/2014/main" id="{99A72540-01DE-010E-5C16-E4199C968855}"/>
              </a:ext>
            </a:extLst>
          </p:cNvPr>
          <p:cNvGrpSpPr/>
          <p:nvPr userDrawn="1"/>
        </p:nvGrpSpPr>
        <p:grpSpPr>
          <a:xfrm>
            <a:off x="3215703" y="4231473"/>
            <a:ext cx="1798728" cy="348152"/>
            <a:chOff x="3215703" y="4231473"/>
            <a:chExt cx="1798728" cy="348152"/>
          </a:xfrm>
        </p:grpSpPr>
        <p:sp>
          <p:nvSpPr>
            <p:cNvPr id="64" name="Rektangel 63">
              <a:extLst>
                <a:ext uri="{FF2B5EF4-FFF2-40B4-BE49-F238E27FC236}">
                  <a16:creationId xmlns:a16="http://schemas.microsoft.com/office/drawing/2014/main" id="{E4906D56-8182-3ECA-630F-4FAE53BE80C9}"/>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79" name="Rektangel 78">
              <a:extLst>
                <a:ext uri="{FF2B5EF4-FFF2-40B4-BE49-F238E27FC236}">
                  <a16:creationId xmlns:a16="http://schemas.microsoft.com/office/drawing/2014/main" id="{A3F6FBF3-5A0C-9580-4ACE-86AC263AF30B}"/>
                </a:ext>
              </a:extLst>
            </p:cNvPr>
            <p:cNvSpPr/>
            <p:nvPr userDrawn="1"/>
          </p:nvSpPr>
          <p:spPr>
            <a:xfrm>
              <a:off x="3215703" y="4231586"/>
              <a:ext cx="45719" cy="34803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0" name="Rektangel 79">
            <a:extLst>
              <a:ext uri="{FF2B5EF4-FFF2-40B4-BE49-F238E27FC236}">
                <a16:creationId xmlns:a16="http://schemas.microsoft.com/office/drawing/2014/main" id="{BD5F748B-CAA2-4122-A15D-D41628BD2592}"/>
              </a:ext>
            </a:extLst>
          </p:cNvPr>
          <p:cNvSpPr/>
          <p:nvPr userDrawn="1"/>
        </p:nvSpPr>
        <p:spPr>
          <a:xfrm>
            <a:off x="3713070" y="5238136"/>
            <a:ext cx="45719" cy="356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1" name="Grupp 100">
            <a:extLst>
              <a:ext uri="{FF2B5EF4-FFF2-40B4-BE49-F238E27FC236}">
                <a16:creationId xmlns:a16="http://schemas.microsoft.com/office/drawing/2014/main" id="{4B4D17A2-74D6-2D4A-86CD-0322E5938658}"/>
              </a:ext>
            </a:extLst>
          </p:cNvPr>
          <p:cNvGrpSpPr/>
          <p:nvPr userDrawn="1"/>
        </p:nvGrpSpPr>
        <p:grpSpPr>
          <a:xfrm>
            <a:off x="7621231" y="2422824"/>
            <a:ext cx="1794839" cy="351792"/>
            <a:chOff x="7621231" y="2422824"/>
            <a:chExt cx="1794839" cy="351792"/>
          </a:xfrm>
        </p:grpSpPr>
        <p:sp>
          <p:nvSpPr>
            <p:cNvPr id="61" name="Rektangel 60">
              <a:extLst>
                <a:ext uri="{FF2B5EF4-FFF2-40B4-BE49-F238E27FC236}">
                  <a16:creationId xmlns:a16="http://schemas.microsoft.com/office/drawing/2014/main" id="{5A1330ED-D940-8B3F-D671-E1DFD38BD29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INSIGHT PULS</a:t>
              </a:r>
              <a:endParaRPr kumimoji="0" lang="sv-SE" sz="1000" b="0" i="0" u="none" strike="noStrike" kern="1200" cap="none" spc="0" normalizeH="0" baseline="0" noProof="0">
                <a:ln>
                  <a:noFill/>
                </a:ln>
                <a:solidFill>
                  <a:srgbClr val="5E4C72"/>
                </a:solidFill>
                <a:effectLst/>
                <a:uLnTx/>
                <a:uFillTx/>
                <a:latin typeface="+mn-lt"/>
                <a:ea typeface="+mn-ea"/>
                <a:cs typeface="+mn-cs"/>
              </a:endParaRPr>
            </a:p>
          </p:txBody>
        </p:sp>
        <p:sp>
          <p:nvSpPr>
            <p:cNvPr id="81" name="Rektangel 80">
              <a:extLst>
                <a:ext uri="{FF2B5EF4-FFF2-40B4-BE49-F238E27FC236}">
                  <a16:creationId xmlns:a16="http://schemas.microsoft.com/office/drawing/2014/main" id="{A9EB475B-3FC8-BA05-59C4-86A45804EA16}"/>
                </a:ext>
              </a:extLst>
            </p:cNvPr>
            <p:cNvSpPr/>
            <p:nvPr userDrawn="1"/>
          </p:nvSpPr>
          <p:spPr>
            <a:xfrm>
              <a:off x="7621231" y="2423414"/>
              <a:ext cx="45719" cy="351202"/>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2" name="Rektangel 81">
            <a:hlinkClick r:id="" action="ppaction://noaction"/>
            <a:extLst>
              <a:ext uri="{FF2B5EF4-FFF2-40B4-BE49-F238E27FC236}">
                <a16:creationId xmlns:a16="http://schemas.microsoft.com/office/drawing/2014/main" id="{FB26080D-5DB8-1A00-A08E-C11AF292CF6E}"/>
              </a:ext>
            </a:extLst>
          </p:cNvPr>
          <p:cNvSpPr/>
          <p:nvPr userDrawn="1"/>
        </p:nvSpPr>
        <p:spPr>
          <a:xfrm>
            <a:off x="625244"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82">
            <a:hlinkClick r:id="" action="ppaction://noaction"/>
            <a:extLst>
              <a:ext uri="{FF2B5EF4-FFF2-40B4-BE49-F238E27FC236}">
                <a16:creationId xmlns:a16="http://schemas.microsoft.com/office/drawing/2014/main" id="{3754D841-F0E2-E239-6F34-FFEE1DB7A599}"/>
              </a:ext>
            </a:extLst>
          </p:cNvPr>
          <p:cNvSpPr/>
          <p:nvPr userDrawn="1"/>
        </p:nvSpPr>
        <p:spPr>
          <a:xfrm>
            <a:off x="598492"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ktangel 83">
            <a:hlinkClick r:id="" action="ppaction://noaction"/>
            <a:extLst>
              <a:ext uri="{FF2B5EF4-FFF2-40B4-BE49-F238E27FC236}">
                <a16:creationId xmlns:a16="http://schemas.microsoft.com/office/drawing/2014/main" id="{90ECEA83-2FD5-612F-E9B9-4B30B6C6FF73}"/>
              </a:ext>
            </a:extLst>
          </p:cNvPr>
          <p:cNvSpPr/>
          <p:nvPr userDrawn="1"/>
        </p:nvSpPr>
        <p:spPr>
          <a:xfrm>
            <a:off x="625245"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Rektangel 84">
            <a:hlinkClick r:id="" action="ppaction://noaction"/>
            <a:extLst>
              <a:ext uri="{FF2B5EF4-FFF2-40B4-BE49-F238E27FC236}">
                <a16:creationId xmlns:a16="http://schemas.microsoft.com/office/drawing/2014/main" id="{11112DFB-03BB-F9EE-2512-2CDD972C43D5}"/>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Rektangel 85">
            <a:hlinkClick r:id="" action="ppaction://noaction"/>
            <a:extLst>
              <a:ext uri="{FF2B5EF4-FFF2-40B4-BE49-F238E27FC236}">
                <a16:creationId xmlns:a16="http://schemas.microsoft.com/office/drawing/2014/main" id="{8C16E4DC-9975-50D6-147A-E2EBEE8541B1}"/>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ktangel 86">
            <a:hlinkClick r:id="" action="ppaction://noaction"/>
            <a:extLst>
              <a:ext uri="{FF2B5EF4-FFF2-40B4-BE49-F238E27FC236}">
                <a16:creationId xmlns:a16="http://schemas.microsoft.com/office/drawing/2014/main" id="{5C8F19F1-81D6-8237-AB15-76DBC8C5E409}"/>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3" name="Grupp 102">
            <a:extLst>
              <a:ext uri="{FF2B5EF4-FFF2-40B4-BE49-F238E27FC236}">
                <a16:creationId xmlns:a16="http://schemas.microsoft.com/office/drawing/2014/main" id="{7DBA43D3-20C0-970C-3946-61BFF0A68825}"/>
              </a:ext>
            </a:extLst>
          </p:cNvPr>
          <p:cNvGrpSpPr/>
          <p:nvPr userDrawn="1"/>
        </p:nvGrpSpPr>
        <p:grpSpPr>
          <a:xfrm>
            <a:off x="7396457" y="4691176"/>
            <a:ext cx="1793117" cy="394899"/>
            <a:chOff x="7396457" y="4691176"/>
            <a:chExt cx="1793117" cy="394899"/>
          </a:xfrm>
        </p:grpSpPr>
        <p:sp>
          <p:nvSpPr>
            <p:cNvPr id="88" name="Rektangel 87">
              <a:hlinkClick r:id="" action="ppaction://noaction"/>
              <a:extLst>
                <a:ext uri="{FF2B5EF4-FFF2-40B4-BE49-F238E27FC236}">
                  <a16:creationId xmlns:a16="http://schemas.microsoft.com/office/drawing/2014/main" id="{EEB26CB8-9750-676E-D15C-ED659487978F}"/>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89" name="Rektangel 88">
              <a:extLst>
                <a:ext uri="{FF2B5EF4-FFF2-40B4-BE49-F238E27FC236}">
                  <a16:creationId xmlns:a16="http://schemas.microsoft.com/office/drawing/2014/main" id="{845073B5-9735-8B15-65C9-32BA0055583B}"/>
                </a:ext>
              </a:extLst>
            </p:cNvPr>
            <p:cNvSpPr/>
            <p:nvPr userDrawn="1"/>
          </p:nvSpPr>
          <p:spPr>
            <a:xfrm>
              <a:off x="7396457" y="469336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4" name="Grupp 103">
            <a:extLst>
              <a:ext uri="{FF2B5EF4-FFF2-40B4-BE49-F238E27FC236}">
                <a16:creationId xmlns:a16="http://schemas.microsoft.com/office/drawing/2014/main" id="{074F7159-B2B0-BF5A-DCAC-475631155441}"/>
              </a:ext>
            </a:extLst>
          </p:cNvPr>
          <p:cNvGrpSpPr/>
          <p:nvPr userDrawn="1"/>
        </p:nvGrpSpPr>
        <p:grpSpPr>
          <a:xfrm>
            <a:off x="6499961" y="5666930"/>
            <a:ext cx="1793117" cy="394899"/>
            <a:chOff x="6499961" y="5666930"/>
            <a:chExt cx="1793117" cy="394899"/>
          </a:xfrm>
        </p:grpSpPr>
        <p:sp>
          <p:nvSpPr>
            <p:cNvPr id="90" name="Rektangel 89">
              <a:hlinkClick r:id="" action="ppaction://noaction"/>
              <a:extLst>
                <a:ext uri="{FF2B5EF4-FFF2-40B4-BE49-F238E27FC236}">
                  <a16:creationId xmlns:a16="http://schemas.microsoft.com/office/drawing/2014/main" id="{2610A8D2-2E16-539E-4A7C-D435781B19A7}"/>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91" name="Rektangel 90">
              <a:extLst>
                <a:ext uri="{FF2B5EF4-FFF2-40B4-BE49-F238E27FC236}">
                  <a16:creationId xmlns:a16="http://schemas.microsoft.com/office/drawing/2014/main" id="{555D18C8-4B44-FF5A-13FC-66F67ADC1F00}"/>
                </a:ext>
              </a:extLst>
            </p:cNvPr>
            <p:cNvSpPr/>
            <p:nvPr userDrawn="1"/>
          </p:nvSpPr>
          <p:spPr>
            <a:xfrm>
              <a:off x="6499961" y="5669114"/>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2" name="Grupp 101">
            <a:extLst>
              <a:ext uri="{FF2B5EF4-FFF2-40B4-BE49-F238E27FC236}">
                <a16:creationId xmlns:a16="http://schemas.microsoft.com/office/drawing/2014/main" id="{FD37FDFC-1938-EC4D-6CA4-74F5CB2B250D}"/>
              </a:ext>
            </a:extLst>
          </p:cNvPr>
          <p:cNvGrpSpPr/>
          <p:nvPr userDrawn="1"/>
        </p:nvGrpSpPr>
        <p:grpSpPr>
          <a:xfrm>
            <a:off x="7770300" y="4201139"/>
            <a:ext cx="1793117" cy="394899"/>
            <a:chOff x="7770300" y="4201139"/>
            <a:chExt cx="1793117" cy="394899"/>
          </a:xfrm>
        </p:grpSpPr>
        <p:sp>
          <p:nvSpPr>
            <p:cNvPr id="92" name="Rektangel 91">
              <a:hlinkClick r:id="" action="ppaction://noaction"/>
              <a:extLst>
                <a:ext uri="{FF2B5EF4-FFF2-40B4-BE49-F238E27FC236}">
                  <a16:creationId xmlns:a16="http://schemas.microsoft.com/office/drawing/2014/main" id="{E80CE3DF-8FF3-0EDC-3A8B-34F878A6DD41}"/>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93" name="Rektangel 92">
              <a:extLst>
                <a:ext uri="{FF2B5EF4-FFF2-40B4-BE49-F238E27FC236}">
                  <a16:creationId xmlns:a16="http://schemas.microsoft.com/office/drawing/2014/main" id="{A03067AD-A43C-60BC-05C5-FF868CD8772A}"/>
                </a:ext>
              </a:extLst>
            </p:cNvPr>
            <p:cNvSpPr/>
            <p:nvPr userDrawn="1"/>
          </p:nvSpPr>
          <p:spPr>
            <a:xfrm>
              <a:off x="7770300" y="4203323"/>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9" name="Grupp 98">
            <a:extLst>
              <a:ext uri="{FF2B5EF4-FFF2-40B4-BE49-F238E27FC236}">
                <a16:creationId xmlns:a16="http://schemas.microsoft.com/office/drawing/2014/main" id="{189790BD-3B06-B83D-6D96-164CE7B2BC85}"/>
              </a:ext>
            </a:extLst>
          </p:cNvPr>
          <p:cNvGrpSpPr/>
          <p:nvPr userDrawn="1"/>
        </p:nvGrpSpPr>
        <p:grpSpPr>
          <a:xfrm>
            <a:off x="3258670" y="2452248"/>
            <a:ext cx="1793117" cy="394899"/>
            <a:chOff x="3258670" y="2452248"/>
            <a:chExt cx="1793117" cy="394899"/>
          </a:xfrm>
        </p:grpSpPr>
        <p:sp>
          <p:nvSpPr>
            <p:cNvPr id="94" name="Rektangel 93">
              <a:hlinkClick r:id="" action="ppaction://noaction"/>
              <a:extLst>
                <a:ext uri="{FF2B5EF4-FFF2-40B4-BE49-F238E27FC236}">
                  <a16:creationId xmlns:a16="http://schemas.microsoft.com/office/drawing/2014/main" id="{FAC26CD0-61B2-47FF-7061-7405AEBA6869}"/>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95" name="Rektangel 94">
              <a:extLst>
                <a:ext uri="{FF2B5EF4-FFF2-40B4-BE49-F238E27FC236}">
                  <a16:creationId xmlns:a16="http://schemas.microsoft.com/office/drawing/2014/main" id="{2D0133B6-C384-4940-1AFC-72B185AEA3F9}"/>
                </a:ext>
              </a:extLst>
            </p:cNvPr>
            <p:cNvSpPr/>
            <p:nvPr userDrawn="1"/>
          </p:nvSpPr>
          <p:spPr>
            <a:xfrm>
              <a:off x="3258670" y="2454432"/>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0" name="Grupp 99">
            <a:extLst>
              <a:ext uri="{FF2B5EF4-FFF2-40B4-BE49-F238E27FC236}">
                <a16:creationId xmlns:a16="http://schemas.microsoft.com/office/drawing/2014/main" id="{06684E25-33DD-A9D7-B2BC-D421F53F75DB}"/>
              </a:ext>
            </a:extLst>
          </p:cNvPr>
          <p:cNvGrpSpPr/>
          <p:nvPr userDrawn="1"/>
        </p:nvGrpSpPr>
        <p:grpSpPr>
          <a:xfrm>
            <a:off x="3924438" y="1445426"/>
            <a:ext cx="1793117" cy="394899"/>
            <a:chOff x="3924438" y="1445426"/>
            <a:chExt cx="1793117" cy="394899"/>
          </a:xfrm>
        </p:grpSpPr>
        <p:sp>
          <p:nvSpPr>
            <p:cNvPr id="96" name="Rektangel 95">
              <a:hlinkClick r:id="" action="ppaction://noaction"/>
              <a:extLst>
                <a:ext uri="{FF2B5EF4-FFF2-40B4-BE49-F238E27FC236}">
                  <a16:creationId xmlns:a16="http://schemas.microsoft.com/office/drawing/2014/main" id="{635C7AD1-7A1C-D0AA-871A-C0B84D7857A6}"/>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PULS</a:t>
              </a:r>
            </a:p>
          </p:txBody>
        </p:sp>
        <p:sp>
          <p:nvSpPr>
            <p:cNvPr id="97" name="Rektangel 96">
              <a:extLst>
                <a:ext uri="{FF2B5EF4-FFF2-40B4-BE49-F238E27FC236}">
                  <a16:creationId xmlns:a16="http://schemas.microsoft.com/office/drawing/2014/main" id="{D9E57CF4-1D50-29C0-D61E-FE70D31EC178}"/>
                </a:ext>
              </a:extLst>
            </p:cNvPr>
            <p:cNvSpPr/>
            <p:nvPr userDrawn="1"/>
          </p:nvSpPr>
          <p:spPr>
            <a:xfrm>
              <a:off x="3924438" y="1447610"/>
              <a:ext cx="45719" cy="39271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0269036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ppt_y</p:attrName>
                                        </p:attrNameLst>
                                      </p:cBhvr>
                                      <p:tavLst>
                                        <p:tav tm="0">
                                          <p:val>
                                            <p:strVal val="#ppt_y+#ppt_h*1.125000"/>
                                          </p:val>
                                        </p:tav>
                                        <p:tav tm="100000">
                                          <p:val>
                                            <p:strVal val="#ppt_y"/>
                                          </p:val>
                                        </p:tav>
                                      </p:tavLst>
                                    </p:anim>
                                    <p:animEffect transition="in" filter="wipe(up)">
                                      <p:cBhvr>
                                        <p:cTn id="8" dur="500"/>
                                        <p:tgtEl>
                                          <p:spTgt spid="59"/>
                                        </p:tgtEl>
                                      </p:cBhvr>
                                    </p:animEffect>
                                  </p:childTnLst>
                                </p:cTn>
                              </p:par>
                              <p:par>
                                <p:cTn id="9" presetID="12" presetClass="entr" presetSubtype="4"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p:tgtEl>
                                          <p:spTgt spid="98"/>
                                        </p:tgtEl>
                                        <p:attrNameLst>
                                          <p:attrName>ppt_y</p:attrName>
                                        </p:attrNameLst>
                                      </p:cBhvr>
                                      <p:tavLst>
                                        <p:tav tm="0">
                                          <p:val>
                                            <p:strVal val="#ppt_y+#ppt_h*1.125000"/>
                                          </p:val>
                                        </p:tav>
                                        <p:tav tm="100000">
                                          <p:val>
                                            <p:strVal val="#ppt_y"/>
                                          </p:val>
                                        </p:tav>
                                      </p:tavLst>
                                    </p:anim>
                                    <p:animEffect transition="in" filter="wipe(up)">
                                      <p:cBhvr>
                                        <p:cTn id="12" dur="500"/>
                                        <p:tgtEl>
                                          <p:spTgt spid="98"/>
                                        </p:tgtEl>
                                      </p:cBhvr>
                                    </p:animEffect>
                                  </p:childTnLst>
                                </p:cTn>
                              </p:par>
                              <p:par>
                                <p:cTn id="13" presetID="12" presetClass="entr" presetSubtype="4"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p:tgtEl>
                                          <p:spTgt spid="99"/>
                                        </p:tgtEl>
                                        <p:attrNameLst>
                                          <p:attrName>ppt_y</p:attrName>
                                        </p:attrNameLst>
                                      </p:cBhvr>
                                      <p:tavLst>
                                        <p:tav tm="0">
                                          <p:val>
                                            <p:strVal val="#ppt_y+#ppt_h*1.125000"/>
                                          </p:val>
                                        </p:tav>
                                        <p:tav tm="100000">
                                          <p:val>
                                            <p:strVal val="#ppt_y"/>
                                          </p:val>
                                        </p:tav>
                                      </p:tavLst>
                                    </p:anim>
                                    <p:animEffect transition="in" filter="wipe(up)">
                                      <p:cBhvr>
                                        <p:cTn id="16" dur="500"/>
                                        <p:tgtEl>
                                          <p:spTgt spid="99"/>
                                        </p:tgtEl>
                                      </p:cBhvr>
                                    </p:animEffect>
                                  </p:childTnLst>
                                </p:cTn>
                              </p:par>
                              <p:par>
                                <p:cTn id="17" presetID="12" presetClass="entr" presetSubtype="4"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p:tgtEl>
                                          <p:spTgt spid="100"/>
                                        </p:tgtEl>
                                        <p:attrNameLst>
                                          <p:attrName>ppt_y</p:attrName>
                                        </p:attrNameLst>
                                      </p:cBhvr>
                                      <p:tavLst>
                                        <p:tav tm="0">
                                          <p:val>
                                            <p:strVal val="#ppt_y+#ppt_h*1.125000"/>
                                          </p:val>
                                        </p:tav>
                                        <p:tav tm="100000">
                                          <p:val>
                                            <p:strVal val="#ppt_y"/>
                                          </p:val>
                                        </p:tav>
                                      </p:tavLst>
                                    </p:anim>
                                    <p:animEffect transition="in" filter="wipe(up)">
                                      <p:cBhvr>
                                        <p:cTn id="20" dur="500"/>
                                        <p:tgtEl>
                                          <p:spTgt spid="10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p:tgtEl>
                                          <p:spTgt spid="48"/>
                                        </p:tgtEl>
                                        <p:attrNameLst>
                                          <p:attrName>ppt_y</p:attrName>
                                        </p:attrNameLst>
                                      </p:cBhvr>
                                      <p:tavLst>
                                        <p:tav tm="0">
                                          <p:val>
                                            <p:strVal val="#ppt_y+#ppt_h*1.125000"/>
                                          </p:val>
                                        </p:tav>
                                        <p:tav tm="100000">
                                          <p:val>
                                            <p:strVal val="#ppt_y"/>
                                          </p:val>
                                        </p:tav>
                                      </p:tavLst>
                                    </p:anim>
                                    <p:animEffect transition="in" filter="wipe(up)">
                                      <p:cBhvr>
                                        <p:cTn id="24" dur="500"/>
                                        <p:tgtEl>
                                          <p:spTgt spid="48"/>
                                        </p:tgtEl>
                                      </p:cBhvr>
                                    </p:animEffect>
                                  </p:childTnLst>
                                </p:cTn>
                              </p:par>
                              <p:par>
                                <p:cTn id="25" presetID="12" presetClass="entr" presetSubtype="4"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p:tgtEl>
                                          <p:spTgt spid="101"/>
                                        </p:tgtEl>
                                        <p:attrNameLst>
                                          <p:attrName>ppt_y</p:attrName>
                                        </p:attrNameLst>
                                      </p:cBhvr>
                                      <p:tavLst>
                                        <p:tav tm="0">
                                          <p:val>
                                            <p:strVal val="#ppt_y+#ppt_h*1.125000"/>
                                          </p:val>
                                        </p:tav>
                                        <p:tav tm="100000">
                                          <p:val>
                                            <p:strVal val="#ppt_y"/>
                                          </p:val>
                                        </p:tav>
                                      </p:tavLst>
                                    </p:anim>
                                    <p:animEffect transition="in" filter="wipe(up)">
                                      <p:cBhvr>
                                        <p:cTn id="28" dur="500"/>
                                        <p:tgtEl>
                                          <p:spTgt spid="101"/>
                                        </p:tgtEl>
                                      </p:cBhvr>
                                    </p:animEffect>
                                  </p:childTnLst>
                                </p:cTn>
                              </p:par>
                              <p:par>
                                <p:cTn id="29" presetID="12" presetClass="entr" presetSubtype="4"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p:tgtEl>
                                          <p:spTgt spid="102"/>
                                        </p:tgtEl>
                                        <p:attrNameLst>
                                          <p:attrName>ppt_y</p:attrName>
                                        </p:attrNameLst>
                                      </p:cBhvr>
                                      <p:tavLst>
                                        <p:tav tm="0">
                                          <p:val>
                                            <p:strVal val="#ppt_y+#ppt_h*1.125000"/>
                                          </p:val>
                                        </p:tav>
                                        <p:tav tm="100000">
                                          <p:val>
                                            <p:strVal val="#ppt_y"/>
                                          </p:val>
                                        </p:tav>
                                      </p:tavLst>
                                    </p:anim>
                                    <p:animEffect transition="in" filter="wipe(up)">
                                      <p:cBhvr>
                                        <p:cTn id="32" dur="500"/>
                                        <p:tgtEl>
                                          <p:spTgt spid="102"/>
                                        </p:tgtEl>
                                      </p:cBhvr>
                                    </p:animEffect>
                                  </p:childTnLst>
                                </p:cTn>
                              </p:par>
                              <p:par>
                                <p:cTn id="33" presetID="12" presetClass="entr" presetSubtype="4"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cBhvr additive="base">
                                        <p:cTn id="35" dur="500"/>
                                        <p:tgtEl>
                                          <p:spTgt spid="103"/>
                                        </p:tgtEl>
                                        <p:attrNameLst>
                                          <p:attrName>ppt_y</p:attrName>
                                        </p:attrNameLst>
                                      </p:cBhvr>
                                      <p:tavLst>
                                        <p:tav tm="0">
                                          <p:val>
                                            <p:strVal val="#ppt_y+#ppt_h*1.125000"/>
                                          </p:val>
                                        </p:tav>
                                        <p:tav tm="100000">
                                          <p:val>
                                            <p:strVal val="#ppt_y"/>
                                          </p:val>
                                        </p:tav>
                                      </p:tavLst>
                                    </p:anim>
                                    <p:animEffect transition="in" filter="wipe(up)">
                                      <p:cBhvr>
                                        <p:cTn id="36" dur="500"/>
                                        <p:tgtEl>
                                          <p:spTgt spid="103"/>
                                        </p:tgtEl>
                                      </p:cBhvr>
                                    </p:animEffect>
                                  </p:childTnLst>
                                </p:cTn>
                              </p:par>
                              <p:par>
                                <p:cTn id="37" presetID="12" presetClass="entr" presetSubtype="4" fill="hold" nodeType="with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500"/>
                                        <p:tgtEl>
                                          <p:spTgt spid="104"/>
                                        </p:tgtEl>
                                        <p:attrNameLst>
                                          <p:attrName>ppt_y</p:attrName>
                                        </p:attrNameLst>
                                      </p:cBhvr>
                                      <p:tavLst>
                                        <p:tav tm="0">
                                          <p:val>
                                            <p:strVal val="#ppt_y+#ppt_h*1.125000"/>
                                          </p:val>
                                        </p:tav>
                                        <p:tav tm="100000">
                                          <p:val>
                                            <p:strVal val="#ppt_y"/>
                                          </p:val>
                                        </p:tav>
                                      </p:tavLst>
                                    </p:anim>
                                    <p:animEffect transition="in" filter="wipe(up)">
                                      <p:cBhvr>
                                        <p:cTn id="4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Årshjul Process">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bg1">
                    <a:lumMod val="85000"/>
                  </a:schemeClr>
                </a:solidFill>
                <a:latin typeface="+mj-lt"/>
              </a:rPr>
              <a:t>INSIGHT MEDARBETARUNDERSÖKNING</a:t>
            </a:r>
          </a:p>
          <a:p>
            <a:pPr marL="171450" indent="-171450">
              <a:buFont typeface="Arial" panose="020B0604020202020204" pitchFamily="34" charset="0"/>
              <a:buChar char="•"/>
            </a:pPr>
            <a:r>
              <a:rPr lang="sv-SE" sz="1000">
                <a:solidFill>
                  <a:schemeClr val="bg1">
                    <a:lumMod val="85000"/>
                  </a:schemeClr>
                </a:solidFill>
                <a:latin typeface="+mj-lt"/>
              </a:rPr>
              <a:t>INSIGHT PULS</a:t>
            </a:r>
          </a:p>
          <a:p>
            <a:pPr marL="171450" indent="-171450">
              <a:buFont typeface="Arial" panose="020B0604020202020204" pitchFamily="34" charset="0"/>
              <a:buChar char="•"/>
            </a:pPr>
            <a:r>
              <a:rPr lang="sv-SE" sz="1000">
                <a:solidFill>
                  <a:schemeClr val="tx1"/>
                </a:solidFill>
                <a:latin typeface="+mj-lt"/>
              </a:rPr>
              <a:t>INSIGHT PROCESS</a:t>
            </a:r>
          </a:p>
          <a:p>
            <a:pPr marL="171450" indent="-171450">
              <a:buFont typeface="Arial" panose="020B0604020202020204" pitchFamily="34" charset="0"/>
              <a:buChar char="•"/>
            </a:pPr>
            <a:r>
              <a:rPr lang="sv-SE" sz="1000">
                <a:solidFill>
                  <a:schemeClr val="bg1">
                    <a:lumMod val="85000"/>
                  </a:schemeClr>
                </a:solidFill>
                <a:latin typeface="+mj-lt"/>
              </a:rPr>
              <a:t>INSIGHT PAKET</a:t>
            </a: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grpSp>
        <p:nvGrpSpPr>
          <p:cNvPr id="36" name="Grupp 35">
            <a:extLst>
              <a:ext uri="{FF2B5EF4-FFF2-40B4-BE49-F238E27FC236}">
                <a16:creationId xmlns:a16="http://schemas.microsoft.com/office/drawing/2014/main" id="{E9F2985A-7FBA-4D48-FEAD-852E149D7CE7}"/>
              </a:ext>
            </a:extLst>
          </p:cNvPr>
          <p:cNvGrpSpPr/>
          <p:nvPr userDrawn="1"/>
        </p:nvGrpSpPr>
        <p:grpSpPr>
          <a:xfrm>
            <a:off x="623022" y="3062004"/>
            <a:ext cx="1592006" cy="916150"/>
            <a:chOff x="623022" y="3062004"/>
            <a:chExt cx="1592006" cy="916150"/>
          </a:xfrm>
        </p:grpSpPr>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7" name="Grupp 36">
            <a:extLst>
              <a:ext uri="{FF2B5EF4-FFF2-40B4-BE49-F238E27FC236}">
                <a16:creationId xmlns:a16="http://schemas.microsoft.com/office/drawing/2014/main" id="{C3593FC6-5B6A-54C8-02E0-EA10A721D753}"/>
              </a:ext>
            </a:extLst>
          </p:cNvPr>
          <p:cNvGrpSpPr/>
          <p:nvPr userDrawn="1"/>
        </p:nvGrpSpPr>
        <p:grpSpPr>
          <a:xfrm>
            <a:off x="2353323" y="3062004"/>
            <a:ext cx="1597372" cy="916150"/>
            <a:chOff x="2353323" y="3062004"/>
            <a:chExt cx="1597372" cy="916150"/>
          </a:xfrm>
        </p:grpSpPr>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accent6"/>
                  </a:solidFill>
                  <a:effectLst/>
                  <a:uLnTx/>
                  <a:uFillTx/>
                  <a:latin typeface="+mn-lt"/>
                  <a:ea typeface="+mn-ea"/>
                  <a:cs typeface="+mn-cs"/>
                </a:rPr>
                <a:t>Onboarding</a:t>
              </a:r>
              <a:endParaRPr kumimoji="0" lang="sv-SE" sz="1000" b="0" i="0" u="none" strike="noStrike" kern="1200" cap="none" spc="0" normalizeH="0" baseline="0" noProof="0">
                <a:ln>
                  <a:noFill/>
                </a:ln>
                <a:solidFill>
                  <a:schemeClr val="accent6"/>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8" name="Grupp 37">
            <a:extLst>
              <a:ext uri="{FF2B5EF4-FFF2-40B4-BE49-F238E27FC236}">
                <a16:creationId xmlns:a16="http://schemas.microsoft.com/office/drawing/2014/main" id="{A84C1AB4-B767-130A-7E22-39DEA2B80CBB}"/>
              </a:ext>
            </a:extLst>
          </p:cNvPr>
          <p:cNvGrpSpPr/>
          <p:nvPr userDrawn="1"/>
        </p:nvGrpSpPr>
        <p:grpSpPr>
          <a:xfrm>
            <a:off x="8725031" y="3062004"/>
            <a:ext cx="1593205" cy="916150"/>
            <a:chOff x="8725031" y="3062004"/>
            <a:chExt cx="1593205" cy="916150"/>
          </a:xfrm>
        </p:grpSpPr>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9" name="Grupp 38">
            <a:extLst>
              <a:ext uri="{FF2B5EF4-FFF2-40B4-BE49-F238E27FC236}">
                <a16:creationId xmlns:a16="http://schemas.microsoft.com/office/drawing/2014/main" id="{90AA829E-DE23-7F47-B46C-82AA82958149}"/>
              </a:ext>
            </a:extLst>
          </p:cNvPr>
          <p:cNvGrpSpPr/>
          <p:nvPr userDrawn="1"/>
        </p:nvGrpSpPr>
        <p:grpSpPr>
          <a:xfrm>
            <a:off x="10461682" y="3062004"/>
            <a:ext cx="1592221" cy="916150"/>
            <a:chOff x="10461682" y="3062004"/>
            <a:chExt cx="1592221" cy="916150"/>
          </a:xfrm>
        </p:grpSpPr>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PROCESS</a:t>
              </a:r>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96155"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96156"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98492"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909553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par>
                                <p:cTn id="9" presetID="1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ppt_y</p:attrName>
                                        </p:attrNameLst>
                                      </p:cBhvr>
                                      <p:tavLst>
                                        <p:tav tm="0">
                                          <p:val>
                                            <p:strVal val="#ppt_y+#ppt_h*1.125000"/>
                                          </p:val>
                                        </p:tav>
                                        <p:tav tm="100000">
                                          <p:val>
                                            <p:strVal val="#ppt_y"/>
                                          </p:val>
                                        </p:tav>
                                      </p:tavLst>
                                    </p:anim>
                                    <p:animEffect transition="in" filter="wipe(up)">
                                      <p:cBhvr>
                                        <p:cTn id="12" dur="500"/>
                                        <p:tgtEl>
                                          <p:spTgt spid="37"/>
                                        </p:tgtEl>
                                      </p:cBhvr>
                                    </p:animEffect>
                                  </p:childTnLst>
                                </p:cTn>
                              </p:par>
                              <p:par>
                                <p:cTn id="13" presetID="1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p:tgtEl>
                                          <p:spTgt spid="38"/>
                                        </p:tgtEl>
                                        <p:attrNameLst>
                                          <p:attrName>ppt_y</p:attrName>
                                        </p:attrNameLst>
                                      </p:cBhvr>
                                      <p:tavLst>
                                        <p:tav tm="0">
                                          <p:val>
                                            <p:strVal val="#ppt_y+#ppt_h*1.125000"/>
                                          </p:val>
                                        </p:tav>
                                        <p:tav tm="100000">
                                          <p:val>
                                            <p:strVal val="#ppt_y"/>
                                          </p:val>
                                        </p:tav>
                                      </p:tavLst>
                                    </p:anim>
                                    <p:animEffect transition="in" filter="wipe(up)">
                                      <p:cBhvr>
                                        <p:cTn id="16" dur="500"/>
                                        <p:tgtEl>
                                          <p:spTgt spid="38"/>
                                        </p:tgtEl>
                                      </p:cBhvr>
                                    </p:animEffect>
                                  </p:childTnLst>
                                </p:cTn>
                              </p:par>
                              <p:par>
                                <p:cTn id="17" presetID="1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ppt_y</p:attrName>
                                        </p:attrNameLst>
                                      </p:cBhvr>
                                      <p:tavLst>
                                        <p:tav tm="0">
                                          <p:val>
                                            <p:strVal val="#ppt_y+#ppt_h*1.125000"/>
                                          </p:val>
                                        </p:tav>
                                        <p:tav tm="100000">
                                          <p:val>
                                            <p:strVal val="#ppt_y"/>
                                          </p:val>
                                        </p:tav>
                                      </p:tavLst>
                                    </p:anim>
                                    <p:animEffect transition="in" filter="wipe(up)">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Årshjul Inkluderingsmätning">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bg1">
                    <a:lumMod val="85000"/>
                  </a:schemeClr>
                </a:solidFill>
                <a:effectLst/>
                <a:uLnTx/>
                <a:uFillTx/>
                <a:latin typeface="+mn-lt"/>
                <a:ea typeface="+mn-ea"/>
                <a:cs typeface="+mn-cs"/>
              </a:rPr>
              <a:t>Onboarding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bg1">
                    <a:lumMod val="85000"/>
                  </a:schemeClr>
                </a:solidFill>
                <a:latin typeface="+mj-lt"/>
              </a:rPr>
              <a:t>INSIGHT MEDARBETARUNDERSÖKNING</a:t>
            </a:r>
          </a:p>
          <a:p>
            <a:pPr marL="171450" indent="-171450">
              <a:buFont typeface="Arial" panose="020B0604020202020204" pitchFamily="34" charset="0"/>
              <a:buChar char="•"/>
            </a:pPr>
            <a:r>
              <a:rPr lang="sv-SE" sz="1000">
                <a:solidFill>
                  <a:schemeClr val="bg1">
                    <a:lumMod val="85000"/>
                  </a:schemeClr>
                </a:solidFill>
                <a:latin typeface="+mj-lt"/>
              </a:rPr>
              <a:t>INSIGHT PULS</a:t>
            </a:r>
          </a:p>
          <a:p>
            <a:pPr marL="171450" indent="-171450">
              <a:buFont typeface="Arial" panose="020B0604020202020204" pitchFamily="34" charset="0"/>
              <a:buChar char="•"/>
            </a:pPr>
            <a:r>
              <a:rPr lang="sv-SE" sz="1000">
                <a:solidFill>
                  <a:schemeClr val="bg1">
                    <a:lumMod val="85000"/>
                  </a:schemeClr>
                </a:solidFill>
                <a:latin typeface="+mj-lt"/>
              </a:rPr>
              <a:t>INSIGHT PROCESS</a:t>
            </a:r>
          </a:p>
          <a:p>
            <a:pPr marL="171450" indent="-171450">
              <a:buFont typeface="Arial" panose="020B0604020202020204" pitchFamily="34" charset="0"/>
              <a:buChar char="•"/>
            </a:pPr>
            <a:r>
              <a:rPr lang="sv-SE" sz="1000">
                <a:solidFill>
                  <a:schemeClr val="tx1"/>
                </a:solidFill>
                <a:latin typeface="+mj-lt"/>
              </a:rPr>
              <a:t>INSIGHT PAKET</a:t>
            </a:r>
            <a:endParaRPr lang="sv-SE" sz="1000">
              <a:solidFill>
                <a:schemeClr val="bg1">
                  <a:lumMod val="85000"/>
                </a:schemeClr>
              </a:solidFill>
              <a:latin typeface="+mj-lt"/>
            </a:endParaRP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9" name="Grupp 28">
            <a:extLst>
              <a:ext uri="{FF2B5EF4-FFF2-40B4-BE49-F238E27FC236}">
                <a16:creationId xmlns:a16="http://schemas.microsoft.com/office/drawing/2014/main" id="{F43D0857-FC34-8F01-45AB-5D1EACE9E115}"/>
              </a:ext>
            </a:extLst>
          </p:cNvPr>
          <p:cNvGrpSpPr/>
          <p:nvPr userDrawn="1"/>
        </p:nvGrpSpPr>
        <p:grpSpPr>
          <a:xfrm>
            <a:off x="6513459" y="1444044"/>
            <a:ext cx="2647127" cy="397187"/>
            <a:chOff x="6513459" y="1444044"/>
            <a:chExt cx="2647127" cy="397187"/>
          </a:xfrm>
        </p:grpSpPr>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5E4C72"/>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85002"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85003"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85003"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44365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Årshjul Ledarskap 360">
    <p:spTree>
      <p:nvGrpSpPr>
        <p:cNvPr id="1" name=""/>
        <p:cNvGrpSpPr/>
        <p:nvPr/>
      </p:nvGrpSpPr>
      <p:grpSpPr>
        <a:xfrm>
          <a:off x="0" y="0"/>
          <a:ext cx="0" cy="0"/>
          <a:chOff x="0" y="0"/>
          <a:chExt cx="0" cy="0"/>
        </a:xfrm>
      </p:grpSpPr>
      <p:sp>
        <p:nvSpPr>
          <p:cNvPr id="27" name="Pil: cirkelformad 8">
            <a:extLst>
              <a:ext uri="{FF2B5EF4-FFF2-40B4-BE49-F238E27FC236}">
                <a16:creationId xmlns:a16="http://schemas.microsoft.com/office/drawing/2014/main" id="{BC2FB206-E0B6-0871-AB1C-6EB65C77E7F8}"/>
              </a:ext>
            </a:extLst>
          </p:cNvPr>
          <p:cNvSpPr/>
          <p:nvPr/>
        </p:nvSpPr>
        <p:spPr>
          <a:xfrm rot="1245520">
            <a:off x="3739301" y="1165973"/>
            <a:ext cx="4991666" cy="4991667"/>
          </a:xfrm>
          <a:prstGeom prst="circularArrow">
            <a:avLst>
              <a:gd name="adj1" fmla="val 5274"/>
              <a:gd name="adj2" fmla="val 455051"/>
              <a:gd name="adj3" fmla="val 14309516"/>
              <a:gd name="adj4" fmla="val 15029388"/>
              <a:gd name="adj5" fmla="val 5477"/>
            </a:avLst>
          </a:prstGeom>
          <a:solidFill>
            <a:schemeClr val="bg1">
              <a:lumMod val="65000"/>
              <a:alpha val="30002"/>
            </a:schemeClr>
          </a:solidFill>
          <a:ln w="6350">
            <a:solidFill>
              <a:schemeClr val="accent4">
                <a:alpha val="0"/>
              </a:schemeClr>
            </a:solidFill>
            <a:extLst>
              <a:ext uri="{C807C97D-BFC1-408E-A445-0C87EB9F89A2}">
                <ask:lineSketchStyleProps xmlns:ask="http://schemas.microsoft.com/office/drawing/2018/sketchyshapes" sd="1219033472">
                  <a:custGeom>
                    <a:avLst/>
                    <a:gdLst>
                      <a:gd name="connsiteX0" fmla="*/ 1845122 w 4991666"/>
                      <a:gd name="connsiteY0" fmla="*/ 233485 h 4991667"/>
                      <a:gd name="connsiteX1" fmla="*/ 4710657 w 4991666"/>
                      <a:gd name="connsiteY1" fmla="*/ 1698212 h 4991667"/>
                      <a:gd name="connsiteX2" fmla="*/ 3436933 w 4991666"/>
                      <a:gd name="connsiteY2" fmla="*/ 4653605 h 4991667"/>
                      <a:gd name="connsiteX3" fmla="*/ 404398 w 4991666"/>
                      <a:gd name="connsiteY3" fmla="*/ 3576364 h 4991667"/>
                      <a:gd name="connsiteX4" fmla="*/ 1280521 w 4991666"/>
                      <a:gd name="connsiteY4" fmla="*/ 479733 h 4991667"/>
                      <a:gd name="connsiteX5" fmla="*/ 1223477 w 4991666"/>
                      <a:gd name="connsiteY5" fmla="*/ 351151 h 4991667"/>
                      <a:gd name="connsiteX6" fmla="*/ 1594583 w 4991666"/>
                      <a:gd name="connsiteY6" fmla="*/ 464335 h 4991667"/>
                      <a:gd name="connsiteX7" fmla="*/ 1445212 w 4991666"/>
                      <a:gd name="connsiteY7" fmla="*/ 850960 h 4991667"/>
                      <a:gd name="connsiteX8" fmla="*/ 1388225 w 4991666"/>
                      <a:gd name="connsiteY8" fmla="*/ 722506 h 4991667"/>
                      <a:gd name="connsiteX9" fmla="*/ 649811 w 4991666"/>
                      <a:gd name="connsiteY9" fmla="*/ 3477509 h 4991667"/>
                      <a:gd name="connsiteX10" fmla="*/ 3346829 w 4991666"/>
                      <a:gd name="connsiteY10" fmla="*/ 4405621 h 4991667"/>
                      <a:gd name="connsiteX11" fmla="*/ 4460149 w 4991666"/>
                      <a:gd name="connsiteY11" fmla="*/ 1779632 h 4991667"/>
                      <a:gd name="connsiteX12" fmla="*/ 1917892 w 4991666"/>
                      <a:gd name="connsiteY12" fmla="*/ 486487 h 4991667"/>
                      <a:gd name="connsiteX13" fmla="*/ 1845122 w 4991666"/>
                      <a:gd name="connsiteY13" fmla="*/ 233485 h 49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666" h="4991667" fill="none" extrusionOk="0">
                        <a:moveTo>
                          <a:pt x="1845122" y="233485"/>
                        </a:moveTo>
                        <a:cubicBezTo>
                          <a:pt x="2980399" y="-279627"/>
                          <a:pt x="4399703" y="509166"/>
                          <a:pt x="4710657" y="1698212"/>
                        </a:cubicBezTo>
                        <a:cubicBezTo>
                          <a:pt x="5428647" y="2913437"/>
                          <a:pt x="4375763" y="4165949"/>
                          <a:pt x="3436933" y="4653605"/>
                        </a:cubicBezTo>
                        <a:cubicBezTo>
                          <a:pt x="2374405" y="5015538"/>
                          <a:pt x="774096" y="4780826"/>
                          <a:pt x="404398" y="3576364"/>
                        </a:cubicBezTo>
                        <a:cubicBezTo>
                          <a:pt x="132540" y="2411591"/>
                          <a:pt x="232031" y="1249756"/>
                          <a:pt x="1280521" y="479733"/>
                        </a:cubicBezTo>
                        <a:cubicBezTo>
                          <a:pt x="1263403" y="438964"/>
                          <a:pt x="1252669" y="403930"/>
                          <a:pt x="1223477" y="351151"/>
                        </a:cubicBezTo>
                        <a:cubicBezTo>
                          <a:pt x="1404187" y="403125"/>
                          <a:pt x="1520329" y="440670"/>
                          <a:pt x="1594583" y="464335"/>
                        </a:cubicBezTo>
                        <a:cubicBezTo>
                          <a:pt x="1559977" y="585105"/>
                          <a:pt x="1505129" y="750568"/>
                          <a:pt x="1445212" y="850960"/>
                        </a:cubicBezTo>
                        <a:cubicBezTo>
                          <a:pt x="1436758" y="819365"/>
                          <a:pt x="1411316" y="769637"/>
                          <a:pt x="1388225" y="722506"/>
                        </a:cubicBezTo>
                        <a:cubicBezTo>
                          <a:pt x="634404" y="1265361"/>
                          <a:pt x="236104" y="2591788"/>
                          <a:pt x="649811" y="3477509"/>
                        </a:cubicBezTo>
                        <a:cubicBezTo>
                          <a:pt x="1100263" y="4424903"/>
                          <a:pt x="2269071" y="4928097"/>
                          <a:pt x="3346829" y="4405621"/>
                        </a:cubicBezTo>
                        <a:cubicBezTo>
                          <a:pt x="4319496" y="4023995"/>
                          <a:pt x="4869544" y="2771902"/>
                          <a:pt x="4460149" y="1779632"/>
                        </a:cubicBezTo>
                        <a:cubicBezTo>
                          <a:pt x="4215498" y="869763"/>
                          <a:pt x="3020088" y="154987"/>
                          <a:pt x="1917892" y="486487"/>
                        </a:cubicBezTo>
                        <a:cubicBezTo>
                          <a:pt x="1893536" y="367775"/>
                          <a:pt x="1863709" y="323914"/>
                          <a:pt x="1845122" y="233485"/>
                        </a:cubicBezTo>
                        <a:close/>
                      </a:path>
                      <a:path w="4991666" h="4991667" stroke="0" extrusionOk="0">
                        <a:moveTo>
                          <a:pt x="1845122" y="233485"/>
                        </a:moveTo>
                        <a:cubicBezTo>
                          <a:pt x="2958623" y="-157683"/>
                          <a:pt x="4142921" y="586730"/>
                          <a:pt x="4710657" y="1698212"/>
                        </a:cubicBezTo>
                        <a:cubicBezTo>
                          <a:pt x="5165176" y="2872283"/>
                          <a:pt x="4373443" y="4164167"/>
                          <a:pt x="3436933" y="4653605"/>
                        </a:cubicBezTo>
                        <a:cubicBezTo>
                          <a:pt x="2109934" y="5335158"/>
                          <a:pt x="941731" y="4854688"/>
                          <a:pt x="404398" y="3576364"/>
                        </a:cubicBezTo>
                        <a:cubicBezTo>
                          <a:pt x="-288459" y="2406899"/>
                          <a:pt x="436810" y="1224376"/>
                          <a:pt x="1280521" y="479733"/>
                        </a:cubicBezTo>
                        <a:cubicBezTo>
                          <a:pt x="1258913" y="435677"/>
                          <a:pt x="1249519" y="403362"/>
                          <a:pt x="1223477" y="351151"/>
                        </a:cubicBezTo>
                        <a:cubicBezTo>
                          <a:pt x="1364886" y="411297"/>
                          <a:pt x="1428304" y="426720"/>
                          <a:pt x="1594583" y="464335"/>
                        </a:cubicBezTo>
                        <a:cubicBezTo>
                          <a:pt x="1541461" y="652315"/>
                          <a:pt x="1469044" y="735497"/>
                          <a:pt x="1445212" y="850960"/>
                        </a:cubicBezTo>
                        <a:cubicBezTo>
                          <a:pt x="1430200" y="822500"/>
                          <a:pt x="1402805" y="761821"/>
                          <a:pt x="1388225" y="722506"/>
                        </a:cubicBezTo>
                        <a:cubicBezTo>
                          <a:pt x="476530" y="1333898"/>
                          <a:pt x="145281" y="2623306"/>
                          <a:pt x="649811" y="3477509"/>
                        </a:cubicBezTo>
                        <a:cubicBezTo>
                          <a:pt x="1189558" y="4484310"/>
                          <a:pt x="2389665" y="4909093"/>
                          <a:pt x="3346829" y="4405621"/>
                        </a:cubicBezTo>
                        <a:cubicBezTo>
                          <a:pt x="4429131" y="3889354"/>
                          <a:pt x="4846142" y="2765580"/>
                          <a:pt x="4460149" y="1779632"/>
                        </a:cubicBezTo>
                        <a:cubicBezTo>
                          <a:pt x="3971009" y="766294"/>
                          <a:pt x="2927218" y="151006"/>
                          <a:pt x="1917892" y="486487"/>
                        </a:cubicBezTo>
                        <a:cubicBezTo>
                          <a:pt x="1892192" y="379688"/>
                          <a:pt x="1878593" y="324360"/>
                          <a:pt x="1845122" y="233485"/>
                        </a:cubicBezTo>
                        <a:close/>
                      </a:path>
                    </a:pathLst>
                  </a:custGeom>
                  <ask:type>
                    <ask:lineSketchNone/>
                  </ask:type>
                </ask:lineSketchStyleProps>
              </a:ext>
            </a:extLst>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latin typeface="+mj-lt"/>
            </a:endParaRPr>
          </a:p>
        </p:txBody>
      </p:sp>
      <p:sp>
        <p:nvSpPr>
          <p:cNvPr id="5" name="Platshållare för innehåll 4">
            <a:extLst>
              <a:ext uri="{FF2B5EF4-FFF2-40B4-BE49-F238E27FC236}">
                <a16:creationId xmlns:a16="http://schemas.microsoft.com/office/drawing/2014/main" id="{3A7207C2-6867-D740-9B00-FF6E319662F1}"/>
              </a:ext>
            </a:extLst>
          </p:cNvPr>
          <p:cNvSpPr txBox="1">
            <a:spLocks/>
          </p:cNvSpPr>
          <p:nvPr userDrawn="1"/>
        </p:nvSpPr>
        <p:spPr>
          <a:xfrm>
            <a:off x="838201" y="1348155"/>
            <a:ext cx="2447789" cy="655785"/>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latin typeface="+mj-lt"/>
              </a:rPr>
              <a:t>Alla behöver inte mäta allt HELA tiden. Mät istället NÄR det behövs och DÄR det behövs.</a:t>
            </a:r>
          </a:p>
        </p:txBody>
      </p:sp>
      <p:sp>
        <p:nvSpPr>
          <p:cNvPr id="24" name="Pil: höger 491">
            <a:extLst>
              <a:ext uri="{FF2B5EF4-FFF2-40B4-BE49-F238E27FC236}">
                <a16:creationId xmlns:a16="http://schemas.microsoft.com/office/drawing/2014/main" id="{18E13EFD-63B7-ADEB-1D7E-617F83A8CE14}"/>
              </a:ext>
            </a:extLst>
          </p:cNvPr>
          <p:cNvSpPr/>
          <p:nvPr/>
        </p:nvSpPr>
        <p:spPr>
          <a:xfrm rot="21540000">
            <a:off x="8733726" y="3202534"/>
            <a:ext cx="380291" cy="315822"/>
          </a:xfrm>
          <a:prstGeom prst="rightArrow">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mj-lt"/>
              <a:ea typeface="+mn-ea"/>
              <a:cs typeface="+mn-cs"/>
            </a:endParaRPr>
          </a:p>
        </p:txBody>
      </p:sp>
      <p:sp>
        <p:nvSpPr>
          <p:cNvPr id="107" name="Rektangel: rundade hörn 11">
            <a:extLst>
              <a:ext uri="{FF2B5EF4-FFF2-40B4-BE49-F238E27FC236}">
                <a16:creationId xmlns:a16="http://schemas.microsoft.com/office/drawing/2014/main" id="{373A3FF5-AAA1-F37C-1086-0C1D89E1D9DA}"/>
              </a:ext>
            </a:extLst>
          </p:cNvPr>
          <p:cNvSpPr/>
          <p:nvPr/>
        </p:nvSpPr>
        <p:spPr>
          <a:xfrm>
            <a:off x="7124131" y="2030821"/>
            <a:ext cx="2149063" cy="281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Organisationsförändring</a:t>
            </a:r>
          </a:p>
        </p:txBody>
      </p:sp>
      <p:sp>
        <p:nvSpPr>
          <p:cNvPr id="173" name="Rubrik 1">
            <a:extLst>
              <a:ext uri="{FF2B5EF4-FFF2-40B4-BE49-F238E27FC236}">
                <a16:creationId xmlns:a16="http://schemas.microsoft.com/office/drawing/2014/main" id="{9C1FEBF5-F576-751E-DD2B-1BCFBE576687}"/>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176" name="Pratbubbla till höger 175">
            <a:hlinkClick r:id="" action="ppaction://noaction"/>
            <a:extLst>
              <a:ext uri="{FF2B5EF4-FFF2-40B4-BE49-F238E27FC236}">
                <a16:creationId xmlns:a16="http://schemas.microsoft.com/office/drawing/2014/main" id="{E1E49A3F-1B74-C69B-1EB1-749A7E44B56A}"/>
              </a:ext>
            </a:extLst>
          </p:cNvPr>
          <p:cNvSpPr/>
          <p:nvPr userDrawn="1"/>
        </p:nvSpPr>
        <p:spPr>
          <a:xfrm>
            <a:off x="623022"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Rekrytering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7" name="Pratbubbla till höger 176">
            <a:hlinkClick r:id="" action="ppaction://noaction"/>
            <a:extLst>
              <a:ext uri="{FF2B5EF4-FFF2-40B4-BE49-F238E27FC236}">
                <a16:creationId xmlns:a16="http://schemas.microsoft.com/office/drawing/2014/main" id="{1A5ECEDD-65FF-5E86-0B02-948CAE3E04B5}"/>
              </a:ext>
            </a:extLst>
          </p:cNvPr>
          <p:cNvSpPr/>
          <p:nvPr userDrawn="1"/>
        </p:nvSpPr>
        <p:spPr>
          <a:xfrm>
            <a:off x="2358689"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chemeClr val="bg1">
                    <a:lumMod val="85000"/>
                  </a:schemeClr>
                </a:solidFill>
                <a:effectLst/>
                <a:uLnTx/>
                <a:uFillTx/>
                <a:latin typeface="+mn-lt"/>
                <a:ea typeface="+mn-ea"/>
                <a:cs typeface="+mn-cs"/>
              </a:rPr>
              <a:t>Onboarding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79" name="Pratbubbla till höger 178">
            <a:hlinkClick r:id="" action="ppaction://noaction"/>
            <a:extLst>
              <a:ext uri="{FF2B5EF4-FFF2-40B4-BE49-F238E27FC236}">
                <a16:creationId xmlns:a16="http://schemas.microsoft.com/office/drawing/2014/main" id="{C006C934-61E4-614F-8702-EAAE2DB3E0D1}"/>
              </a:ext>
            </a:extLst>
          </p:cNvPr>
          <p:cNvSpPr/>
          <p:nvPr userDrawn="1"/>
        </p:nvSpPr>
        <p:spPr>
          <a:xfrm>
            <a:off x="10461897" y="3062004"/>
            <a:ext cx="1592006" cy="916150"/>
          </a:xfrm>
          <a:prstGeom prst="rightArrowCallout">
            <a:avLst>
              <a:gd name="adj1" fmla="val 0"/>
              <a:gd name="adj2" fmla="val 33318"/>
              <a:gd name="adj3" fmla="val 0"/>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Alumni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185" name="Ellips 184">
            <a:extLst>
              <a:ext uri="{FF2B5EF4-FFF2-40B4-BE49-F238E27FC236}">
                <a16:creationId xmlns:a16="http://schemas.microsoft.com/office/drawing/2014/main" id="{631B997E-928E-8CB2-D863-C22BF1A73C93}"/>
              </a:ext>
            </a:extLst>
          </p:cNvPr>
          <p:cNvSpPr/>
          <p:nvPr userDrawn="1"/>
        </p:nvSpPr>
        <p:spPr>
          <a:xfrm>
            <a:off x="4808605" y="2163557"/>
            <a:ext cx="2853059" cy="2853059"/>
          </a:xfrm>
          <a:prstGeom prst="ellipse">
            <a:avLst/>
          </a:prstGeom>
          <a:solidFill>
            <a:schemeClr val="bg1"/>
          </a:solidFill>
          <a:ln w="38100">
            <a:noFill/>
          </a:ln>
          <a:effectLst>
            <a:outerShdw blurRad="244774" sx="120000" sy="120000" algn="ctr" rotWithShape="0">
              <a:prstClr val="black">
                <a:alpha val="3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sv-SE" sz="1200" b="1" i="0" u="none" strike="noStrike" cap="none" spc="0" normalizeH="0" baseline="0">
                <a:ln>
                  <a:noFill/>
                </a:ln>
                <a:solidFill>
                  <a:schemeClr val="tx1">
                    <a:lumMod val="50000"/>
                    <a:lumOff val="50000"/>
                  </a:schemeClr>
                </a:solidFill>
                <a:effectLst/>
                <a:uLnTx/>
                <a:uFillTx/>
              </a:rPr>
              <a:t>ÅRSHJUL</a:t>
            </a:r>
          </a:p>
        </p:txBody>
      </p:sp>
      <p:sp>
        <p:nvSpPr>
          <p:cNvPr id="114" name="Rektangel: rundade hörn 12">
            <a:extLst>
              <a:ext uri="{FF2B5EF4-FFF2-40B4-BE49-F238E27FC236}">
                <a16:creationId xmlns:a16="http://schemas.microsoft.com/office/drawing/2014/main" id="{D6E3BD1E-9B2A-D898-4779-3E475BE23BD9}"/>
              </a:ext>
            </a:extLst>
          </p:cNvPr>
          <p:cNvSpPr/>
          <p:nvPr/>
        </p:nvSpPr>
        <p:spPr>
          <a:xfrm>
            <a:off x="3396057" y="4686162"/>
            <a:ext cx="1893400" cy="30089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900" b="0">
                <a:solidFill>
                  <a:schemeClr val="bg1"/>
                </a:solidFill>
              </a:rPr>
              <a:t>Incident / utmaning</a:t>
            </a:r>
          </a:p>
        </p:txBody>
      </p:sp>
      <p:sp>
        <p:nvSpPr>
          <p:cNvPr id="204" name="Rektangel 203">
            <a:extLst>
              <a:ext uri="{FF2B5EF4-FFF2-40B4-BE49-F238E27FC236}">
                <a16:creationId xmlns:a16="http://schemas.microsoft.com/office/drawing/2014/main" id="{780FFD48-1020-0EFA-3C04-0691E8BA2C5A}"/>
              </a:ext>
            </a:extLst>
          </p:cNvPr>
          <p:cNvSpPr/>
          <p:nvPr userDrawn="1"/>
        </p:nvSpPr>
        <p:spPr>
          <a:xfrm>
            <a:off x="7623077" y="2422824"/>
            <a:ext cx="1792993" cy="35179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178" name="Pratbubbla till höger 177">
            <a:hlinkClick r:id="" action="ppaction://noaction"/>
            <a:extLst>
              <a:ext uri="{FF2B5EF4-FFF2-40B4-BE49-F238E27FC236}">
                <a16:creationId xmlns:a16="http://schemas.microsoft.com/office/drawing/2014/main" id="{42CA2065-EB3F-8EAB-545E-A572AB36A0BD}"/>
              </a:ext>
            </a:extLst>
          </p:cNvPr>
          <p:cNvSpPr/>
          <p:nvPr userDrawn="1"/>
        </p:nvSpPr>
        <p:spPr>
          <a:xfrm>
            <a:off x="8726230" y="3062004"/>
            <a:ext cx="1592006" cy="916150"/>
          </a:xfrm>
          <a:prstGeom prst="rightArrowCallout">
            <a:avLst>
              <a:gd name="adj1" fmla="val 32393"/>
              <a:gd name="adj2" fmla="val 33318"/>
              <a:gd name="adj3" fmla="val 25923"/>
              <a:gd name="adj4" fmla="val 78760"/>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Exit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PROCESS</a:t>
            </a:r>
          </a:p>
        </p:txBody>
      </p:sp>
      <p:sp>
        <p:nvSpPr>
          <p:cNvPr id="206" name="Rektangel 205">
            <a:hlinkClick r:id="" action="ppaction://noaction"/>
            <a:extLst>
              <a:ext uri="{FF2B5EF4-FFF2-40B4-BE49-F238E27FC236}">
                <a16:creationId xmlns:a16="http://schemas.microsoft.com/office/drawing/2014/main" id="{FBF01695-9C52-FCC6-C6D1-437C83092146}"/>
              </a:ext>
            </a:extLst>
          </p:cNvPr>
          <p:cNvSpPr/>
          <p:nvPr userDrawn="1"/>
        </p:nvSpPr>
        <p:spPr>
          <a:xfrm>
            <a:off x="7059035" y="5180124"/>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207" name="Rektangel 206">
            <a:extLst>
              <a:ext uri="{FF2B5EF4-FFF2-40B4-BE49-F238E27FC236}">
                <a16:creationId xmlns:a16="http://schemas.microsoft.com/office/drawing/2014/main" id="{F6A22073-3394-EDC0-42F5-AB42DDB1B815}"/>
              </a:ext>
            </a:extLst>
          </p:cNvPr>
          <p:cNvSpPr/>
          <p:nvPr userDrawn="1"/>
        </p:nvSpPr>
        <p:spPr>
          <a:xfrm>
            <a:off x="3221438" y="4231473"/>
            <a:ext cx="1792993" cy="348152"/>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09" name="Rektangel 208">
            <a:hlinkClick r:id="" action="ppaction://noaction"/>
            <a:extLst>
              <a:ext uri="{FF2B5EF4-FFF2-40B4-BE49-F238E27FC236}">
                <a16:creationId xmlns:a16="http://schemas.microsoft.com/office/drawing/2014/main" id="{C17BF92B-623F-5CD2-D65C-F765837B8131}"/>
              </a:ext>
            </a:extLst>
          </p:cNvPr>
          <p:cNvSpPr/>
          <p:nvPr userDrawn="1"/>
        </p:nvSpPr>
        <p:spPr>
          <a:xfrm>
            <a:off x="3712966" y="5237254"/>
            <a:ext cx="2544376" cy="357301"/>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MEDARBETARUNDERSÖKNING</a:t>
            </a:r>
            <a:endParaRPr kumimoji="0" lang="sv-SE" sz="1000" b="0" i="0" u="none" strike="noStrike" kern="1200" cap="none" spc="0" normalizeH="0" baseline="0" noProof="0">
              <a:ln>
                <a:noFill/>
              </a:ln>
              <a:solidFill>
                <a:schemeClr val="bg1">
                  <a:lumMod val="85000"/>
                </a:schemeClr>
              </a:solidFill>
              <a:effectLst/>
              <a:uLnTx/>
              <a:uFillTx/>
              <a:latin typeface="+mn-lt"/>
              <a:ea typeface="+mn-ea"/>
              <a:cs typeface="+mn-cs"/>
            </a:endParaRPr>
          </a:p>
        </p:txBody>
      </p:sp>
      <p:sp>
        <p:nvSpPr>
          <p:cNvPr id="210" name="Platshållare för innehåll 4">
            <a:extLst>
              <a:ext uri="{FF2B5EF4-FFF2-40B4-BE49-F238E27FC236}">
                <a16:creationId xmlns:a16="http://schemas.microsoft.com/office/drawing/2014/main" id="{43861BF8-BD7C-96D0-893A-77D18D1139BA}"/>
              </a:ext>
            </a:extLst>
          </p:cNvPr>
          <p:cNvSpPr txBox="1">
            <a:spLocks/>
          </p:cNvSpPr>
          <p:nvPr userDrawn="1"/>
        </p:nvSpPr>
        <p:spPr>
          <a:xfrm>
            <a:off x="629482" y="4407867"/>
            <a:ext cx="2680200" cy="192336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400" b="0" u="none"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sv-SE" sz="1000">
                <a:solidFill>
                  <a:schemeClr val="bg1">
                    <a:lumMod val="85000"/>
                  </a:schemeClr>
                </a:solidFill>
                <a:latin typeface="+mj-lt"/>
              </a:rPr>
              <a:t>INSIGHT MEDARBETARUNDERSÖKNING</a:t>
            </a:r>
          </a:p>
          <a:p>
            <a:pPr marL="171450" indent="-171450">
              <a:buFont typeface="Arial" panose="020B0604020202020204" pitchFamily="34" charset="0"/>
              <a:buChar char="•"/>
            </a:pPr>
            <a:r>
              <a:rPr lang="sv-SE" sz="1000">
                <a:solidFill>
                  <a:schemeClr val="bg1">
                    <a:lumMod val="85000"/>
                  </a:schemeClr>
                </a:solidFill>
                <a:latin typeface="+mj-lt"/>
              </a:rPr>
              <a:t>INSIGHT PULS</a:t>
            </a:r>
          </a:p>
          <a:p>
            <a:pPr marL="171450" indent="-171450">
              <a:buFont typeface="Arial" panose="020B0604020202020204" pitchFamily="34" charset="0"/>
              <a:buChar char="•"/>
            </a:pPr>
            <a:r>
              <a:rPr lang="sv-SE" sz="1000">
                <a:solidFill>
                  <a:schemeClr val="bg1">
                    <a:lumMod val="85000"/>
                  </a:schemeClr>
                </a:solidFill>
                <a:latin typeface="+mj-lt"/>
              </a:rPr>
              <a:t>INSIGHT PROCESS</a:t>
            </a:r>
          </a:p>
          <a:p>
            <a:pPr marL="171450" indent="-171450">
              <a:buFont typeface="Arial" panose="020B0604020202020204" pitchFamily="34" charset="0"/>
              <a:buChar char="•"/>
            </a:pPr>
            <a:r>
              <a:rPr lang="sv-SE" sz="1000">
                <a:solidFill>
                  <a:schemeClr val="tx1"/>
                </a:solidFill>
                <a:latin typeface="+mj-lt"/>
              </a:rPr>
              <a:t>INSIGHT PAKET</a:t>
            </a:r>
            <a:endParaRPr lang="sv-SE" sz="1000">
              <a:solidFill>
                <a:schemeClr val="bg1">
                  <a:lumMod val="85000"/>
                </a:schemeClr>
              </a:solidFill>
              <a:latin typeface="+mj-lt"/>
            </a:endParaRPr>
          </a:p>
          <a:p>
            <a:pPr marL="171450" indent="-171450">
              <a:buFont typeface="Arial" panose="020B0604020202020204" pitchFamily="34" charset="0"/>
              <a:buChar char="•"/>
            </a:pPr>
            <a:r>
              <a:rPr lang="sv-SE" sz="1000">
                <a:solidFill>
                  <a:schemeClr val="bg1">
                    <a:lumMod val="85000"/>
                  </a:schemeClr>
                </a:solidFill>
                <a:latin typeface="+mn-lt"/>
              </a:rPr>
              <a:t>Tillval - Stöd inför och i efterarbetet</a:t>
            </a:r>
          </a:p>
          <a:p>
            <a:pPr marL="171450" indent="-171450">
              <a:buFont typeface="Arial" panose="020B0604020202020204" pitchFamily="34" charset="0"/>
              <a:buChar char="•"/>
            </a:pPr>
            <a:r>
              <a:rPr lang="sv-SE" sz="1000">
                <a:solidFill>
                  <a:schemeClr val="bg1">
                    <a:lumMod val="85000"/>
                  </a:schemeClr>
                </a:solidFill>
                <a:latin typeface="+mn-lt"/>
              </a:rPr>
              <a:t>Tillval - </a:t>
            </a:r>
            <a:r>
              <a:rPr lang="sv-SE" sz="1000">
                <a:solidFill>
                  <a:schemeClr val="bg1">
                    <a:lumMod val="85000"/>
                  </a:schemeClr>
                </a:solidFill>
                <a:effectLst/>
                <a:latin typeface="+mn-lt"/>
              </a:rPr>
              <a:t>Action Manager &amp; Min åtgärdsplan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000">
                <a:solidFill>
                  <a:schemeClr val="bg1">
                    <a:lumMod val="85000"/>
                  </a:schemeClr>
                </a:solidFill>
                <a:latin typeface="+mn-lt"/>
              </a:rPr>
              <a:t>Tillval - SSO</a:t>
            </a:r>
          </a:p>
        </p:txBody>
      </p:sp>
      <p:sp>
        <p:nvSpPr>
          <p:cNvPr id="2" name="Rektangel 1">
            <a:extLst>
              <a:ext uri="{FF2B5EF4-FFF2-40B4-BE49-F238E27FC236}">
                <a16:creationId xmlns:a16="http://schemas.microsoft.com/office/drawing/2014/main" id="{54F6D344-0C12-F16C-8937-043AF6379884}"/>
              </a:ext>
            </a:extLst>
          </p:cNvPr>
          <p:cNvSpPr/>
          <p:nvPr userDrawn="1"/>
        </p:nvSpPr>
        <p:spPr>
          <a:xfrm>
            <a:off x="62302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497F332D-7163-C251-3ADE-AB47AE76CA55}"/>
              </a:ext>
            </a:extLst>
          </p:cNvPr>
          <p:cNvSpPr/>
          <p:nvPr userDrawn="1"/>
        </p:nvSpPr>
        <p:spPr>
          <a:xfrm>
            <a:off x="2353323"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6FA93B9-46DF-C1CA-509E-C0CF73A9A48F}"/>
              </a:ext>
            </a:extLst>
          </p:cNvPr>
          <p:cNvSpPr/>
          <p:nvPr userDrawn="1"/>
        </p:nvSpPr>
        <p:spPr>
          <a:xfrm>
            <a:off x="8725031"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6670475-AEE5-7B5E-2FAD-AA900A5537C0}"/>
              </a:ext>
            </a:extLst>
          </p:cNvPr>
          <p:cNvSpPr/>
          <p:nvPr userDrawn="1"/>
        </p:nvSpPr>
        <p:spPr>
          <a:xfrm>
            <a:off x="10461682" y="3062004"/>
            <a:ext cx="45719" cy="91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4B09080-E954-4F3A-3A82-76D235EF9E8F}"/>
              </a:ext>
            </a:extLst>
          </p:cNvPr>
          <p:cNvSpPr/>
          <p:nvPr userDrawn="1"/>
        </p:nvSpPr>
        <p:spPr>
          <a:xfrm>
            <a:off x="650746" y="4442661"/>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6" name="Grupp 35">
            <a:extLst>
              <a:ext uri="{FF2B5EF4-FFF2-40B4-BE49-F238E27FC236}">
                <a16:creationId xmlns:a16="http://schemas.microsoft.com/office/drawing/2014/main" id="{580C69F0-B690-1898-06A7-5501F37DE1F3}"/>
              </a:ext>
            </a:extLst>
          </p:cNvPr>
          <p:cNvGrpSpPr/>
          <p:nvPr userDrawn="1"/>
        </p:nvGrpSpPr>
        <p:grpSpPr>
          <a:xfrm>
            <a:off x="3649757" y="1942919"/>
            <a:ext cx="1873749" cy="391216"/>
            <a:chOff x="3649757" y="1942919"/>
            <a:chExt cx="1873749" cy="391216"/>
          </a:xfrm>
        </p:grpSpPr>
        <p:sp>
          <p:nvSpPr>
            <p:cNvPr id="203" name="Rektangel 202">
              <a:hlinkClick r:id="" action="ppaction://noaction"/>
              <a:extLst>
                <a:ext uri="{FF2B5EF4-FFF2-40B4-BE49-F238E27FC236}">
                  <a16:creationId xmlns:a16="http://schemas.microsoft.com/office/drawing/2014/main" id="{DE10E872-823F-CE82-129C-836F23E6F110}"/>
                </a:ext>
              </a:extLst>
            </p:cNvPr>
            <p:cNvSpPr/>
            <p:nvPr userDrawn="1"/>
          </p:nvSpPr>
          <p:spPr>
            <a:xfrm>
              <a:off x="3652231" y="1942919"/>
              <a:ext cx="1871275" cy="391216"/>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accent6"/>
                  </a:solidFill>
                  <a:effectLst/>
                  <a:uLnTx/>
                  <a:uFillTx/>
                  <a:latin typeface="+mn-lt"/>
                  <a:ea typeface="+mn-ea"/>
                  <a:cs typeface="+mn-cs"/>
                </a:rPr>
                <a:t>Ledarskap 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accent6"/>
                  </a:solidFill>
                  <a:effectLst/>
                  <a:uLnTx/>
                  <a:uFillTx/>
                  <a:latin typeface="+mn-lt"/>
                  <a:ea typeface="+mn-ea"/>
                  <a:cs typeface="+mn-cs"/>
                </a:rPr>
                <a:t>INSIGHT PAKET</a:t>
              </a:r>
              <a:endParaRPr kumimoji="0" lang="sv-SE" sz="1000" b="0" i="0" u="none" strike="noStrike" kern="1200" cap="none" spc="0" normalizeH="0" baseline="0" noProof="0">
                <a:ln>
                  <a:noFill/>
                </a:ln>
                <a:solidFill>
                  <a:schemeClr val="accent6"/>
                </a:solidFill>
                <a:effectLst/>
                <a:uLnTx/>
                <a:uFillTx/>
                <a:latin typeface="+mn-lt"/>
                <a:ea typeface="+mn-ea"/>
                <a:cs typeface="+mn-cs"/>
              </a:endParaRPr>
            </a:p>
          </p:txBody>
        </p:sp>
        <p:sp>
          <p:nvSpPr>
            <p:cNvPr id="8" name="Rektangel 7">
              <a:extLst>
                <a:ext uri="{FF2B5EF4-FFF2-40B4-BE49-F238E27FC236}">
                  <a16:creationId xmlns:a16="http://schemas.microsoft.com/office/drawing/2014/main" id="{2107DDA9-9F48-39A8-5351-120F91C69ACE}"/>
                </a:ext>
              </a:extLst>
            </p:cNvPr>
            <p:cNvSpPr/>
            <p:nvPr userDrawn="1"/>
          </p:nvSpPr>
          <p:spPr>
            <a:xfrm>
              <a:off x="3649757" y="1945292"/>
              <a:ext cx="45719" cy="38884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ektangel 8">
            <a:extLst>
              <a:ext uri="{FF2B5EF4-FFF2-40B4-BE49-F238E27FC236}">
                <a16:creationId xmlns:a16="http://schemas.microsoft.com/office/drawing/2014/main" id="{6BFB39FE-7C58-049D-EE09-047D6E7C0C21}"/>
              </a:ext>
            </a:extLst>
          </p:cNvPr>
          <p:cNvSpPr/>
          <p:nvPr userDrawn="1"/>
        </p:nvSpPr>
        <p:spPr>
          <a:xfrm>
            <a:off x="650746" y="4697842"/>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6DC6C6A-F4B9-0B4C-2AFC-29D1C20C2C25}"/>
              </a:ext>
            </a:extLst>
          </p:cNvPr>
          <p:cNvSpPr/>
          <p:nvPr userDrawn="1"/>
        </p:nvSpPr>
        <p:spPr>
          <a:xfrm>
            <a:off x="650746" y="4967200"/>
            <a:ext cx="154171" cy="1541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7FE0CA3-F8CC-45C9-8AA6-6CEBF0CF4993}"/>
              </a:ext>
            </a:extLst>
          </p:cNvPr>
          <p:cNvSpPr/>
          <p:nvPr userDrawn="1"/>
        </p:nvSpPr>
        <p:spPr>
          <a:xfrm>
            <a:off x="650746" y="5236558"/>
            <a:ext cx="154171" cy="1541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8" name="Rektangel 207">
            <a:hlinkClick r:id="" action="ppaction://noaction"/>
            <a:extLst>
              <a:ext uri="{FF2B5EF4-FFF2-40B4-BE49-F238E27FC236}">
                <a16:creationId xmlns:a16="http://schemas.microsoft.com/office/drawing/2014/main" id="{A20600B3-FA33-7C38-36B8-8F51E6E728C1}"/>
              </a:ext>
            </a:extLst>
          </p:cNvPr>
          <p:cNvSpPr/>
          <p:nvPr userDrawn="1"/>
        </p:nvSpPr>
        <p:spPr>
          <a:xfrm>
            <a:off x="6517715" y="1444044"/>
            <a:ext cx="2642871" cy="397187"/>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Inkluderingsmätning – mitt 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PAKET</a:t>
            </a:r>
          </a:p>
        </p:txBody>
      </p:sp>
      <p:sp>
        <p:nvSpPr>
          <p:cNvPr id="12" name="Rektangel 11">
            <a:extLst>
              <a:ext uri="{FF2B5EF4-FFF2-40B4-BE49-F238E27FC236}">
                <a16:creationId xmlns:a16="http://schemas.microsoft.com/office/drawing/2014/main" id="{D2921364-2E04-6087-A591-ED3E8BD1B6F6}"/>
              </a:ext>
            </a:extLst>
          </p:cNvPr>
          <p:cNvSpPr/>
          <p:nvPr userDrawn="1"/>
        </p:nvSpPr>
        <p:spPr>
          <a:xfrm>
            <a:off x="6513459" y="1444044"/>
            <a:ext cx="45719" cy="391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FA3F1C7-8F87-DBD3-F095-3C7273A07F93}"/>
              </a:ext>
            </a:extLst>
          </p:cNvPr>
          <p:cNvSpPr/>
          <p:nvPr userDrawn="1"/>
        </p:nvSpPr>
        <p:spPr>
          <a:xfrm>
            <a:off x="7058911" y="5182308"/>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CB6CF0B-B396-7717-3AD5-FAA5B1CC5B83}"/>
              </a:ext>
            </a:extLst>
          </p:cNvPr>
          <p:cNvSpPr/>
          <p:nvPr userDrawn="1"/>
        </p:nvSpPr>
        <p:spPr>
          <a:xfrm>
            <a:off x="3215703" y="4231586"/>
            <a:ext cx="45719" cy="348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A79D1470-23C6-9664-B8D7-0CD8C5D05EDE}"/>
              </a:ext>
            </a:extLst>
          </p:cNvPr>
          <p:cNvSpPr/>
          <p:nvPr userDrawn="1"/>
        </p:nvSpPr>
        <p:spPr>
          <a:xfrm>
            <a:off x="3713070" y="5238136"/>
            <a:ext cx="45719" cy="356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EFF216E-743E-01EE-9FDE-D7F868B7D271}"/>
              </a:ext>
            </a:extLst>
          </p:cNvPr>
          <p:cNvSpPr/>
          <p:nvPr userDrawn="1"/>
        </p:nvSpPr>
        <p:spPr>
          <a:xfrm>
            <a:off x="7621231" y="2423414"/>
            <a:ext cx="45719" cy="3512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hlinkClick r:id="" action="ppaction://noaction"/>
            <a:extLst>
              <a:ext uri="{FF2B5EF4-FFF2-40B4-BE49-F238E27FC236}">
                <a16:creationId xmlns:a16="http://schemas.microsoft.com/office/drawing/2014/main" id="{08ABEBE2-D368-557E-DA33-7B05758E9BE1}"/>
              </a:ext>
            </a:extLst>
          </p:cNvPr>
          <p:cNvSpPr/>
          <p:nvPr userDrawn="1"/>
        </p:nvSpPr>
        <p:spPr>
          <a:xfrm>
            <a:off x="585002" y="4417806"/>
            <a:ext cx="2354861" cy="20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hlinkClick r:id="" action="ppaction://noaction"/>
            <a:extLst>
              <a:ext uri="{FF2B5EF4-FFF2-40B4-BE49-F238E27FC236}">
                <a16:creationId xmlns:a16="http://schemas.microsoft.com/office/drawing/2014/main" id="{F0AB7461-342A-3A5F-56B0-BB355C347C86}"/>
              </a:ext>
            </a:extLst>
          </p:cNvPr>
          <p:cNvSpPr/>
          <p:nvPr userDrawn="1"/>
        </p:nvSpPr>
        <p:spPr>
          <a:xfrm>
            <a:off x="585003" y="4686162"/>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hlinkClick r:id="" action="ppaction://noaction"/>
            <a:extLst>
              <a:ext uri="{FF2B5EF4-FFF2-40B4-BE49-F238E27FC236}">
                <a16:creationId xmlns:a16="http://schemas.microsoft.com/office/drawing/2014/main" id="{72D7F665-E8B0-95EF-E1B6-03C832DC9692}"/>
              </a:ext>
            </a:extLst>
          </p:cNvPr>
          <p:cNvSpPr/>
          <p:nvPr userDrawn="1"/>
        </p:nvSpPr>
        <p:spPr>
          <a:xfrm>
            <a:off x="585003" y="4954519"/>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hlinkClick r:id="" action="ppaction://noaction"/>
            <a:extLst>
              <a:ext uri="{FF2B5EF4-FFF2-40B4-BE49-F238E27FC236}">
                <a16:creationId xmlns:a16="http://schemas.microsoft.com/office/drawing/2014/main" id="{DC5334BC-C64F-1D44-5553-40F927BB1D30}"/>
              </a:ext>
            </a:extLst>
          </p:cNvPr>
          <p:cNvSpPr/>
          <p:nvPr userDrawn="1"/>
        </p:nvSpPr>
        <p:spPr>
          <a:xfrm>
            <a:off x="623021" y="5472735"/>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hlinkClick r:id="" action="ppaction://noaction"/>
            <a:extLst>
              <a:ext uri="{FF2B5EF4-FFF2-40B4-BE49-F238E27FC236}">
                <a16:creationId xmlns:a16="http://schemas.microsoft.com/office/drawing/2014/main" id="{12524CE3-2F0E-A665-F69D-FC40D929D7DF}"/>
              </a:ext>
            </a:extLst>
          </p:cNvPr>
          <p:cNvSpPr/>
          <p:nvPr userDrawn="1"/>
        </p:nvSpPr>
        <p:spPr>
          <a:xfrm>
            <a:off x="623021" y="5739711"/>
            <a:ext cx="2528333"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hlinkClick r:id="" action="ppaction://noaction"/>
            <a:extLst>
              <a:ext uri="{FF2B5EF4-FFF2-40B4-BE49-F238E27FC236}">
                <a16:creationId xmlns:a16="http://schemas.microsoft.com/office/drawing/2014/main" id="{02644FDE-62BE-2880-912E-C7D056512527}"/>
              </a:ext>
            </a:extLst>
          </p:cNvPr>
          <p:cNvSpPr/>
          <p:nvPr userDrawn="1"/>
        </p:nvSpPr>
        <p:spPr>
          <a:xfrm>
            <a:off x="623022" y="6008066"/>
            <a:ext cx="2140056" cy="188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hlinkClick r:id="" action="ppaction://noaction"/>
            <a:extLst>
              <a:ext uri="{FF2B5EF4-FFF2-40B4-BE49-F238E27FC236}">
                <a16:creationId xmlns:a16="http://schemas.microsoft.com/office/drawing/2014/main" id="{305ADC3D-0044-CC62-3A59-0CBDDD4CEE27}"/>
              </a:ext>
            </a:extLst>
          </p:cNvPr>
          <p:cNvSpPr/>
          <p:nvPr userDrawn="1"/>
        </p:nvSpPr>
        <p:spPr>
          <a:xfrm>
            <a:off x="7396581" y="469117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Lönesamtal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5" name="Rektangel 24">
            <a:extLst>
              <a:ext uri="{FF2B5EF4-FFF2-40B4-BE49-F238E27FC236}">
                <a16:creationId xmlns:a16="http://schemas.microsoft.com/office/drawing/2014/main" id="{81076DDD-1378-F4F6-89F6-5D1FACC0934F}"/>
              </a:ext>
            </a:extLst>
          </p:cNvPr>
          <p:cNvSpPr/>
          <p:nvPr userDrawn="1"/>
        </p:nvSpPr>
        <p:spPr>
          <a:xfrm>
            <a:off x="7396457" y="469336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hlinkClick r:id="" action="ppaction://noaction"/>
            <a:extLst>
              <a:ext uri="{FF2B5EF4-FFF2-40B4-BE49-F238E27FC236}">
                <a16:creationId xmlns:a16="http://schemas.microsoft.com/office/drawing/2014/main" id="{36526BE2-1213-88F7-A255-EC3591F2EC28}"/>
              </a:ext>
            </a:extLst>
          </p:cNvPr>
          <p:cNvSpPr/>
          <p:nvPr userDrawn="1"/>
        </p:nvSpPr>
        <p:spPr>
          <a:xfrm>
            <a:off x="6500085" y="5666930"/>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28" name="Rektangel 27">
            <a:extLst>
              <a:ext uri="{FF2B5EF4-FFF2-40B4-BE49-F238E27FC236}">
                <a16:creationId xmlns:a16="http://schemas.microsoft.com/office/drawing/2014/main" id="{EB17C114-1FD6-A8BC-5BCB-2F7DEFF0C42A}"/>
              </a:ext>
            </a:extLst>
          </p:cNvPr>
          <p:cNvSpPr/>
          <p:nvPr userDrawn="1"/>
        </p:nvSpPr>
        <p:spPr>
          <a:xfrm>
            <a:off x="6499961" y="5669114"/>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hlinkClick r:id="" action="ppaction://noaction"/>
            <a:extLst>
              <a:ext uri="{FF2B5EF4-FFF2-40B4-BE49-F238E27FC236}">
                <a16:creationId xmlns:a16="http://schemas.microsoft.com/office/drawing/2014/main" id="{D5491173-2963-22B7-9499-BE1A4E38C31A}"/>
              </a:ext>
            </a:extLst>
          </p:cNvPr>
          <p:cNvSpPr/>
          <p:nvPr userDrawn="1"/>
        </p:nvSpPr>
        <p:spPr>
          <a:xfrm>
            <a:off x="7770424" y="4201139"/>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Kompetensutveckling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1" name="Rektangel 30">
            <a:extLst>
              <a:ext uri="{FF2B5EF4-FFF2-40B4-BE49-F238E27FC236}">
                <a16:creationId xmlns:a16="http://schemas.microsoft.com/office/drawing/2014/main" id="{EFFB58C9-3B1C-BB48-4294-072F9A08AC89}"/>
              </a:ext>
            </a:extLst>
          </p:cNvPr>
          <p:cNvSpPr/>
          <p:nvPr userDrawn="1"/>
        </p:nvSpPr>
        <p:spPr>
          <a:xfrm>
            <a:off x="7770300" y="4203323"/>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hlinkClick r:id="" action="ppaction://noaction"/>
            <a:extLst>
              <a:ext uri="{FF2B5EF4-FFF2-40B4-BE49-F238E27FC236}">
                <a16:creationId xmlns:a16="http://schemas.microsoft.com/office/drawing/2014/main" id="{6901AAD4-3E85-BF90-B8D2-045526608CD7}"/>
              </a:ext>
            </a:extLst>
          </p:cNvPr>
          <p:cNvSpPr/>
          <p:nvPr userDrawn="1"/>
        </p:nvSpPr>
        <p:spPr>
          <a:xfrm>
            <a:off x="3258794" y="2452248"/>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Engagemang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3" name="Rektangel 32">
            <a:extLst>
              <a:ext uri="{FF2B5EF4-FFF2-40B4-BE49-F238E27FC236}">
                <a16:creationId xmlns:a16="http://schemas.microsoft.com/office/drawing/2014/main" id="{B4FC1C71-B1CF-1A91-4540-01AD07AEBC61}"/>
              </a:ext>
            </a:extLst>
          </p:cNvPr>
          <p:cNvSpPr/>
          <p:nvPr userDrawn="1"/>
        </p:nvSpPr>
        <p:spPr>
          <a:xfrm>
            <a:off x="3258670" y="2454432"/>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hlinkClick r:id="" action="ppaction://noaction"/>
            <a:extLst>
              <a:ext uri="{FF2B5EF4-FFF2-40B4-BE49-F238E27FC236}">
                <a16:creationId xmlns:a16="http://schemas.microsoft.com/office/drawing/2014/main" id="{06007F4F-252B-3E5F-C949-DB00D47A8A6E}"/>
              </a:ext>
            </a:extLst>
          </p:cNvPr>
          <p:cNvSpPr/>
          <p:nvPr userDrawn="1"/>
        </p:nvSpPr>
        <p:spPr>
          <a:xfrm>
            <a:off x="3924562" y="1445426"/>
            <a:ext cx="1792993" cy="394899"/>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chemeClr val="bg1">
                    <a:lumMod val="85000"/>
                  </a:schemeClr>
                </a:solidFill>
                <a:effectLst/>
                <a:uLnTx/>
                <a:uFillTx/>
                <a:latin typeface="+mn-lt"/>
                <a:ea typeface="+mn-ea"/>
                <a:cs typeface="+mn-cs"/>
              </a:rPr>
              <a:t>Utvecklingssamtal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chemeClr val="bg1">
                    <a:lumMod val="85000"/>
                  </a:schemeClr>
                </a:solidFill>
                <a:effectLst/>
                <a:uLnTx/>
                <a:uFillTx/>
                <a:latin typeface="+mn-lt"/>
                <a:ea typeface="+mn-ea"/>
                <a:cs typeface="+mn-cs"/>
              </a:rPr>
              <a:t>INSIGHT PULS</a:t>
            </a:r>
          </a:p>
        </p:txBody>
      </p:sp>
      <p:sp>
        <p:nvSpPr>
          <p:cNvPr id="35" name="Rektangel 34">
            <a:extLst>
              <a:ext uri="{FF2B5EF4-FFF2-40B4-BE49-F238E27FC236}">
                <a16:creationId xmlns:a16="http://schemas.microsoft.com/office/drawing/2014/main" id="{69E2F8A4-78FD-FC58-5FB5-B508011C7EC9}"/>
              </a:ext>
            </a:extLst>
          </p:cNvPr>
          <p:cNvSpPr/>
          <p:nvPr userDrawn="1"/>
        </p:nvSpPr>
        <p:spPr>
          <a:xfrm>
            <a:off x="3924438" y="1447610"/>
            <a:ext cx="45719" cy="392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419787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darbetarundersökning implem">
    <p:spTree>
      <p:nvGrpSpPr>
        <p:cNvPr id="1" name=""/>
        <p:cNvGrpSpPr/>
        <p:nvPr/>
      </p:nvGrpSpPr>
      <p:grpSpPr>
        <a:xfrm>
          <a:off x="0" y="0"/>
          <a:ext cx="0" cy="0"/>
          <a:chOff x="0" y="0"/>
          <a:chExt cx="0" cy="0"/>
        </a:xfrm>
      </p:grpSpPr>
      <p:grpSp>
        <p:nvGrpSpPr>
          <p:cNvPr id="55" name="Grupp 54">
            <a:extLst>
              <a:ext uri="{FF2B5EF4-FFF2-40B4-BE49-F238E27FC236}">
                <a16:creationId xmlns:a16="http://schemas.microsoft.com/office/drawing/2014/main" id="{F9FDF7DA-1973-3BA8-4F52-69F9D1D482D7}"/>
              </a:ext>
            </a:extLst>
          </p:cNvPr>
          <p:cNvGrpSpPr/>
          <p:nvPr userDrawn="1"/>
        </p:nvGrpSpPr>
        <p:grpSpPr>
          <a:xfrm rot="21249364">
            <a:off x="3482190" y="1409595"/>
            <a:ext cx="3923836" cy="3923837"/>
            <a:chOff x="3482190" y="1739531"/>
            <a:chExt cx="3923836" cy="3923837"/>
          </a:xfrm>
        </p:grpSpPr>
        <p:sp>
          <p:nvSpPr>
            <p:cNvPr id="3" name="Pil: cirkelformad 5">
              <a:extLst>
                <a:ext uri="{FF2B5EF4-FFF2-40B4-BE49-F238E27FC236}">
                  <a16:creationId xmlns:a16="http://schemas.microsoft.com/office/drawing/2014/main" id="{43BB34B4-9D63-1C14-A13F-6F65082608AF}"/>
                </a:ext>
              </a:extLst>
            </p:cNvPr>
            <p:cNvSpPr/>
            <p:nvPr/>
          </p:nvSpPr>
          <p:spPr>
            <a:xfrm>
              <a:off x="3482190" y="1739531"/>
              <a:ext cx="3923836" cy="3923837"/>
            </a:xfrm>
            <a:prstGeom prst="circularArrow">
              <a:avLst>
                <a:gd name="adj1" fmla="val 5544"/>
                <a:gd name="adj2" fmla="val 330680"/>
                <a:gd name="adj3" fmla="val 14508292"/>
                <a:gd name="adj4" fmla="val 16954514"/>
                <a:gd name="adj5" fmla="val 5757"/>
              </a:avLst>
            </a:prstGeom>
            <a:solidFill>
              <a:schemeClr val="bg1">
                <a:lumMod val="65000"/>
                <a:alpha val="30000"/>
              </a:schemeClr>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8" name="textruta 27">
              <a:extLst>
                <a:ext uri="{FF2B5EF4-FFF2-40B4-BE49-F238E27FC236}">
                  <a16:creationId xmlns:a16="http://schemas.microsoft.com/office/drawing/2014/main" id="{575254E7-983B-55ED-17FA-B901679FAF71}"/>
                </a:ext>
              </a:extLst>
            </p:cNvPr>
            <p:cNvSpPr txBox="1">
              <a:spLocks noChangeArrowheads="1"/>
            </p:cNvSpPr>
            <p:nvPr/>
          </p:nvSpPr>
          <p:spPr bwMode="auto">
            <a:xfrm>
              <a:off x="4419271" y="3084331"/>
              <a:ext cx="2053104" cy="1615827"/>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sv-SE" altLang="sv-SE" sz="1100">
                  <a:solidFill>
                    <a:schemeClr val="bg1"/>
                  </a:solidFill>
                  <a:latin typeface="+mn-lt"/>
                </a:rPr>
                <a:t>QS leder kunden </a:t>
              </a:r>
            </a:p>
            <a:p>
              <a:pPr algn="ctr">
                <a:defRPr/>
              </a:pPr>
              <a:r>
                <a:rPr lang="sv-SE" altLang="sv-SE" sz="1100">
                  <a:solidFill>
                    <a:schemeClr val="bg1"/>
                  </a:solidFill>
                  <a:latin typeface="+mn-lt"/>
                </a:rPr>
                <a:t>igenom sju olika steg från </a:t>
              </a:r>
            </a:p>
            <a:p>
              <a:pPr algn="ctr">
                <a:defRPr/>
              </a:pPr>
              <a:r>
                <a:rPr lang="sv-SE" altLang="sv-SE" sz="1100">
                  <a:solidFill>
                    <a:schemeClr val="bg1"/>
                  </a:solidFill>
                  <a:latin typeface="+mn-lt"/>
                </a:rPr>
                <a:t>uppstart via genomförande till resultat och uppföljning, både med fokus på det fortsatta arbetet och verksamhetsutvecklingen internt samt övergripande av själva projektet.</a:t>
              </a:r>
            </a:p>
          </p:txBody>
        </p:sp>
      </p:grpSp>
      <p:sp>
        <p:nvSpPr>
          <p:cNvPr id="103" name="textruta 102">
            <a:extLst>
              <a:ext uri="{FF2B5EF4-FFF2-40B4-BE49-F238E27FC236}">
                <a16:creationId xmlns:a16="http://schemas.microsoft.com/office/drawing/2014/main" id="{464E9899-9767-C7F9-2C47-B615BD1AE05F}"/>
              </a:ext>
            </a:extLst>
          </p:cNvPr>
          <p:cNvSpPr txBox="1"/>
          <p:nvPr userDrawn="1"/>
        </p:nvSpPr>
        <p:spPr>
          <a:xfrm>
            <a:off x="706311" y="432965"/>
            <a:ext cx="10415576" cy="606275"/>
          </a:xfrm>
          <a:prstGeom prst="rect">
            <a:avLst/>
          </a:prstGeom>
        </p:spPr>
        <p:txBody>
          <a:bodyPr wrap="square" rtlCol="0" anchor="t" anchorCtr="0">
            <a:noAutofit/>
          </a:bodyPr>
          <a:lstStyle/>
          <a:p>
            <a:pPr algn="l"/>
            <a:r>
              <a:rPr lang="sv-SE" sz="3600" b="1">
                <a:solidFill>
                  <a:srgbClr val="4A4A4A"/>
                </a:solidFill>
                <a:latin typeface="Poppins"/>
                <a:cs typeface="Poppins"/>
              </a:rPr>
              <a:t>Arbetsprocess</a:t>
            </a:r>
            <a:endParaRPr lang="sv-SE" sz="3600" b="1" i="0">
              <a:solidFill>
                <a:srgbClr val="4A4A4A"/>
              </a:solidFill>
              <a:latin typeface="Poppins" pitchFamily="2" charset="77"/>
              <a:cs typeface="Poppins" pitchFamily="2" charset="77"/>
            </a:endParaRPr>
          </a:p>
        </p:txBody>
      </p:sp>
      <p:grpSp>
        <p:nvGrpSpPr>
          <p:cNvPr id="123" name="Grupp 122">
            <a:extLst>
              <a:ext uri="{FF2B5EF4-FFF2-40B4-BE49-F238E27FC236}">
                <a16:creationId xmlns:a16="http://schemas.microsoft.com/office/drawing/2014/main" id="{9E5C5E95-C6E2-AFC0-D732-5C17D226564B}"/>
              </a:ext>
            </a:extLst>
          </p:cNvPr>
          <p:cNvGrpSpPr/>
          <p:nvPr userDrawn="1"/>
        </p:nvGrpSpPr>
        <p:grpSpPr>
          <a:xfrm>
            <a:off x="485997" y="6171836"/>
            <a:ext cx="4349384" cy="215444"/>
            <a:chOff x="485997" y="6171836"/>
            <a:chExt cx="4349384" cy="215444"/>
          </a:xfrm>
        </p:grpSpPr>
        <p:sp>
          <p:nvSpPr>
            <p:cNvPr id="107" name="Rektangel 106">
              <a:extLst>
                <a:ext uri="{FF2B5EF4-FFF2-40B4-BE49-F238E27FC236}">
                  <a16:creationId xmlns:a16="http://schemas.microsoft.com/office/drawing/2014/main" id="{CE343015-535E-D3D8-913C-1A6107B7E8C3}"/>
                </a:ext>
              </a:extLst>
            </p:cNvPr>
            <p:cNvSpPr/>
            <p:nvPr userDrawn="1"/>
          </p:nvSpPr>
          <p:spPr>
            <a:xfrm>
              <a:off x="485997" y="6224605"/>
              <a:ext cx="116169" cy="1161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 name="textruta 111">
              <a:extLst>
                <a:ext uri="{FF2B5EF4-FFF2-40B4-BE49-F238E27FC236}">
                  <a16:creationId xmlns:a16="http://schemas.microsoft.com/office/drawing/2014/main" id="{53551F4E-04FE-57E4-DCB2-9D2599EA41FB}"/>
                </a:ext>
              </a:extLst>
            </p:cNvPr>
            <p:cNvSpPr txBox="1"/>
            <p:nvPr userDrawn="1"/>
          </p:nvSpPr>
          <p:spPr>
            <a:xfrm>
              <a:off x="572430" y="6171836"/>
              <a:ext cx="1576039" cy="215444"/>
            </a:xfrm>
            <a:prstGeom prst="rect">
              <a:avLst/>
            </a:prstGeom>
            <a:noFill/>
          </p:spPr>
          <p:txBody>
            <a:bodyPr wrap="square">
              <a:spAutoFit/>
            </a:bodyPr>
            <a:lstStyle/>
            <a:p>
              <a:r>
                <a:rPr lang="sv-SE" sz="800" b="1" err="1">
                  <a:solidFill>
                    <a:schemeClr val="tx1"/>
                  </a:solidFill>
                </a:rPr>
                <a:t>Insight</a:t>
              </a:r>
              <a:r>
                <a:rPr lang="sv-SE" sz="800" b="1">
                  <a:solidFill>
                    <a:schemeClr val="tx1"/>
                  </a:solidFill>
                </a:rPr>
                <a:t> Medarbetarundersökning</a:t>
              </a:r>
            </a:p>
          </p:txBody>
        </p:sp>
        <p:sp>
          <p:nvSpPr>
            <p:cNvPr id="113" name="Rektangel 112">
              <a:extLst>
                <a:ext uri="{FF2B5EF4-FFF2-40B4-BE49-F238E27FC236}">
                  <a16:creationId xmlns:a16="http://schemas.microsoft.com/office/drawing/2014/main" id="{6CA4E561-6FBD-A3B0-538D-79C608EAB4D4}"/>
                </a:ext>
              </a:extLst>
            </p:cNvPr>
            <p:cNvSpPr/>
            <p:nvPr userDrawn="1"/>
          </p:nvSpPr>
          <p:spPr>
            <a:xfrm>
              <a:off x="2173548" y="6224605"/>
              <a:ext cx="116169" cy="11616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textruta 113">
              <a:extLst>
                <a:ext uri="{FF2B5EF4-FFF2-40B4-BE49-F238E27FC236}">
                  <a16:creationId xmlns:a16="http://schemas.microsoft.com/office/drawing/2014/main" id="{4B4D64B5-06D3-FC00-7876-B54052176CCB}"/>
                </a:ext>
              </a:extLst>
            </p:cNvPr>
            <p:cNvSpPr txBox="1"/>
            <p:nvPr userDrawn="1"/>
          </p:nvSpPr>
          <p:spPr>
            <a:xfrm>
              <a:off x="2259982" y="6171836"/>
              <a:ext cx="694562"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Puls</a:t>
              </a:r>
            </a:p>
          </p:txBody>
        </p:sp>
        <p:sp>
          <p:nvSpPr>
            <p:cNvPr id="119" name="Rektangel 118">
              <a:extLst>
                <a:ext uri="{FF2B5EF4-FFF2-40B4-BE49-F238E27FC236}">
                  <a16:creationId xmlns:a16="http://schemas.microsoft.com/office/drawing/2014/main" id="{20571354-AE9C-F637-AD9D-49B31DA53990}"/>
                </a:ext>
              </a:extLst>
            </p:cNvPr>
            <p:cNvSpPr/>
            <p:nvPr userDrawn="1"/>
          </p:nvSpPr>
          <p:spPr>
            <a:xfrm>
              <a:off x="2969002" y="6224605"/>
              <a:ext cx="116169" cy="116169"/>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textruta 119">
              <a:extLst>
                <a:ext uri="{FF2B5EF4-FFF2-40B4-BE49-F238E27FC236}">
                  <a16:creationId xmlns:a16="http://schemas.microsoft.com/office/drawing/2014/main" id="{EFAA0919-8D4F-CE47-D29A-2FBE3980F756}"/>
                </a:ext>
              </a:extLst>
            </p:cNvPr>
            <p:cNvSpPr txBox="1"/>
            <p:nvPr userDrawn="1"/>
          </p:nvSpPr>
          <p:spPr>
            <a:xfrm>
              <a:off x="3055435" y="6171836"/>
              <a:ext cx="835809" cy="215444"/>
            </a:xfrm>
            <a:prstGeom prst="rect">
              <a:avLst/>
            </a:prstGeom>
            <a:noFill/>
          </p:spPr>
          <p:txBody>
            <a:bodyPr wrap="square">
              <a:spAutoFit/>
            </a:bodyPr>
            <a:lstStyle/>
            <a:p>
              <a:r>
                <a:rPr lang="sv-SE" sz="800" b="0" err="1">
                  <a:solidFill>
                    <a:schemeClr val="bg1">
                      <a:lumMod val="75000"/>
                    </a:schemeClr>
                  </a:solidFill>
                </a:rPr>
                <a:t>Insight</a:t>
              </a:r>
              <a:r>
                <a:rPr lang="sv-SE" sz="800" b="0">
                  <a:solidFill>
                    <a:schemeClr val="bg1">
                      <a:lumMod val="75000"/>
                    </a:schemeClr>
                  </a:solidFill>
                </a:rPr>
                <a:t> Process</a:t>
              </a:r>
            </a:p>
          </p:txBody>
        </p:sp>
        <p:sp>
          <p:nvSpPr>
            <p:cNvPr id="121" name="Rektangel 120">
              <a:extLst>
                <a:ext uri="{FF2B5EF4-FFF2-40B4-BE49-F238E27FC236}">
                  <a16:creationId xmlns:a16="http://schemas.microsoft.com/office/drawing/2014/main" id="{7A73C786-9FA8-7AEE-E79D-74AA9FEF57D1}"/>
                </a:ext>
              </a:extLst>
            </p:cNvPr>
            <p:cNvSpPr/>
            <p:nvPr userDrawn="1"/>
          </p:nvSpPr>
          <p:spPr>
            <a:xfrm>
              <a:off x="3913139" y="6224605"/>
              <a:ext cx="116169" cy="1161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 name="textruta 121">
              <a:extLst>
                <a:ext uri="{FF2B5EF4-FFF2-40B4-BE49-F238E27FC236}">
                  <a16:creationId xmlns:a16="http://schemas.microsoft.com/office/drawing/2014/main" id="{6AC965AB-0209-261E-8D83-1A00E767DC73}"/>
                </a:ext>
              </a:extLst>
            </p:cNvPr>
            <p:cNvSpPr txBox="1"/>
            <p:nvPr userDrawn="1"/>
          </p:nvSpPr>
          <p:spPr>
            <a:xfrm>
              <a:off x="3999572" y="6171836"/>
              <a:ext cx="83580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Paket</a:t>
              </a:r>
            </a:p>
          </p:txBody>
        </p:sp>
      </p:grpSp>
      <p:grpSp>
        <p:nvGrpSpPr>
          <p:cNvPr id="2" name="Grupp 1">
            <a:extLst>
              <a:ext uri="{FF2B5EF4-FFF2-40B4-BE49-F238E27FC236}">
                <a16:creationId xmlns:a16="http://schemas.microsoft.com/office/drawing/2014/main" id="{517E322E-0925-CE51-8839-86A51234B357}"/>
              </a:ext>
            </a:extLst>
          </p:cNvPr>
          <p:cNvGrpSpPr/>
          <p:nvPr userDrawn="1"/>
        </p:nvGrpSpPr>
        <p:grpSpPr>
          <a:xfrm>
            <a:off x="5998402" y="3643344"/>
            <a:ext cx="1915610" cy="432698"/>
            <a:chOff x="3105636" y="4231473"/>
            <a:chExt cx="1915610" cy="432698"/>
          </a:xfrm>
        </p:grpSpPr>
        <p:sp>
          <p:nvSpPr>
            <p:cNvPr id="4" name="Rektangel 3">
              <a:extLst>
                <a:ext uri="{FF2B5EF4-FFF2-40B4-BE49-F238E27FC236}">
                  <a16:creationId xmlns:a16="http://schemas.microsoft.com/office/drawing/2014/main" id="{7B4ED28D-1289-A5A9-4DB7-73E27AB98D59}"/>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3. Organisationsstruktur</a:t>
              </a:r>
            </a:p>
          </p:txBody>
        </p:sp>
        <p:sp>
          <p:nvSpPr>
            <p:cNvPr id="5" name="Rektangel 4">
              <a:extLst>
                <a:ext uri="{FF2B5EF4-FFF2-40B4-BE49-F238E27FC236}">
                  <a16:creationId xmlns:a16="http://schemas.microsoft.com/office/drawing/2014/main" id="{C39FC490-C5D7-6AC5-6CF2-5C9CE4814B55}"/>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 name="Grupp 5">
            <a:extLst>
              <a:ext uri="{FF2B5EF4-FFF2-40B4-BE49-F238E27FC236}">
                <a16:creationId xmlns:a16="http://schemas.microsoft.com/office/drawing/2014/main" id="{A80EE8C3-F331-A092-F821-F705BB3D3579}"/>
              </a:ext>
            </a:extLst>
          </p:cNvPr>
          <p:cNvGrpSpPr/>
          <p:nvPr userDrawn="1"/>
        </p:nvGrpSpPr>
        <p:grpSpPr>
          <a:xfrm>
            <a:off x="4775319" y="4804846"/>
            <a:ext cx="1915607" cy="432698"/>
            <a:chOff x="3105636" y="4231473"/>
            <a:chExt cx="1915607" cy="432698"/>
          </a:xfrm>
        </p:grpSpPr>
        <p:sp>
          <p:nvSpPr>
            <p:cNvPr id="7" name="Rektangel 6">
              <a:extLst>
                <a:ext uri="{FF2B5EF4-FFF2-40B4-BE49-F238E27FC236}">
                  <a16:creationId xmlns:a16="http://schemas.microsoft.com/office/drawing/2014/main" id="{6267C406-C461-09CF-F9BA-F4FCD46A4016}"/>
                </a:ext>
              </a:extLst>
            </p:cNvPr>
            <p:cNvSpPr/>
            <p:nvPr userDrawn="1"/>
          </p:nvSpPr>
          <p:spPr>
            <a:xfrm>
              <a:off x="3111371" y="4231473"/>
              <a:ext cx="1909872"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4. Frågebatteri / Missiv</a:t>
              </a:r>
            </a:p>
          </p:txBody>
        </p:sp>
        <p:sp>
          <p:nvSpPr>
            <p:cNvPr id="8" name="Rektangel 7">
              <a:extLst>
                <a:ext uri="{FF2B5EF4-FFF2-40B4-BE49-F238E27FC236}">
                  <a16:creationId xmlns:a16="http://schemas.microsoft.com/office/drawing/2014/main" id="{759DE992-2E18-1724-9310-E6763FE59FCE}"/>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 name="Grupp 8">
            <a:extLst>
              <a:ext uri="{FF2B5EF4-FFF2-40B4-BE49-F238E27FC236}">
                <a16:creationId xmlns:a16="http://schemas.microsoft.com/office/drawing/2014/main" id="{72C60B43-4B93-1B96-8EB1-1DF611542431}"/>
              </a:ext>
            </a:extLst>
          </p:cNvPr>
          <p:cNvGrpSpPr/>
          <p:nvPr userDrawn="1"/>
        </p:nvGrpSpPr>
        <p:grpSpPr>
          <a:xfrm>
            <a:off x="3265091" y="4015204"/>
            <a:ext cx="1915610" cy="432698"/>
            <a:chOff x="3105636" y="4231473"/>
            <a:chExt cx="1915610" cy="432698"/>
          </a:xfrm>
        </p:grpSpPr>
        <p:sp>
          <p:nvSpPr>
            <p:cNvPr id="10" name="Rektangel 9">
              <a:extLst>
                <a:ext uri="{FF2B5EF4-FFF2-40B4-BE49-F238E27FC236}">
                  <a16:creationId xmlns:a16="http://schemas.microsoft.com/office/drawing/2014/main" id="{01FA00C7-45CF-4F19-8256-5DC16C728DA0}"/>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5. Utskick</a:t>
              </a:r>
            </a:p>
          </p:txBody>
        </p:sp>
        <p:sp>
          <p:nvSpPr>
            <p:cNvPr id="11" name="Rektangel 10">
              <a:extLst>
                <a:ext uri="{FF2B5EF4-FFF2-40B4-BE49-F238E27FC236}">
                  <a16:creationId xmlns:a16="http://schemas.microsoft.com/office/drawing/2014/main" id="{5DAC9556-D42B-18C2-DAD4-DABE137F219D}"/>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2" name="Grupp 11">
            <a:extLst>
              <a:ext uri="{FF2B5EF4-FFF2-40B4-BE49-F238E27FC236}">
                <a16:creationId xmlns:a16="http://schemas.microsoft.com/office/drawing/2014/main" id="{201FD62B-7FF7-DD4C-25E3-D8E56734E486}"/>
              </a:ext>
            </a:extLst>
          </p:cNvPr>
          <p:cNvGrpSpPr/>
          <p:nvPr userDrawn="1"/>
        </p:nvGrpSpPr>
        <p:grpSpPr>
          <a:xfrm>
            <a:off x="3278187" y="3150189"/>
            <a:ext cx="1915610" cy="432698"/>
            <a:chOff x="3105636" y="4231473"/>
            <a:chExt cx="1915610" cy="432698"/>
          </a:xfrm>
        </p:grpSpPr>
        <p:sp>
          <p:nvSpPr>
            <p:cNvPr id="13" name="Rektangel 12">
              <a:extLst>
                <a:ext uri="{FF2B5EF4-FFF2-40B4-BE49-F238E27FC236}">
                  <a16:creationId xmlns:a16="http://schemas.microsoft.com/office/drawing/2014/main" id="{DA5B6E87-0EFE-C677-433E-82E20D2A9106}"/>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6. Resultat</a:t>
              </a:r>
            </a:p>
          </p:txBody>
        </p:sp>
        <p:sp>
          <p:nvSpPr>
            <p:cNvPr id="14" name="Rektangel 13">
              <a:extLst>
                <a:ext uri="{FF2B5EF4-FFF2-40B4-BE49-F238E27FC236}">
                  <a16:creationId xmlns:a16="http://schemas.microsoft.com/office/drawing/2014/main" id="{394D54DF-F850-CA13-7823-BCC2A525F923}"/>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6752B74C-1BCC-6419-4C9F-45F117F3ACB5}"/>
              </a:ext>
            </a:extLst>
          </p:cNvPr>
          <p:cNvGrpSpPr/>
          <p:nvPr userDrawn="1"/>
        </p:nvGrpSpPr>
        <p:grpSpPr>
          <a:xfrm>
            <a:off x="3275320" y="2301727"/>
            <a:ext cx="1915610" cy="432698"/>
            <a:chOff x="3105636" y="4231473"/>
            <a:chExt cx="1915610" cy="432698"/>
          </a:xfrm>
        </p:grpSpPr>
        <p:sp>
          <p:nvSpPr>
            <p:cNvPr id="16" name="Rektangel 15">
              <a:extLst>
                <a:ext uri="{FF2B5EF4-FFF2-40B4-BE49-F238E27FC236}">
                  <a16:creationId xmlns:a16="http://schemas.microsoft.com/office/drawing/2014/main" id="{566D7682-B666-3206-214F-131BA44561DB}"/>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7. Uppföljning</a:t>
              </a:r>
            </a:p>
          </p:txBody>
        </p:sp>
        <p:sp>
          <p:nvSpPr>
            <p:cNvPr id="17" name="Rektangel 16">
              <a:extLst>
                <a:ext uri="{FF2B5EF4-FFF2-40B4-BE49-F238E27FC236}">
                  <a16:creationId xmlns:a16="http://schemas.microsoft.com/office/drawing/2014/main" id="{31FA3C0C-E6A8-2502-FFF7-1E318BA0494C}"/>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8" name="Grupp 17">
            <a:extLst>
              <a:ext uri="{FF2B5EF4-FFF2-40B4-BE49-F238E27FC236}">
                <a16:creationId xmlns:a16="http://schemas.microsoft.com/office/drawing/2014/main" id="{A8E14D2C-C9F8-8551-7B74-C13C25C6E51A}"/>
              </a:ext>
            </a:extLst>
          </p:cNvPr>
          <p:cNvGrpSpPr/>
          <p:nvPr userDrawn="1"/>
        </p:nvGrpSpPr>
        <p:grpSpPr>
          <a:xfrm>
            <a:off x="5998875" y="2587999"/>
            <a:ext cx="1915610" cy="432698"/>
            <a:chOff x="3105636" y="4231473"/>
            <a:chExt cx="1915610" cy="432698"/>
          </a:xfrm>
        </p:grpSpPr>
        <p:sp>
          <p:nvSpPr>
            <p:cNvPr id="20" name="Rektangel 19">
              <a:extLst>
                <a:ext uri="{FF2B5EF4-FFF2-40B4-BE49-F238E27FC236}">
                  <a16:creationId xmlns:a16="http://schemas.microsoft.com/office/drawing/2014/main" id="{7839DE3F-9348-2A43-7A39-7BE79B403B04}"/>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2. Uppstart</a:t>
              </a:r>
            </a:p>
          </p:txBody>
        </p:sp>
        <p:sp>
          <p:nvSpPr>
            <p:cNvPr id="21" name="Rektangel 20">
              <a:extLst>
                <a:ext uri="{FF2B5EF4-FFF2-40B4-BE49-F238E27FC236}">
                  <a16:creationId xmlns:a16="http://schemas.microsoft.com/office/drawing/2014/main" id="{55D0247B-E4AA-8882-C9D2-B545F09A2AFD}"/>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13EF94D6-81D3-3017-5F20-D483767712CB}"/>
              </a:ext>
            </a:extLst>
          </p:cNvPr>
          <p:cNvGrpSpPr/>
          <p:nvPr userDrawn="1"/>
        </p:nvGrpSpPr>
        <p:grpSpPr>
          <a:xfrm>
            <a:off x="4862182" y="1546916"/>
            <a:ext cx="1915610" cy="432698"/>
            <a:chOff x="3105636" y="4231473"/>
            <a:chExt cx="1915610" cy="432698"/>
          </a:xfrm>
        </p:grpSpPr>
        <p:sp>
          <p:nvSpPr>
            <p:cNvPr id="23" name="Rektangel 22">
              <a:extLst>
                <a:ext uri="{FF2B5EF4-FFF2-40B4-BE49-F238E27FC236}">
                  <a16:creationId xmlns:a16="http://schemas.microsoft.com/office/drawing/2014/main" id="{62C84AA3-787E-1708-8A35-A4152E7E4C1B}"/>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1. Planering inför uppstart</a:t>
              </a:r>
            </a:p>
          </p:txBody>
        </p:sp>
        <p:sp>
          <p:nvSpPr>
            <p:cNvPr id="24" name="Rektangel 23">
              <a:extLst>
                <a:ext uri="{FF2B5EF4-FFF2-40B4-BE49-F238E27FC236}">
                  <a16:creationId xmlns:a16="http://schemas.microsoft.com/office/drawing/2014/main" id="{7233AED9-850B-5CD0-8848-DAD2A1B17FD1}"/>
                </a:ext>
              </a:extLst>
            </p:cNvPr>
            <p:cNvSpPr/>
            <p:nvPr userDrawn="1"/>
          </p:nvSpPr>
          <p:spPr>
            <a:xfrm>
              <a:off x="3105636" y="4231586"/>
              <a:ext cx="45719" cy="4325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4" name="Grupp 63">
            <a:extLst>
              <a:ext uri="{FF2B5EF4-FFF2-40B4-BE49-F238E27FC236}">
                <a16:creationId xmlns:a16="http://schemas.microsoft.com/office/drawing/2014/main" id="{7B6ED50F-A604-684A-C63F-5002D1DF12B6}"/>
              </a:ext>
            </a:extLst>
          </p:cNvPr>
          <p:cNvGrpSpPr/>
          <p:nvPr userDrawn="1"/>
        </p:nvGrpSpPr>
        <p:grpSpPr>
          <a:xfrm>
            <a:off x="6894145" y="1610748"/>
            <a:ext cx="4158480" cy="401491"/>
            <a:chOff x="6894145" y="1610748"/>
            <a:chExt cx="4158480" cy="401491"/>
          </a:xfrm>
        </p:grpSpPr>
        <p:sp>
          <p:nvSpPr>
            <p:cNvPr id="19" name="Rundad rektangulär 12">
              <a:extLst>
                <a:ext uri="{FF2B5EF4-FFF2-40B4-BE49-F238E27FC236}">
                  <a16:creationId xmlns:a16="http://schemas.microsoft.com/office/drawing/2014/main" id="{1521105A-2C6B-75C4-A255-388B466AFE23}"/>
                </a:ext>
              </a:extLst>
            </p:cNvPr>
            <p:cNvSpPr/>
            <p:nvPr userDrawn="1"/>
          </p:nvSpPr>
          <p:spPr>
            <a:xfrm>
              <a:off x="8818506" y="1610748"/>
              <a:ext cx="2234119" cy="401491"/>
            </a:xfrm>
            <a:prstGeom prst="wedgeRoundRectCallout">
              <a:avLst>
                <a:gd name="adj1" fmla="val -124856"/>
                <a:gd name="adj2" fmla="val 19251"/>
                <a:gd name="adj3" fmla="val 16667"/>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Förberedelse &amp; dela dokument</a:t>
              </a:r>
              <a:br>
                <a:rPr lang="sv-SE" sz="900"/>
              </a:br>
              <a:endParaRPr lang="sv-SE" sz="900"/>
            </a:p>
          </p:txBody>
        </p:sp>
        <p:grpSp>
          <p:nvGrpSpPr>
            <p:cNvPr id="32" name="Grupp 31">
              <a:extLst>
                <a:ext uri="{FF2B5EF4-FFF2-40B4-BE49-F238E27FC236}">
                  <a16:creationId xmlns:a16="http://schemas.microsoft.com/office/drawing/2014/main" id="{068D6DB5-7D90-867E-5FD1-221023FB5127}"/>
                </a:ext>
              </a:extLst>
            </p:cNvPr>
            <p:cNvGrpSpPr/>
            <p:nvPr userDrawn="1"/>
          </p:nvGrpSpPr>
          <p:grpSpPr>
            <a:xfrm>
              <a:off x="6894145" y="1630167"/>
              <a:ext cx="1982519" cy="280804"/>
              <a:chOff x="6894145" y="1630167"/>
              <a:chExt cx="1982519" cy="280804"/>
            </a:xfrm>
          </p:grpSpPr>
          <p:sp>
            <p:nvSpPr>
              <p:cNvPr id="33" name="Höger hakparentes 32">
                <a:extLst>
                  <a:ext uri="{FF2B5EF4-FFF2-40B4-BE49-F238E27FC236}">
                    <a16:creationId xmlns:a16="http://schemas.microsoft.com/office/drawing/2014/main" id="{D5FC981E-2C8E-81CC-D4DE-05B6319DFA41}"/>
                  </a:ext>
                </a:extLst>
              </p:cNvPr>
              <p:cNvSpPr/>
              <p:nvPr userDrawn="1"/>
            </p:nvSpPr>
            <p:spPr>
              <a:xfrm rot="10800000">
                <a:off x="8830945" y="1630167"/>
                <a:ext cx="45719" cy="280804"/>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34" name="Rak pil 33">
                <a:extLst>
                  <a:ext uri="{FF2B5EF4-FFF2-40B4-BE49-F238E27FC236}">
                    <a16:creationId xmlns:a16="http://schemas.microsoft.com/office/drawing/2014/main" id="{E3E2E6DD-869B-10DA-CA0A-B1140070BDA2}"/>
                  </a:ext>
                </a:extLst>
              </p:cNvPr>
              <p:cNvCxnSpPr>
                <a:cxnSpLocks/>
              </p:cNvCxnSpPr>
              <p:nvPr userDrawn="1"/>
            </p:nvCxnSpPr>
            <p:spPr>
              <a:xfrm flipV="1">
                <a:off x="6894145" y="1758531"/>
                <a:ext cx="1936236" cy="473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65" name="Grupp 64">
            <a:extLst>
              <a:ext uri="{FF2B5EF4-FFF2-40B4-BE49-F238E27FC236}">
                <a16:creationId xmlns:a16="http://schemas.microsoft.com/office/drawing/2014/main" id="{EF74DF3E-1DC5-AC2B-8447-38AF1964FF10}"/>
              </a:ext>
            </a:extLst>
          </p:cNvPr>
          <p:cNvGrpSpPr/>
          <p:nvPr userDrawn="1"/>
        </p:nvGrpSpPr>
        <p:grpSpPr>
          <a:xfrm>
            <a:off x="8040757" y="2289066"/>
            <a:ext cx="3011868" cy="990051"/>
            <a:chOff x="8040757" y="2736817"/>
            <a:chExt cx="3011868" cy="990051"/>
          </a:xfrm>
        </p:grpSpPr>
        <p:sp>
          <p:nvSpPr>
            <p:cNvPr id="25" name="Rundad rektangulär 12">
              <a:extLst>
                <a:ext uri="{FF2B5EF4-FFF2-40B4-BE49-F238E27FC236}">
                  <a16:creationId xmlns:a16="http://schemas.microsoft.com/office/drawing/2014/main" id="{183F786F-40D6-929E-EE2B-0871BA2FF21F}"/>
                </a:ext>
              </a:extLst>
            </p:cNvPr>
            <p:cNvSpPr/>
            <p:nvPr userDrawn="1"/>
          </p:nvSpPr>
          <p:spPr>
            <a:xfrm>
              <a:off x="8818505" y="2788426"/>
              <a:ext cx="2234120" cy="907995"/>
            </a:xfrm>
            <a:prstGeom prst="wedgeRoundRectCallout">
              <a:avLst>
                <a:gd name="adj1" fmla="val -75209"/>
                <a:gd name="adj2" fmla="val 5835"/>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Deltagare och roller i projektet</a:t>
              </a: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Genomgång av projektplan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Genomgång av frågebatteriet, missiv</a:t>
              </a: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Presentation av metod och teori</a:t>
              </a: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Kommunikation internt projektet</a:t>
              </a: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Faktureringsuppgifter</a:t>
              </a:r>
              <a:endParaRPr lang="sv-SE" sz="900"/>
            </a:p>
          </p:txBody>
        </p:sp>
        <p:grpSp>
          <p:nvGrpSpPr>
            <p:cNvPr id="35" name="Grupp 34">
              <a:extLst>
                <a:ext uri="{FF2B5EF4-FFF2-40B4-BE49-F238E27FC236}">
                  <a16:creationId xmlns:a16="http://schemas.microsoft.com/office/drawing/2014/main" id="{D4221511-F4E5-E12D-2D89-CE8DDEA0FC5E}"/>
                </a:ext>
              </a:extLst>
            </p:cNvPr>
            <p:cNvGrpSpPr/>
            <p:nvPr userDrawn="1"/>
          </p:nvGrpSpPr>
          <p:grpSpPr>
            <a:xfrm>
              <a:off x="8040757" y="2736817"/>
              <a:ext cx="835906" cy="990051"/>
              <a:chOff x="8040757" y="2736817"/>
              <a:chExt cx="835906" cy="990051"/>
            </a:xfrm>
          </p:grpSpPr>
          <p:sp>
            <p:nvSpPr>
              <p:cNvPr id="36" name="Höger hakparentes 35">
                <a:extLst>
                  <a:ext uri="{FF2B5EF4-FFF2-40B4-BE49-F238E27FC236}">
                    <a16:creationId xmlns:a16="http://schemas.microsoft.com/office/drawing/2014/main" id="{5ED820D6-324D-EC46-7693-02D6B1F18962}"/>
                  </a:ext>
                </a:extLst>
              </p:cNvPr>
              <p:cNvSpPr/>
              <p:nvPr userDrawn="1"/>
            </p:nvSpPr>
            <p:spPr>
              <a:xfrm rot="10800000">
                <a:off x="8830944" y="2736817"/>
                <a:ext cx="45719" cy="990051"/>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37" name="Rak pil 36">
                <a:extLst>
                  <a:ext uri="{FF2B5EF4-FFF2-40B4-BE49-F238E27FC236}">
                    <a16:creationId xmlns:a16="http://schemas.microsoft.com/office/drawing/2014/main" id="{C98487EE-96A7-FE9A-CCCE-14CCE2AFD507}"/>
                  </a:ext>
                </a:extLst>
              </p:cNvPr>
              <p:cNvCxnSpPr>
                <a:cxnSpLocks/>
              </p:cNvCxnSpPr>
              <p:nvPr userDrawn="1"/>
            </p:nvCxnSpPr>
            <p:spPr>
              <a:xfrm flipV="1">
                <a:off x="8040757" y="3238539"/>
                <a:ext cx="789624" cy="14456"/>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66" name="Grupp 65">
            <a:extLst>
              <a:ext uri="{FF2B5EF4-FFF2-40B4-BE49-F238E27FC236}">
                <a16:creationId xmlns:a16="http://schemas.microsoft.com/office/drawing/2014/main" id="{B42E9092-6FC5-9AE6-631C-7FD93A7780CF}"/>
              </a:ext>
            </a:extLst>
          </p:cNvPr>
          <p:cNvGrpSpPr/>
          <p:nvPr userDrawn="1"/>
        </p:nvGrpSpPr>
        <p:grpSpPr>
          <a:xfrm>
            <a:off x="8040757" y="3527518"/>
            <a:ext cx="3838451" cy="860750"/>
            <a:chOff x="8040757" y="3607030"/>
            <a:chExt cx="3838451" cy="860750"/>
          </a:xfrm>
        </p:grpSpPr>
        <p:sp>
          <p:nvSpPr>
            <p:cNvPr id="26" name="Rundad rektangulär 12">
              <a:extLst>
                <a:ext uri="{FF2B5EF4-FFF2-40B4-BE49-F238E27FC236}">
                  <a16:creationId xmlns:a16="http://schemas.microsoft.com/office/drawing/2014/main" id="{41758BE0-018D-42AD-72E4-FBFF8C60D8CE}"/>
                </a:ext>
              </a:extLst>
            </p:cNvPr>
            <p:cNvSpPr/>
            <p:nvPr userDrawn="1"/>
          </p:nvSpPr>
          <p:spPr>
            <a:xfrm>
              <a:off x="8839354" y="3607030"/>
              <a:ext cx="3039854" cy="860750"/>
            </a:xfrm>
            <a:prstGeom prst="wedgeRoundRectCallout">
              <a:avLst>
                <a:gd name="adj1" fmla="val -66920"/>
                <a:gd name="adj2" fmla="val -28169"/>
                <a:gd name="adj3" fmla="val 16667"/>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Dela dokument inför möte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Genomgång av organisationsmappning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Komplett respondentlista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Godkänn och stäng organisationsträd</a:t>
              </a:r>
              <a:endParaRPr lang="sv-SE" sz="900"/>
            </a:p>
          </p:txBody>
        </p:sp>
        <p:grpSp>
          <p:nvGrpSpPr>
            <p:cNvPr id="40" name="Grupp 39">
              <a:extLst>
                <a:ext uri="{FF2B5EF4-FFF2-40B4-BE49-F238E27FC236}">
                  <a16:creationId xmlns:a16="http://schemas.microsoft.com/office/drawing/2014/main" id="{51B2DB7B-D75C-3CFC-A651-BFA6307DE248}"/>
                </a:ext>
              </a:extLst>
            </p:cNvPr>
            <p:cNvGrpSpPr/>
            <p:nvPr userDrawn="1"/>
          </p:nvGrpSpPr>
          <p:grpSpPr>
            <a:xfrm>
              <a:off x="8040757" y="3702978"/>
              <a:ext cx="835906" cy="663282"/>
              <a:chOff x="8040757" y="3777318"/>
              <a:chExt cx="835906" cy="663282"/>
            </a:xfrm>
          </p:grpSpPr>
          <p:sp>
            <p:nvSpPr>
              <p:cNvPr id="41" name="Höger hakparentes 40">
                <a:extLst>
                  <a:ext uri="{FF2B5EF4-FFF2-40B4-BE49-F238E27FC236}">
                    <a16:creationId xmlns:a16="http://schemas.microsoft.com/office/drawing/2014/main" id="{8ADA92DA-EE60-051E-EE03-0032203351F6}"/>
                  </a:ext>
                </a:extLst>
              </p:cNvPr>
              <p:cNvSpPr/>
              <p:nvPr userDrawn="1"/>
            </p:nvSpPr>
            <p:spPr>
              <a:xfrm rot="10800000">
                <a:off x="8830944" y="3777318"/>
                <a:ext cx="45719" cy="663282"/>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2" name="Rak pil 41">
                <a:extLst>
                  <a:ext uri="{FF2B5EF4-FFF2-40B4-BE49-F238E27FC236}">
                    <a16:creationId xmlns:a16="http://schemas.microsoft.com/office/drawing/2014/main" id="{23F66CAD-4507-101C-4AAB-9503003085FF}"/>
                  </a:ext>
                </a:extLst>
              </p:cNvPr>
              <p:cNvCxnSpPr>
                <a:cxnSpLocks/>
              </p:cNvCxnSpPr>
              <p:nvPr userDrawn="1"/>
            </p:nvCxnSpPr>
            <p:spPr>
              <a:xfrm>
                <a:off x="8040757" y="4030113"/>
                <a:ext cx="789624"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62" name="Grupp 61">
            <a:extLst>
              <a:ext uri="{FF2B5EF4-FFF2-40B4-BE49-F238E27FC236}">
                <a16:creationId xmlns:a16="http://schemas.microsoft.com/office/drawing/2014/main" id="{538B2075-A9A9-7B73-68FE-5C22CEC2AB54}"/>
              </a:ext>
            </a:extLst>
          </p:cNvPr>
          <p:cNvGrpSpPr/>
          <p:nvPr userDrawn="1"/>
        </p:nvGrpSpPr>
        <p:grpSpPr>
          <a:xfrm>
            <a:off x="312792" y="3909170"/>
            <a:ext cx="2846720" cy="704586"/>
            <a:chOff x="312792" y="3882794"/>
            <a:chExt cx="2846720" cy="704586"/>
          </a:xfrm>
        </p:grpSpPr>
        <p:sp>
          <p:nvSpPr>
            <p:cNvPr id="29" name="Rundad rektangulär 12">
              <a:extLst>
                <a:ext uri="{FF2B5EF4-FFF2-40B4-BE49-F238E27FC236}">
                  <a16:creationId xmlns:a16="http://schemas.microsoft.com/office/drawing/2014/main" id="{396A7453-8FBE-7790-CC53-44A3993DFE68}"/>
                </a:ext>
              </a:extLst>
            </p:cNvPr>
            <p:cNvSpPr/>
            <p:nvPr userDrawn="1"/>
          </p:nvSpPr>
          <p:spPr>
            <a:xfrm>
              <a:off x="312792" y="3882794"/>
              <a:ext cx="2257695" cy="704586"/>
            </a:xfrm>
            <a:prstGeom prst="wedgeRoundRectCallout">
              <a:avLst>
                <a:gd name="adj1" fmla="val 109181"/>
                <a:gd name="adj2" fmla="val 19515"/>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Informera IT </a:t>
              </a:r>
              <a:r>
                <a:rPr lang="sv-SE" sz="900" b="0" i="0" u="none" strike="noStrike" err="1">
                  <a:solidFill>
                    <a:srgbClr val="000000"/>
                  </a:solidFill>
                  <a:effectLst/>
                  <a:latin typeface="Calibri" panose="020F0502020204030204" pitchFamily="34" charset="0"/>
                </a:rPr>
                <a:t>avd</a:t>
              </a:r>
              <a:r>
                <a:rPr lang="sv-SE" sz="900" b="0" i="0" u="none" strike="noStrike">
                  <a:solidFill>
                    <a:srgbClr val="000000"/>
                  </a:solidFill>
                  <a:effectLst/>
                  <a:latin typeface="Calibri" panose="020F0502020204030204" pitchFamily="34" charset="0"/>
                </a:rPr>
                <a:t> om spamfilter</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Skapa skarpt utskick </a:t>
              </a:r>
              <a:r>
                <a:rPr lang="sv-SE" sz="900" b="0" i="0" u="none" strike="noStrike" err="1">
                  <a:solidFill>
                    <a:srgbClr val="000000"/>
                  </a:solidFill>
                  <a:effectLst/>
                  <a:latin typeface="Calibri" panose="020F0502020204030204" pitchFamily="34" charset="0"/>
                </a:rPr>
                <a:t>inkl</a:t>
              </a:r>
              <a:r>
                <a:rPr lang="sv-SE" sz="900" b="0" i="0" u="none" strike="noStrike">
                  <a:solidFill>
                    <a:srgbClr val="000000"/>
                  </a:solidFill>
                  <a:effectLst/>
                  <a:latin typeface="Calibri" panose="020F0502020204030204" pitchFamily="34" charset="0"/>
                </a:rPr>
                <a:t> påminnelser</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Utskicksdag</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Stäng undersökning</a:t>
              </a:r>
              <a:endParaRPr lang="sv-SE" sz="900"/>
            </a:p>
          </p:txBody>
        </p:sp>
        <p:grpSp>
          <p:nvGrpSpPr>
            <p:cNvPr id="44" name="Grupp 43">
              <a:extLst>
                <a:ext uri="{FF2B5EF4-FFF2-40B4-BE49-F238E27FC236}">
                  <a16:creationId xmlns:a16="http://schemas.microsoft.com/office/drawing/2014/main" id="{E3F959D4-6A1D-2ADB-4CE7-215913C044EA}"/>
                </a:ext>
              </a:extLst>
            </p:cNvPr>
            <p:cNvGrpSpPr/>
            <p:nvPr userDrawn="1"/>
          </p:nvGrpSpPr>
          <p:grpSpPr>
            <a:xfrm>
              <a:off x="2518351" y="3914096"/>
              <a:ext cx="641161" cy="672507"/>
              <a:chOff x="2518351" y="3891794"/>
              <a:chExt cx="641161" cy="672507"/>
            </a:xfrm>
          </p:grpSpPr>
          <p:sp>
            <p:nvSpPr>
              <p:cNvPr id="45" name="Höger hakparentes 44">
                <a:extLst>
                  <a:ext uri="{FF2B5EF4-FFF2-40B4-BE49-F238E27FC236}">
                    <a16:creationId xmlns:a16="http://schemas.microsoft.com/office/drawing/2014/main" id="{B35B9FBF-C31A-6476-F70E-2B197C6BAD87}"/>
                  </a:ext>
                </a:extLst>
              </p:cNvPr>
              <p:cNvSpPr/>
              <p:nvPr userDrawn="1"/>
            </p:nvSpPr>
            <p:spPr>
              <a:xfrm>
                <a:off x="2518351" y="3891794"/>
                <a:ext cx="45719" cy="672507"/>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6" name="Rak pil 45">
                <a:extLst>
                  <a:ext uri="{FF2B5EF4-FFF2-40B4-BE49-F238E27FC236}">
                    <a16:creationId xmlns:a16="http://schemas.microsoft.com/office/drawing/2014/main" id="{C1E80ED3-CBB8-CE8D-5E98-9A2A8076DDAC}"/>
                  </a:ext>
                </a:extLst>
              </p:cNvPr>
              <p:cNvCxnSpPr>
                <a:cxnSpLocks/>
              </p:cNvCxnSpPr>
              <p:nvPr userDrawn="1"/>
            </p:nvCxnSpPr>
            <p:spPr>
              <a:xfrm>
                <a:off x="2564519" y="4163310"/>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60" name="Grupp 59">
            <a:extLst>
              <a:ext uri="{FF2B5EF4-FFF2-40B4-BE49-F238E27FC236}">
                <a16:creationId xmlns:a16="http://schemas.microsoft.com/office/drawing/2014/main" id="{E994B0B5-560E-C0CF-0ABB-808F452B1C7A}"/>
              </a:ext>
            </a:extLst>
          </p:cNvPr>
          <p:cNvGrpSpPr/>
          <p:nvPr userDrawn="1"/>
        </p:nvGrpSpPr>
        <p:grpSpPr>
          <a:xfrm>
            <a:off x="485997" y="2319368"/>
            <a:ext cx="2673515" cy="432583"/>
            <a:chOff x="485997" y="2212333"/>
            <a:chExt cx="2673515" cy="432583"/>
          </a:xfrm>
        </p:grpSpPr>
        <p:sp>
          <p:nvSpPr>
            <p:cNvPr id="31" name="Rundad rektangulär 12">
              <a:extLst>
                <a:ext uri="{FF2B5EF4-FFF2-40B4-BE49-F238E27FC236}">
                  <a16:creationId xmlns:a16="http://schemas.microsoft.com/office/drawing/2014/main" id="{7F1553E8-4B43-03D9-444C-094ABEE665C2}"/>
                </a:ext>
              </a:extLst>
            </p:cNvPr>
            <p:cNvSpPr/>
            <p:nvPr userDrawn="1"/>
          </p:nvSpPr>
          <p:spPr>
            <a:xfrm>
              <a:off x="485997" y="2294504"/>
              <a:ext cx="2084489" cy="284532"/>
            </a:xfrm>
            <a:prstGeom prst="wedgeRoundRectCallout">
              <a:avLst>
                <a:gd name="adj1" fmla="val 90021"/>
                <a:gd name="adj2" fmla="val 41190"/>
                <a:gd name="adj3" fmla="val 16667"/>
              </a:avLst>
            </a:prstGeom>
            <a:noFill/>
            <a:ln w="25400" cap="flat" cmpd="sng" algn="ctr">
              <a:no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Dela agenda inför uppföljningsmöte</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Uppföljningsmöte</a:t>
              </a:r>
              <a:endParaRPr lang="sv-SE" sz="900"/>
            </a:p>
          </p:txBody>
        </p:sp>
        <p:grpSp>
          <p:nvGrpSpPr>
            <p:cNvPr id="54" name="Grupp 53">
              <a:extLst>
                <a:ext uri="{FF2B5EF4-FFF2-40B4-BE49-F238E27FC236}">
                  <a16:creationId xmlns:a16="http://schemas.microsoft.com/office/drawing/2014/main" id="{EDDA6D0E-9DC4-0081-BB36-A0E89849E99D}"/>
                </a:ext>
              </a:extLst>
            </p:cNvPr>
            <p:cNvGrpSpPr/>
            <p:nvPr userDrawn="1"/>
          </p:nvGrpSpPr>
          <p:grpSpPr>
            <a:xfrm>
              <a:off x="2518351" y="2212333"/>
              <a:ext cx="641161" cy="432583"/>
              <a:chOff x="2518351" y="2004181"/>
              <a:chExt cx="641161" cy="432583"/>
            </a:xfrm>
          </p:grpSpPr>
          <p:sp>
            <p:nvSpPr>
              <p:cNvPr id="56" name="Höger hakparentes 55">
                <a:extLst>
                  <a:ext uri="{FF2B5EF4-FFF2-40B4-BE49-F238E27FC236}">
                    <a16:creationId xmlns:a16="http://schemas.microsoft.com/office/drawing/2014/main" id="{B521D494-2D25-91CB-8A31-84CB6D7315EE}"/>
                  </a:ext>
                </a:extLst>
              </p:cNvPr>
              <p:cNvSpPr/>
              <p:nvPr userDrawn="1"/>
            </p:nvSpPr>
            <p:spPr>
              <a:xfrm>
                <a:off x="2518351" y="2004181"/>
                <a:ext cx="52135" cy="43258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7" name="Rak pil 56">
                <a:extLst>
                  <a:ext uri="{FF2B5EF4-FFF2-40B4-BE49-F238E27FC236}">
                    <a16:creationId xmlns:a16="http://schemas.microsoft.com/office/drawing/2014/main" id="{34F08482-CFEC-88A5-701E-691E0A858869}"/>
                  </a:ext>
                </a:extLst>
              </p:cNvPr>
              <p:cNvCxnSpPr>
                <a:cxnSpLocks/>
              </p:cNvCxnSpPr>
              <p:nvPr userDrawn="1"/>
            </p:nvCxnSpPr>
            <p:spPr>
              <a:xfrm>
                <a:off x="2564519" y="2192073"/>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71" name="Grupp 70">
            <a:extLst>
              <a:ext uri="{FF2B5EF4-FFF2-40B4-BE49-F238E27FC236}">
                <a16:creationId xmlns:a16="http://schemas.microsoft.com/office/drawing/2014/main" id="{3524AAD4-FA3F-AB7C-45D7-B5850FB86184}"/>
              </a:ext>
            </a:extLst>
          </p:cNvPr>
          <p:cNvGrpSpPr/>
          <p:nvPr userDrawn="1"/>
        </p:nvGrpSpPr>
        <p:grpSpPr>
          <a:xfrm>
            <a:off x="6894145" y="4581067"/>
            <a:ext cx="4985063" cy="860750"/>
            <a:chOff x="6894145" y="3656725"/>
            <a:chExt cx="4985063" cy="860750"/>
          </a:xfrm>
        </p:grpSpPr>
        <p:sp>
          <p:nvSpPr>
            <p:cNvPr id="72" name="Rundad rektangulär 12">
              <a:extLst>
                <a:ext uri="{FF2B5EF4-FFF2-40B4-BE49-F238E27FC236}">
                  <a16:creationId xmlns:a16="http://schemas.microsoft.com/office/drawing/2014/main" id="{A01E3834-4544-E62D-5563-4EAB51F21C53}"/>
                </a:ext>
              </a:extLst>
            </p:cNvPr>
            <p:cNvSpPr/>
            <p:nvPr userDrawn="1"/>
          </p:nvSpPr>
          <p:spPr>
            <a:xfrm>
              <a:off x="8839354" y="3656725"/>
              <a:ext cx="3039854" cy="860750"/>
            </a:xfrm>
            <a:prstGeom prst="wedgeRoundRectCallout">
              <a:avLst>
                <a:gd name="adj1" fmla="val -66920"/>
                <a:gd name="adj2" fmla="val -28169"/>
                <a:gd name="adj3" fmla="val 16667"/>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Återkoppla frågorna till </a:t>
              </a:r>
              <a:r>
                <a:rPr lang="sv-SE" sz="900" b="0" i="0" u="none" strike="noStrike" err="1">
                  <a:solidFill>
                    <a:srgbClr val="000000"/>
                  </a:solidFill>
                  <a:effectLst/>
                  <a:latin typeface="Calibri" panose="020F0502020204030204" pitchFamily="34" charset="0"/>
                </a:rPr>
                <a:t>Quicksearch</a:t>
              </a:r>
              <a:endParaRPr lang="sv-SE" sz="9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Ev. översättning via </a:t>
              </a:r>
              <a:r>
                <a:rPr lang="sv-SE" sz="900" b="0" i="0" u="none" strike="noStrike" err="1">
                  <a:solidFill>
                    <a:srgbClr val="000000"/>
                  </a:solidFill>
                  <a:effectLst/>
                  <a:latin typeface="Calibri" panose="020F0502020204030204" pitchFamily="34" charset="0"/>
                </a:rPr>
                <a:t>Semantix</a:t>
              </a:r>
              <a:endParaRPr lang="sv-SE" sz="9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Godkänn frågebatteri (samtliga språk)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Testutskick</a:t>
              </a:r>
              <a:endParaRPr lang="sv-SE" sz="900"/>
            </a:p>
          </p:txBody>
        </p:sp>
        <p:grpSp>
          <p:nvGrpSpPr>
            <p:cNvPr id="73" name="Grupp 72">
              <a:extLst>
                <a:ext uri="{FF2B5EF4-FFF2-40B4-BE49-F238E27FC236}">
                  <a16:creationId xmlns:a16="http://schemas.microsoft.com/office/drawing/2014/main" id="{84C2BF67-0AF7-F841-13F4-B42286EE2CBC}"/>
                </a:ext>
              </a:extLst>
            </p:cNvPr>
            <p:cNvGrpSpPr/>
            <p:nvPr userDrawn="1"/>
          </p:nvGrpSpPr>
          <p:grpSpPr>
            <a:xfrm>
              <a:off x="6894145" y="3752673"/>
              <a:ext cx="1982518" cy="663282"/>
              <a:chOff x="6894145" y="3827013"/>
              <a:chExt cx="1982518" cy="663282"/>
            </a:xfrm>
          </p:grpSpPr>
          <p:sp>
            <p:nvSpPr>
              <p:cNvPr id="74" name="Höger hakparentes 73">
                <a:extLst>
                  <a:ext uri="{FF2B5EF4-FFF2-40B4-BE49-F238E27FC236}">
                    <a16:creationId xmlns:a16="http://schemas.microsoft.com/office/drawing/2014/main" id="{6E1D3987-F4BE-8BF9-A869-E874A3B9FE60}"/>
                  </a:ext>
                </a:extLst>
              </p:cNvPr>
              <p:cNvSpPr/>
              <p:nvPr userDrawn="1"/>
            </p:nvSpPr>
            <p:spPr>
              <a:xfrm rot="10800000">
                <a:off x="8830944" y="3827013"/>
                <a:ext cx="45719" cy="663282"/>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75" name="Rak pil 74">
                <a:extLst>
                  <a:ext uri="{FF2B5EF4-FFF2-40B4-BE49-F238E27FC236}">
                    <a16:creationId xmlns:a16="http://schemas.microsoft.com/office/drawing/2014/main" id="{0D54C389-30DA-6A26-6FDF-2592D68F2B87}"/>
                  </a:ext>
                </a:extLst>
              </p:cNvPr>
              <p:cNvCxnSpPr>
                <a:cxnSpLocks/>
              </p:cNvCxnSpPr>
              <p:nvPr userDrawn="1"/>
            </p:nvCxnSpPr>
            <p:spPr>
              <a:xfrm>
                <a:off x="6894145" y="4149381"/>
                <a:ext cx="193623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grpSp>
        <p:nvGrpSpPr>
          <p:cNvPr id="27" name="Grupp 26">
            <a:extLst>
              <a:ext uri="{FF2B5EF4-FFF2-40B4-BE49-F238E27FC236}">
                <a16:creationId xmlns:a16="http://schemas.microsoft.com/office/drawing/2014/main" id="{30C0B617-52A6-DF94-7FFC-36826A1DB996}"/>
              </a:ext>
            </a:extLst>
          </p:cNvPr>
          <p:cNvGrpSpPr/>
          <p:nvPr userDrawn="1"/>
        </p:nvGrpSpPr>
        <p:grpSpPr>
          <a:xfrm>
            <a:off x="275642" y="2981352"/>
            <a:ext cx="2883870" cy="704586"/>
            <a:chOff x="275642" y="3882794"/>
            <a:chExt cx="2883870" cy="704586"/>
          </a:xfrm>
        </p:grpSpPr>
        <p:sp>
          <p:nvSpPr>
            <p:cNvPr id="30" name="Rundad rektangulär 12">
              <a:extLst>
                <a:ext uri="{FF2B5EF4-FFF2-40B4-BE49-F238E27FC236}">
                  <a16:creationId xmlns:a16="http://schemas.microsoft.com/office/drawing/2014/main" id="{1A77336C-B6D1-3696-AAC6-70C76D990068}"/>
                </a:ext>
              </a:extLst>
            </p:cNvPr>
            <p:cNvSpPr/>
            <p:nvPr userDrawn="1"/>
          </p:nvSpPr>
          <p:spPr>
            <a:xfrm>
              <a:off x="275642" y="3882794"/>
              <a:ext cx="2294845" cy="704586"/>
            </a:xfrm>
            <a:prstGeom prst="wedgeRoundRectCallout">
              <a:avLst>
                <a:gd name="adj1" fmla="val 109181"/>
                <a:gd name="adj2" fmla="val 19515"/>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Skapa resultatportal </a:t>
              </a:r>
              <a:r>
                <a:rPr lang="sv-SE" sz="900" err="1"/>
                <a:t>inkl</a:t>
              </a:r>
              <a:r>
                <a:rPr lang="sv-SE" sz="900"/>
                <a:t> login</a:t>
              </a:r>
              <a:endParaRPr lang="sv-SE" sz="900" b="0" i="0" u="none" strike="noStrike">
                <a:solidFill>
                  <a:srgbClr val="000000"/>
                </a:solidFill>
                <a:effectLst/>
                <a:latin typeface="Calibri" panose="020F050202020403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sv-SE" sz="900"/>
                <a:t>• </a:t>
              </a:r>
              <a:r>
                <a:rPr lang="sv-SE" sz="900" b="0" i="0" u="none" strike="noStrike">
                  <a:solidFill>
                    <a:srgbClr val="000000"/>
                  </a:solidFill>
                  <a:effectLst/>
                  <a:latin typeface="Calibri" panose="020F0502020204030204" pitchFamily="34" charset="0"/>
                </a:rPr>
                <a:t>Skapa totalrapport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Presentation HR, Ledning och/eller chefer</a:t>
              </a:r>
              <a:endParaRPr lang="sv-SE" sz="900" b="0" i="0" u="none" strike="noStrike">
                <a:solidFill>
                  <a:srgbClr val="000000"/>
                </a:solidFill>
                <a:effectLst/>
                <a:latin typeface="Calibri" panose="020F050202020403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sv-SE" sz="900"/>
                <a:t>• Utskick av inloggningsuppgifter</a:t>
              </a:r>
            </a:p>
          </p:txBody>
        </p:sp>
        <p:grpSp>
          <p:nvGrpSpPr>
            <p:cNvPr id="38" name="Grupp 37">
              <a:extLst>
                <a:ext uri="{FF2B5EF4-FFF2-40B4-BE49-F238E27FC236}">
                  <a16:creationId xmlns:a16="http://schemas.microsoft.com/office/drawing/2014/main" id="{C4247B90-6D0A-7D52-BC00-E9243B652DEE}"/>
                </a:ext>
              </a:extLst>
            </p:cNvPr>
            <p:cNvGrpSpPr/>
            <p:nvPr userDrawn="1"/>
          </p:nvGrpSpPr>
          <p:grpSpPr>
            <a:xfrm>
              <a:off x="2518351" y="3914096"/>
              <a:ext cx="641161" cy="672507"/>
              <a:chOff x="2518351" y="3891794"/>
              <a:chExt cx="641161" cy="672507"/>
            </a:xfrm>
          </p:grpSpPr>
          <p:sp>
            <p:nvSpPr>
              <p:cNvPr id="39" name="Höger hakparentes 38">
                <a:extLst>
                  <a:ext uri="{FF2B5EF4-FFF2-40B4-BE49-F238E27FC236}">
                    <a16:creationId xmlns:a16="http://schemas.microsoft.com/office/drawing/2014/main" id="{CEBB0A87-D717-BA4B-5042-A8B5B5DDC6A0}"/>
                  </a:ext>
                </a:extLst>
              </p:cNvPr>
              <p:cNvSpPr/>
              <p:nvPr userDrawn="1"/>
            </p:nvSpPr>
            <p:spPr>
              <a:xfrm>
                <a:off x="2518351" y="3891794"/>
                <a:ext cx="45719" cy="672507"/>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3" name="Rak pil 42">
                <a:extLst>
                  <a:ext uri="{FF2B5EF4-FFF2-40B4-BE49-F238E27FC236}">
                    <a16:creationId xmlns:a16="http://schemas.microsoft.com/office/drawing/2014/main" id="{2B2CD0AF-3F0D-57F4-2B2C-ADB82D3D6D45}"/>
                  </a:ext>
                </a:extLst>
              </p:cNvPr>
              <p:cNvCxnSpPr>
                <a:cxnSpLocks/>
              </p:cNvCxnSpPr>
              <p:nvPr userDrawn="1"/>
            </p:nvCxnSpPr>
            <p:spPr>
              <a:xfrm>
                <a:off x="2564519" y="4224854"/>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713318095"/>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rocess implementation">
    <p:spTree>
      <p:nvGrpSpPr>
        <p:cNvPr id="1" name=""/>
        <p:cNvGrpSpPr/>
        <p:nvPr/>
      </p:nvGrpSpPr>
      <p:grpSpPr>
        <a:xfrm>
          <a:off x="0" y="0"/>
          <a:ext cx="0" cy="0"/>
          <a:chOff x="0" y="0"/>
          <a:chExt cx="0" cy="0"/>
        </a:xfrm>
      </p:grpSpPr>
      <p:sp>
        <p:nvSpPr>
          <p:cNvPr id="29" name="Rundad rektangulär 12">
            <a:extLst>
              <a:ext uri="{FF2B5EF4-FFF2-40B4-BE49-F238E27FC236}">
                <a16:creationId xmlns:a16="http://schemas.microsoft.com/office/drawing/2014/main" id="{FBB4C80C-4CE7-034E-5DB8-C6C63E79DB32}"/>
              </a:ext>
            </a:extLst>
          </p:cNvPr>
          <p:cNvSpPr/>
          <p:nvPr userDrawn="1"/>
        </p:nvSpPr>
        <p:spPr>
          <a:xfrm>
            <a:off x="8818506" y="1630626"/>
            <a:ext cx="2234119" cy="963364"/>
          </a:xfrm>
          <a:prstGeom prst="wedgeRoundRectCallout">
            <a:avLst>
              <a:gd name="adj1" fmla="val -124856"/>
              <a:gd name="adj2" fmla="val 19251"/>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Dela mallar i projektet</a:t>
            </a:r>
          </a:p>
          <a:p>
            <a:pPr marL="0" marR="0" lvl="0" indent="0" defTabSz="914400" eaLnBrk="1" fontAlgn="auto" latinLnBrk="0" hangingPunct="1">
              <a:lnSpc>
                <a:spcPct val="100000"/>
              </a:lnSpc>
              <a:spcBef>
                <a:spcPts val="0"/>
              </a:spcBef>
              <a:spcAft>
                <a:spcPts val="0"/>
              </a:spcAft>
              <a:buClrTx/>
              <a:buSzTx/>
              <a:buFontTx/>
              <a:buNone/>
              <a:tabLst/>
              <a:defRPr/>
            </a:pPr>
            <a:r>
              <a:rPr lang="sv-SE" sz="900"/>
              <a:t>• Uppstartsmöte</a:t>
            </a:r>
          </a:p>
          <a:p>
            <a:pPr marL="0" marR="0" lvl="0" indent="0" defTabSz="914400" eaLnBrk="1" fontAlgn="auto" latinLnBrk="0" hangingPunct="1">
              <a:lnSpc>
                <a:spcPct val="100000"/>
              </a:lnSpc>
              <a:spcBef>
                <a:spcPts val="0"/>
              </a:spcBef>
              <a:spcAft>
                <a:spcPts val="0"/>
              </a:spcAft>
              <a:buClrTx/>
              <a:buSzTx/>
              <a:buFontTx/>
              <a:buNone/>
              <a:tabLst/>
              <a:defRPr/>
            </a:pPr>
            <a:r>
              <a:rPr lang="sv-SE" sz="900"/>
              <a:t>• Projektplan</a:t>
            </a:r>
          </a:p>
          <a:p>
            <a:pPr marL="0" marR="0" lvl="0" indent="0" defTabSz="914400" eaLnBrk="1" fontAlgn="auto" latinLnBrk="0" hangingPunct="1">
              <a:lnSpc>
                <a:spcPct val="100000"/>
              </a:lnSpc>
              <a:spcBef>
                <a:spcPts val="0"/>
              </a:spcBef>
              <a:spcAft>
                <a:spcPts val="0"/>
              </a:spcAft>
              <a:buClrTx/>
              <a:buSzTx/>
              <a:buFontTx/>
              <a:buNone/>
              <a:tabLst/>
              <a:defRPr/>
            </a:pPr>
            <a:r>
              <a:rPr lang="sv-SE" sz="900"/>
              <a:t>• Plan för resultathantering</a:t>
            </a:r>
          </a:p>
          <a:p>
            <a:pPr marL="0" marR="0" lvl="0" indent="0" defTabSz="914400" eaLnBrk="1" fontAlgn="auto" latinLnBrk="0" hangingPunct="1">
              <a:lnSpc>
                <a:spcPct val="100000"/>
              </a:lnSpc>
              <a:spcBef>
                <a:spcPts val="0"/>
              </a:spcBef>
              <a:spcAft>
                <a:spcPts val="0"/>
              </a:spcAft>
              <a:buClrTx/>
              <a:buSzTx/>
              <a:buFontTx/>
              <a:buNone/>
              <a:tabLst/>
              <a:defRPr/>
            </a:pPr>
            <a:r>
              <a:rPr lang="sv-SE" sz="900"/>
              <a:t>• Roller/Behörigheter </a:t>
            </a:r>
            <a:br>
              <a:rPr lang="sv-SE" sz="900"/>
            </a:br>
            <a:r>
              <a:rPr lang="sv-SE" sz="900"/>
              <a:t>   (Huvudansvarig, HR administratör, Chef)</a:t>
            </a:r>
          </a:p>
          <a:p>
            <a:pPr marL="0" marR="0" lvl="0" indent="0" defTabSz="914400" eaLnBrk="1" fontAlgn="auto" latinLnBrk="0" hangingPunct="1">
              <a:lnSpc>
                <a:spcPct val="100000"/>
              </a:lnSpc>
              <a:spcBef>
                <a:spcPts val="0"/>
              </a:spcBef>
              <a:spcAft>
                <a:spcPts val="0"/>
              </a:spcAft>
              <a:buClrTx/>
              <a:buSzTx/>
              <a:buFontTx/>
              <a:buNone/>
              <a:tabLst/>
              <a:defRPr/>
            </a:pPr>
            <a:r>
              <a:rPr lang="sv-SE" sz="900"/>
              <a:t>• Kommunikation internt</a:t>
            </a:r>
            <a:br>
              <a:rPr lang="sv-SE" sz="900"/>
            </a:br>
            <a:endParaRPr lang="sv-SE" sz="900"/>
          </a:p>
        </p:txBody>
      </p:sp>
      <p:sp>
        <p:nvSpPr>
          <p:cNvPr id="30" name="Rundad rektangulär 12">
            <a:extLst>
              <a:ext uri="{FF2B5EF4-FFF2-40B4-BE49-F238E27FC236}">
                <a16:creationId xmlns:a16="http://schemas.microsoft.com/office/drawing/2014/main" id="{C80ECD04-6D6D-ABBE-B6F4-441C2CF88B08}"/>
              </a:ext>
            </a:extLst>
          </p:cNvPr>
          <p:cNvSpPr/>
          <p:nvPr userDrawn="1"/>
        </p:nvSpPr>
        <p:spPr>
          <a:xfrm>
            <a:off x="8818505" y="2798365"/>
            <a:ext cx="2234120" cy="907995"/>
          </a:xfrm>
          <a:prstGeom prst="wedgeRoundRectCallout">
            <a:avLst>
              <a:gd name="adj1" fmla="val -75209"/>
              <a:gd name="adj2" fmla="val 5835"/>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Integration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Hantering av personuppgifter</a:t>
            </a:r>
          </a:p>
          <a:p>
            <a:pPr marL="0" marR="0" lvl="0" indent="0" defTabSz="914400" eaLnBrk="1" fontAlgn="auto" latinLnBrk="0" hangingPunct="1">
              <a:lnSpc>
                <a:spcPct val="100000"/>
              </a:lnSpc>
              <a:spcBef>
                <a:spcPts val="0"/>
              </a:spcBef>
              <a:spcAft>
                <a:spcPts val="0"/>
              </a:spcAft>
              <a:buClrTx/>
              <a:buSzTx/>
              <a:buFontTx/>
              <a:buNone/>
              <a:tabLst/>
              <a:defRPr/>
            </a:pPr>
            <a:r>
              <a:rPr lang="sv-SE" sz="900"/>
              <a:t>• Test av integration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Definition av BG variabler</a:t>
            </a:r>
          </a:p>
        </p:txBody>
      </p:sp>
      <p:sp>
        <p:nvSpPr>
          <p:cNvPr id="31" name="Rundad rektangulär 12">
            <a:extLst>
              <a:ext uri="{FF2B5EF4-FFF2-40B4-BE49-F238E27FC236}">
                <a16:creationId xmlns:a16="http://schemas.microsoft.com/office/drawing/2014/main" id="{90CAE819-73BB-02D2-D020-326EEBE16D32}"/>
              </a:ext>
            </a:extLst>
          </p:cNvPr>
          <p:cNvSpPr/>
          <p:nvPr userDrawn="1"/>
        </p:nvSpPr>
        <p:spPr>
          <a:xfrm>
            <a:off x="8720086" y="3614949"/>
            <a:ext cx="3039854" cy="2856365"/>
          </a:xfrm>
          <a:prstGeom prst="wedgeRoundRectCallout">
            <a:avLst>
              <a:gd name="adj1" fmla="val -66920"/>
              <a:gd name="adj2" fmla="val -28169"/>
              <a:gd name="adj3" fmla="val 16667"/>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900"/>
            </a:br>
            <a:r>
              <a:rPr lang="sv-SE" sz="900" b="1"/>
              <a:t>Information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a:t>
            </a:r>
            <a:r>
              <a:rPr lang="sv-SE" sz="900" err="1"/>
              <a:t>Insight</a:t>
            </a:r>
            <a:r>
              <a:rPr lang="sv-SE" sz="900"/>
              <a:t> Process</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anonymitet</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support</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resultathantering</a:t>
            </a:r>
            <a:br>
              <a:rPr lang="sv-SE" sz="900"/>
            </a:b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b="1" kern="1200">
                <a:solidFill>
                  <a:schemeClr val="tx1"/>
                </a:solidFill>
                <a:latin typeface="+mn-lt"/>
                <a:ea typeface="+mn-ea"/>
                <a:cs typeface="+mn-cs"/>
              </a:rPr>
              <a:t>Frågeområden/Mailtext</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Tillgängliga frågeområden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Egna frågeområden?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Språk </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Mailtext</a:t>
            </a:r>
            <a:br>
              <a:rPr lang="sv-SE" sz="900" kern="1200">
                <a:solidFill>
                  <a:schemeClr val="tx1"/>
                </a:solidFill>
                <a:latin typeface="+mn-lt"/>
                <a:ea typeface="+mn-ea"/>
                <a:cs typeface="+mn-cs"/>
              </a:rPr>
            </a:br>
            <a:endParaRPr lang="sv-SE" sz="900" kern="1200">
              <a:solidFill>
                <a:schemeClr val="tx1"/>
              </a:solidFill>
              <a:latin typeface="+mn-lt"/>
              <a:ea typeface="+mn-ea"/>
              <a:cs typeface="+mn-cs"/>
            </a:endParaRPr>
          </a:p>
          <a:p>
            <a:pPr marL="0" lvl="0" indent="0">
              <a:buFontTx/>
              <a:buNone/>
              <a:defRPr/>
            </a:pPr>
            <a:r>
              <a:rPr lang="sv-SE" sz="900" b="1" kern="1200">
                <a:solidFill>
                  <a:schemeClr val="tx1"/>
                </a:solidFill>
                <a:latin typeface="+mn-lt"/>
                <a:ea typeface="+mn-ea"/>
                <a:cs typeface="+mn-cs"/>
              </a:rPr>
              <a:t>Resultatportal/Rapport</a:t>
            </a:r>
          </a:p>
          <a:p>
            <a:pPr marL="0" lvl="0" indent="0">
              <a:buFontTx/>
              <a:buNone/>
              <a:defRPr/>
            </a:pPr>
            <a:r>
              <a:rPr lang="sv-SE" sz="900"/>
              <a:t>• </a:t>
            </a:r>
            <a:r>
              <a:rPr lang="sv-SE" sz="900" kern="1200">
                <a:solidFill>
                  <a:schemeClr val="tx1"/>
                </a:solidFill>
                <a:latin typeface="+mn-lt"/>
                <a:ea typeface="+mn-ea"/>
                <a:cs typeface="+mn-cs"/>
              </a:rPr>
              <a:t>Resultatportal</a:t>
            </a:r>
          </a:p>
          <a:p>
            <a:pPr marL="0" lvl="0" indent="0">
              <a:buFontTx/>
              <a:buNone/>
              <a:defRPr/>
            </a:pPr>
            <a:r>
              <a:rPr lang="sv-SE" sz="900"/>
              <a:t>• </a:t>
            </a:r>
            <a:r>
              <a:rPr lang="sv-SE" sz="900" kern="1200">
                <a:solidFill>
                  <a:schemeClr val="tx1"/>
                </a:solidFill>
                <a:latin typeface="+mn-lt"/>
                <a:ea typeface="+mn-ea"/>
                <a:cs typeface="+mn-cs"/>
              </a:rPr>
              <a:t>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a:p>
            <a:pPr marL="0" lvl="0" indent="0">
              <a:buFontTx/>
              <a:buNone/>
              <a:defRPr/>
            </a:pPr>
            <a:r>
              <a:rPr lang="sv-SE" sz="900"/>
              <a:t>• </a:t>
            </a:r>
            <a:r>
              <a:rPr lang="sv-SE" sz="900" kern="1200">
                <a:solidFill>
                  <a:schemeClr val="tx1"/>
                </a:solidFill>
                <a:latin typeface="+mn-lt"/>
                <a:ea typeface="+mn-ea"/>
                <a:cs typeface="+mn-cs"/>
              </a:rPr>
              <a:t>Stödjande dokument</a:t>
            </a:r>
          </a:p>
        </p:txBody>
      </p:sp>
      <p:sp>
        <p:nvSpPr>
          <p:cNvPr id="32" name="Rundad rektangulär 12">
            <a:extLst>
              <a:ext uri="{FF2B5EF4-FFF2-40B4-BE49-F238E27FC236}">
                <a16:creationId xmlns:a16="http://schemas.microsoft.com/office/drawing/2014/main" id="{5A24F66D-AC72-D319-AB23-63B5AFD13FC8}"/>
              </a:ext>
            </a:extLst>
          </p:cNvPr>
          <p:cNvSpPr/>
          <p:nvPr userDrawn="1"/>
        </p:nvSpPr>
        <p:spPr>
          <a:xfrm>
            <a:off x="34888" y="4939757"/>
            <a:ext cx="2535598" cy="975534"/>
          </a:xfrm>
          <a:prstGeom prst="wedgeRoundRectCallout">
            <a:avLst>
              <a:gd name="adj1" fmla="val -113551"/>
              <a:gd name="adj2" fmla="val -46575"/>
              <a:gd name="adj3" fmla="val 16667"/>
            </a:avLst>
          </a:prstGeom>
          <a:noFill/>
          <a:ln w="25400" cap="flat" cmpd="sng" algn="ctr">
            <a:noFill/>
            <a:prstDash val="solid"/>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Uppsättning av resultatportal </a:t>
            </a:r>
            <a:r>
              <a:rPr lang="sv-SE" sz="900" kern="1200" err="1">
                <a:solidFill>
                  <a:schemeClr val="tx1"/>
                </a:solidFill>
                <a:latin typeface="+mn-lt"/>
                <a:ea typeface="+mn-ea"/>
                <a:cs typeface="+mn-cs"/>
              </a:rPr>
              <a:t>inkl</a:t>
            </a:r>
            <a:r>
              <a:rPr lang="sv-SE" sz="900" kern="1200">
                <a:solidFill>
                  <a:schemeClr val="tx1"/>
                </a:solidFill>
                <a:latin typeface="+mn-lt"/>
                <a:ea typeface="+mn-ea"/>
                <a:cs typeface="+mn-cs"/>
              </a:rPr>
              <a:t> chefsrapport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Roller/Behörigheter</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Test utskick, resultatportal, 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p:txBody>
      </p:sp>
      <p:sp>
        <p:nvSpPr>
          <p:cNvPr id="33" name="Rundad rektangulär 12">
            <a:extLst>
              <a:ext uri="{FF2B5EF4-FFF2-40B4-BE49-F238E27FC236}">
                <a16:creationId xmlns:a16="http://schemas.microsoft.com/office/drawing/2014/main" id="{6C728005-B994-A6AC-4BC1-BC12CC983CEC}"/>
              </a:ext>
            </a:extLst>
          </p:cNvPr>
          <p:cNvSpPr/>
          <p:nvPr userDrawn="1"/>
        </p:nvSpPr>
        <p:spPr>
          <a:xfrm>
            <a:off x="381816" y="3524985"/>
            <a:ext cx="2188671" cy="1121057"/>
          </a:xfrm>
          <a:prstGeom prst="wedgeRoundRectCallout">
            <a:avLst>
              <a:gd name="adj1" fmla="val 109181"/>
              <a:gd name="adj2" fmla="val 19515"/>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a:t>
            </a:r>
            <a:r>
              <a:rPr lang="sv-SE" sz="900" err="1"/>
              <a:t>Insight</a:t>
            </a:r>
            <a:r>
              <a:rPr lang="sv-SE" sz="900"/>
              <a:t> Process</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anonymitet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support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resultathantering</a:t>
            </a:r>
          </a:p>
          <a:p>
            <a:pPr marL="0" indent="0" algn="r">
              <a:buFontTx/>
              <a:buNone/>
              <a:defRPr/>
            </a:pPr>
            <a:r>
              <a:rPr lang="sv-SE" sz="900"/>
              <a:t>• Utbildning i verktyget </a:t>
            </a:r>
            <a:r>
              <a:rPr lang="sv-SE" sz="900" err="1"/>
              <a:t>Insight</a:t>
            </a:r>
            <a:r>
              <a:rPr lang="sv-SE" sz="900"/>
              <a:t> Process för Huvudansvarig (HR ansvarig)</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Utbildning för chefer i verktyget </a:t>
            </a:r>
          </a:p>
          <a:p>
            <a:pPr marL="0" indent="0" algn="r">
              <a:buFontTx/>
              <a:buNone/>
              <a:defRPr/>
            </a:pPr>
            <a:endParaRPr lang="sv-SE" sz="900"/>
          </a:p>
          <a:p>
            <a:pPr marL="0" indent="0" algn="r">
              <a:buFontTx/>
              <a:buNone/>
              <a:defRPr/>
            </a:pPr>
            <a:endParaRPr lang="sv-SE" sz="900"/>
          </a:p>
        </p:txBody>
      </p:sp>
      <p:sp>
        <p:nvSpPr>
          <p:cNvPr id="34" name="Rundad rektangulär 12">
            <a:extLst>
              <a:ext uri="{FF2B5EF4-FFF2-40B4-BE49-F238E27FC236}">
                <a16:creationId xmlns:a16="http://schemas.microsoft.com/office/drawing/2014/main" id="{81FC3DD5-B738-93E9-0B0D-6FFEAD62D8B5}"/>
              </a:ext>
            </a:extLst>
          </p:cNvPr>
          <p:cNvSpPr/>
          <p:nvPr userDrawn="1"/>
        </p:nvSpPr>
        <p:spPr>
          <a:xfrm>
            <a:off x="724776" y="2805244"/>
            <a:ext cx="1845710" cy="415178"/>
          </a:xfrm>
          <a:prstGeom prst="wedgeRoundRectCallout">
            <a:avLst>
              <a:gd name="adj1" fmla="val 90021"/>
              <a:gd name="adj2" fmla="val 41190"/>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Verktyget är tillgängligt i organisationen</a:t>
            </a:r>
          </a:p>
        </p:txBody>
      </p:sp>
      <p:grpSp>
        <p:nvGrpSpPr>
          <p:cNvPr id="55" name="Grupp 54">
            <a:extLst>
              <a:ext uri="{FF2B5EF4-FFF2-40B4-BE49-F238E27FC236}">
                <a16:creationId xmlns:a16="http://schemas.microsoft.com/office/drawing/2014/main" id="{F9FDF7DA-1973-3BA8-4F52-69F9D1D482D7}"/>
              </a:ext>
            </a:extLst>
          </p:cNvPr>
          <p:cNvGrpSpPr/>
          <p:nvPr userDrawn="1"/>
        </p:nvGrpSpPr>
        <p:grpSpPr>
          <a:xfrm rot="21249364">
            <a:off x="3482190" y="1409595"/>
            <a:ext cx="3923836" cy="3923837"/>
            <a:chOff x="3482190" y="1739531"/>
            <a:chExt cx="3923836" cy="3923837"/>
          </a:xfrm>
        </p:grpSpPr>
        <p:sp>
          <p:nvSpPr>
            <p:cNvPr id="3" name="Pil: cirkelformad 5">
              <a:extLst>
                <a:ext uri="{FF2B5EF4-FFF2-40B4-BE49-F238E27FC236}">
                  <a16:creationId xmlns:a16="http://schemas.microsoft.com/office/drawing/2014/main" id="{43BB34B4-9D63-1C14-A13F-6F65082608AF}"/>
                </a:ext>
              </a:extLst>
            </p:cNvPr>
            <p:cNvSpPr/>
            <p:nvPr/>
          </p:nvSpPr>
          <p:spPr>
            <a:xfrm>
              <a:off x="3482190" y="1739531"/>
              <a:ext cx="3923836" cy="3923837"/>
            </a:xfrm>
            <a:prstGeom prst="circularArrow">
              <a:avLst>
                <a:gd name="adj1" fmla="val 5544"/>
                <a:gd name="adj2" fmla="val 330680"/>
                <a:gd name="adj3" fmla="val 14508292"/>
                <a:gd name="adj4" fmla="val 16954514"/>
                <a:gd name="adj5" fmla="val 5757"/>
              </a:avLst>
            </a:prstGeom>
            <a:solidFill>
              <a:schemeClr val="bg1">
                <a:lumMod val="65000"/>
                <a:alpha val="30000"/>
              </a:schemeClr>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8" name="textruta 27">
              <a:extLst>
                <a:ext uri="{FF2B5EF4-FFF2-40B4-BE49-F238E27FC236}">
                  <a16:creationId xmlns:a16="http://schemas.microsoft.com/office/drawing/2014/main" id="{575254E7-983B-55ED-17FA-B901679FAF71}"/>
                </a:ext>
              </a:extLst>
            </p:cNvPr>
            <p:cNvSpPr txBox="1">
              <a:spLocks noChangeArrowheads="1"/>
            </p:cNvSpPr>
            <p:nvPr/>
          </p:nvSpPr>
          <p:spPr bwMode="auto">
            <a:xfrm>
              <a:off x="4419271" y="3084331"/>
              <a:ext cx="2053104" cy="1615827"/>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sv-SE" altLang="sv-SE" sz="1100">
                  <a:solidFill>
                    <a:schemeClr val="bg1"/>
                  </a:solidFill>
                  <a:latin typeface="+mn-lt"/>
                </a:rPr>
                <a:t>QS leder kunden </a:t>
              </a:r>
            </a:p>
            <a:p>
              <a:pPr algn="ctr">
                <a:defRPr/>
              </a:pPr>
              <a:r>
                <a:rPr lang="sv-SE" altLang="sv-SE" sz="1100">
                  <a:solidFill>
                    <a:schemeClr val="bg1"/>
                  </a:solidFill>
                  <a:latin typeface="+mn-lt"/>
                </a:rPr>
                <a:t>igenom sju olika steg från </a:t>
              </a:r>
            </a:p>
            <a:p>
              <a:pPr algn="ctr">
                <a:defRPr/>
              </a:pPr>
              <a:r>
                <a:rPr lang="sv-SE" altLang="sv-SE" sz="1100">
                  <a:solidFill>
                    <a:schemeClr val="bg1"/>
                  </a:solidFill>
                  <a:latin typeface="+mn-lt"/>
                </a:rPr>
                <a:t>uppstart via genomförande till resultat och uppföljning, både med fokus på det fortsatta arbetet och verksamhetsutvecklingen internt samt övergripande av själva projektet.</a:t>
              </a:r>
            </a:p>
          </p:txBody>
        </p:sp>
      </p:grpSp>
      <p:sp>
        <p:nvSpPr>
          <p:cNvPr id="36" name="Rundad rektangulär 12">
            <a:extLst>
              <a:ext uri="{FF2B5EF4-FFF2-40B4-BE49-F238E27FC236}">
                <a16:creationId xmlns:a16="http://schemas.microsoft.com/office/drawing/2014/main" id="{3C885166-309C-C1E1-4524-28ABDB7FEBF9}"/>
              </a:ext>
            </a:extLst>
          </p:cNvPr>
          <p:cNvSpPr/>
          <p:nvPr userDrawn="1"/>
        </p:nvSpPr>
        <p:spPr>
          <a:xfrm>
            <a:off x="724776" y="2294504"/>
            <a:ext cx="1845710" cy="284532"/>
          </a:xfrm>
          <a:prstGeom prst="wedgeRoundRectCallout">
            <a:avLst>
              <a:gd name="adj1" fmla="val 90021"/>
              <a:gd name="adj2" fmla="val 41190"/>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Utvärdering av projektet</a:t>
            </a:r>
          </a:p>
        </p:txBody>
      </p:sp>
      <p:grpSp>
        <p:nvGrpSpPr>
          <p:cNvPr id="7" name="Grupp 6">
            <a:extLst>
              <a:ext uri="{FF2B5EF4-FFF2-40B4-BE49-F238E27FC236}">
                <a16:creationId xmlns:a16="http://schemas.microsoft.com/office/drawing/2014/main" id="{039CF811-B153-E0BE-3A29-824E7FD820A7}"/>
              </a:ext>
            </a:extLst>
          </p:cNvPr>
          <p:cNvGrpSpPr/>
          <p:nvPr userDrawn="1"/>
        </p:nvGrpSpPr>
        <p:grpSpPr>
          <a:xfrm>
            <a:off x="6894145" y="1427806"/>
            <a:ext cx="1982521" cy="1211653"/>
            <a:chOff x="6894145" y="1427806"/>
            <a:chExt cx="1982521" cy="1211653"/>
          </a:xfrm>
        </p:grpSpPr>
        <p:sp>
          <p:nvSpPr>
            <p:cNvPr id="50" name="Höger hakparentes 49">
              <a:extLst>
                <a:ext uri="{FF2B5EF4-FFF2-40B4-BE49-F238E27FC236}">
                  <a16:creationId xmlns:a16="http://schemas.microsoft.com/office/drawing/2014/main" id="{70883B80-F61E-948D-8676-709F26E8EDBE}"/>
                </a:ext>
              </a:extLst>
            </p:cNvPr>
            <p:cNvSpPr/>
            <p:nvPr userDrawn="1"/>
          </p:nvSpPr>
          <p:spPr>
            <a:xfrm rot="10800000">
              <a:off x="8830947" y="1427806"/>
              <a:ext cx="45719" cy="121165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1" name="Rak pil 50">
              <a:extLst>
                <a:ext uri="{FF2B5EF4-FFF2-40B4-BE49-F238E27FC236}">
                  <a16:creationId xmlns:a16="http://schemas.microsoft.com/office/drawing/2014/main" id="{F82493F9-DACF-6A01-9A58-136C7B982A22}"/>
                </a:ext>
              </a:extLst>
            </p:cNvPr>
            <p:cNvCxnSpPr>
              <a:cxnSpLocks/>
            </p:cNvCxnSpPr>
            <p:nvPr userDrawn="1"/>
          </p:nvCxnSpPr>
          <p:spPr>
            <a:xfrm flipV="1">
              <a:off x="6894145" y="1758531"/>
              <a:ext cx="1936236" cy="473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8" name="Grupp 7">
            <a:extLst>
              <a:ext uri="{FF2B5EF4-FFF2-40B4-BE49-F238E27FC236}">
                <a16:creationId xmlns:a16="http://schemas.microsoft.com/office/drawing/2014/main" id="{A26D3692-773B-B5C7-D89E-671557AEE080}"/>
              </a:ext>
            </a:extLst>
          </p:cNvPr>
          <p:cNvGrpSpPr/>
          <p:nvPr userDrawn="1"/>
        </p:nvGrpSpPr>
        <p:grpSpPr>
          <a:xfrm>
            <a:off x="8058615" y="2797838"/>
            <a:ext cx="818050" cy="816653"/>
            <a:chOff x="8058615" y="2797838"/>
            <a:chExt cx="818050" cy="816653"/>
          </a:xfrm>
        </p:grpSpPr>
        <p:sp>
          <p:nvSpPr>
            <p:cNvPr id="57" name="Höger hakparentes 56">
              <a:extLst>
                <a:ext uri="{FF2B5EF4-FFF2-40B4-BE49-F238E27FC236}">
                  <a16:creationId xmlns:a16="http://schemas.microsoft.com/office/drawing/2014/main" id="{FCD1F7E5-3127-7DDB-43C9-556CED791815}"/>
                </a:ext>
              </a:extLst>
            </p:cNvPr>
            <p:cNvSpPr/>
            <p:nvPr userDrawn="1"/>
          </p:nvSpPr>
          <p:spPr>
            <a:xfrm rot="10800000">
              <a:off x="8830946" y="2898387"/>
              <a:ext cx="45719" cy="716104"/>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8" name="Rak pil 57">
              <a:extLst>
                <a:ext uri="{FF2B5EF4-FFF2-40B4-BE49-F238E27FC236}">
                  <a16:creationId xmlns:a16="http://schemas.microsoft.com/office/drawing/2014/main" id="{B8FE203C-8EDF-C71F-ABF1-716C823888DF}"/>
                </a:ext>
              </a:extLst>
            </p:cNvPr>
            <p:cNvCxnSpPr>
              <a:cxnSpLocks/>
            </p:cNvCxnSpPr>
            <p:nvPr userDrawn="1"/>
          </p:nvCxnSpPr>
          <p:spPr>
            <a:xfrm>
              <a:off x="8191099" y="3238539"/>
              <a:ext cx="639282"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64" name="Rak pil 63">
              <a:extLst>
                <a:ext uri="{FF2B5EF4-FFF2-40B4-BE49-F238E27FC236}">
                  <a16:creationId xmlns:a16="http://schemas.microsoft.com/office/drawing/2014/main" id="{E5133EF3-1726-E28C-0AE9-C7FD786EF763}"/>
                </a:ext>
              </a:extLst>
            </p:cNvPr>
            <p:cNvCxnSpPr>
              <a:cxnSpLocks/>
            </p:cNvCxnSpPr>
            <p:nvPr userDrawn="1"/>
          </p:nvCxnSpPr>
          <p:spPr>
            <a:xfrm flipV="1">
              <a:off x="8058615" y="2797838"/>
              <a:ext cx="132484" cy="527"/>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66" name="Rak pil 65">
              <a:extLst>
                <a:ext uri="{FF2B5EF4-FFF2-40B4-BE49-F238E27FC236}">
                  <a16:creationId xmlns:a16="http://schemas.microsoft.com/office/drawing/2014/main" id="{6E6487B8-2279-2D0F-837D-53A438923631}"/>
                </a:ext>
              </a:extLst>
            </p:cNvPr>
            <p:cNvCxnSpPr>
              <a:cxnSpLocks/>
            </p:cNvCxnSpPr>
            <p:nvPr userDrawn="1"/>
          </p:nvCxnSpPr>
          <p:spPr>
            <a:xfrm>
              <a:off x="8191099" y="2798365"/>
              <a:ext cx="0" cy="44017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9" name="Grupp 8">
            <a:extLst>
              <a:ext uri="{FF2B5EF4-FFF2-40B4-BE49-F238E27FC236}">
                <a16:creationId xmlns:a16="http://schemas.microsoft.com/office/drawing/2014/main" id="{58CBA9A7-9C4D-8BAD-6C5D-C37971480C02}"/>
              </a:ext>
            </a:extLst>
          </p:cNvPr>
          <p:cNvGrpSpPr/>
          <p:nvPr userDrawn="1"/>
        </p:nvGrpSpPr>
        <p:grpSpPr>
          <a:xfrm>
            <a:off x="7396401" y="3894535"/>
            <a:ext cx="1480264" cy="2423190"/>
            <a:chOff x="7396401" y="3968875"/>
            <a:chExt cx="1480264" cy="2423190"/>
          </a:xfrm>
        </p:grpSpPr>
        <p:sp>
          <p:nvSpPr>
            <p:cNvPr id="70" name="Höger hakparentes 69">
              <a:extLst>
                <a:ext uri="{FF2B5EF4-FFF2-40B4-BE49-F238E27FC236}">
                  <a16:creationId xmlns:a16="http://schemas.microsoft.com/office/drawing/2014/main" id="{5B521170-62D1-ADC7-582C-0F0575E6260E}"/>
                </a:ext>
              </a:extLst>
            </p:cNvPr>
            <p:cNvSpPr/>
            <p:nvPr userDrawn="1"/>
          </p:nvSpPr>
          <p:spPr>
            <a:xfrm rot="10800000">
              <a:off x="8830946" y="3968875"/>
              <a:ext cx="45719" cy="2423190"/>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71" name="Rak pil 70">
              <a:extLst>
                <a:ext uri="{FF2B5EF4-FFF2-40B4-BE49-F238E27FC236}">
                  <a16:creationId xmlns:a16="http://schemas.microsoft.com/office/drawing/2014/main" id="{98437139-8A2B-7227-619C-EB4AC9E3BE67}"/>
                </a:ext>
              </a:extLst>
            </p:cNvPr>
            <p:cNvCxnSpPr>
              <a:cxnSpLocks/>
            </p:cNvCxnSpPr>
            <p:nvPr userDrawn="1"/>
          </p:nvCxnSpPr>
          <p:spPr>
            <a:xfrm>
              <a:off x="7396401" y="4566826"/>
              <a:ext cx="1433980"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72" name="Rak pil 71">
              <a:extLst>
                <a:ext uri="{FF2B5EF4-FFF2-40B4-BE49-F238E27FC236}">
                  <a16:creationId xmlns:a16="http://schemas.microsoft.com/office/drawing/2014/main" id="{A32ED8DE-038F-BAA8-CA4B-8445370C8829}"/>
                </a:ext>
              </a:extLst>
            </p:cNvPr>
            <p:cNvCxnSpPr>
              <a:cxnSpLocks/>
            </p:cNvCxnSpPr>
            <p:nvPr userDrawn="1"/>
          </p:nvCxnSpPr>
          <p:spPr>
            <a:xfrm>
              <a:off x="7396401" y="4313327"/>
              <a:ext cx="0" cy="253499"/>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5" name="Grupp 4">
            <a:extLst>
              <a:ext uri="{FF2B5EF4-FFF2-40B4-BE49-F238E27FC236}">
                <a16:creationId xmlns:a16="http://schemas.microsoft.com/office/drawing/2014/main" id="{C22936F6-FC21-C7C0-0B40-84C5EB7272A7}"/>
              </a:ext>
            </a:extLst>
          </p:cNvPr>
          <p:cNvGrpSpPr/>
          <p:nvPr userDrawn="1"/>
        </p:nvGrpSpPr>
        <p:grpSpPr>
          <a:xfrm>
            <a:off x="2518351" y="3494218"/>
            <a:ext cx="641161" cy="1211653"/>
            <a:chOff x="2518351" y="3471916"/>
            <a:chExt cx="641161" cy="1211653"/>
          </a:xfrm>
        </p:grpSpPr>
        <p:sp>
          <p:nvSpPr>
            <p:cNvPr id="76" name="Höger hakparentes 75">
              <a:extLst>
                <a:ext uri="{FF2B5EF4-FFF2-40B4-BE49-F238E27FC236}">
                  <a16:creationId xmlns:a16="http://schemas.microsoft.com/office/drawing/2014/main" id="{C63C5C68-87EC-FBA2-9C59-5153FD51B6FD}"/>
                </a:ext>
              </a:extLst>
            </p:cNvPr>
            <p:cNvSpPr/>
            <p:nvPr userDrawn="1"/>
          </p:nvSpPr>
          <p:spPr>
            <a:xfrm>
              <a:off x="2518351" y="3471916"/>
              <a:ext cx="45719" cy="121165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77" name="Rak pil 76">
              <a:extLst>
                <a:ext uri="{FF2B5EF4-FFF2-40B4-BE49-F238E27FC236}">
                  <a16:creationId xmlns:a16="http://schemas.microsoft.com/office/drawing/2014/main" id="{13CF98E4-F128-81C2-ACB8-843BBCC680C4}"/>
                </a:ext>
              </a:extLst>
            </p:cNvPr>
            <p:cNvCxnSpPr>
              <a:cxnSpLocks/>
            </p:cNvCxnSpPr>
            <p:nvPr userDrawn="1"/>
          </p:nvCxnSpPr>
          <p:spPr>
            <a:xfrm>
              <a:off x="2564519" y="4207270"/>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6" name="Grupp 5">
            <a:extLst>
              <a:ext uri="{FF2B5EF4-FFF2-40B4-BE49-F238E27FC236}">
                <a16:creationId xmlns:a16="http://schemas.microsoft.com/office/drawing/2014/main" id="{A206FCE2-97A8-E04C-C6BC-C7A72DB35BFF}"/>
              </a:ext>
            </a:extLst>
          </p:cNvPr>
          <p:cNvGrpSpPr/>
          <p:nvPr userDrawn="1"/>
        </p:nvGrpSpPr>
        <p:grpSpPr>
          <a:xfrm>
            <a:off x="2518351" y="4941506"/>
            <a:ext cx="2124370" cy="741608"/>
            <a:chOff x="2518351" y="5000978"/>
            <a:chExt cx="2124370" cy="741608"/>
          </a:xfrm>
        </p:grpSpPr>
        <p:sp>
          <p:nvSpPr>
            <p:cNvPr id="79" name="Höger hakparentes 78">
              <a:extLst>
                <a:ext uri="{FF2B5EF4-FFF2-40B4-BE49-F238E27FC236}">
                  <a16:creationId xmlns:a16="http://schemas.microsoft.com/office/drawing/2014/main" id="{763BC163-23A0-FECA-9D72-BA3004E7179B}"/>
                </a:ext>
              </a:extLst>
            </p:cNvPr>
            <p:cNvSpPr/>
            <p:nvPr userDrawn="1"/>
          </p:nvSpPr>
          <p:spPr>
            <a:xfrm>
              <a:off x="2518351" y="5000978"/>
              <a:ext cx="45719" cy="741608"/>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80" name="Rak pil 79">
              <a:extLst>
                <a:ext uri="{FF2B5EF4-FFF2-40B4-BE49-F238E27FC236}">
                  <a16:creationId xmlns:a16="http://schemas.microsoft.com/office/drawing/2014/main" id="{3D733BCE-A687-6DCE-F1FF-1470A1C31935}"/>
                </a:ext>
              </a:extLst>
            </p:cNvPr>
            <p:cNvCxnSpPr>
              <a:cxnSpLocks/>
            </p:cNvCxnSpPr>
            <p:nvPr userDrawn="1"/>
          </p:nvCxnSpPr>
          <p:spPr>
            <a:xfrm>
              <a:off x="2564519" y="5135866"/>
              <a:ext cx="2078202"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4" name="Grupp 3">
            <a:extLst>
              <a:ext uri="{FF2B5EF4-FFF2-40B4-BE49-F238E27FC236}">
                <a16:creationId xmlns:a16="http://schemas.microsoft.com/office/drawing/2014/main" id="{ABF341AD-A215-7F9B-C7AF-8C0C643EE18D}"/>
              </a:ext>
            </a:extLst>
          </p:cNvPr>
          <p:cNvGrpSpPr/>
          <p:nvPr userDrawn="1"/>
        </p:nvGrpSpPr>
        <p:grpSpPr>
          <a:xfrm>
            <a:off x="2518351" y="2772988"/>
            <a:ext cx="351475" cy="593550"/>
            <a:chOff x="2518351" y="2661478"/>
            <a:chExt cx="351475" cy="593550"/>
          </a:xfrm>
        </p:grpSpPr>
        <p:sp>
          <p:nvSpPr>
            <p:cNvPr id="82" name="Höger hakparentes 81">
              <a:extLst>
                <a:ext uri="{FF2B5EF4-FFF2-40B4-BE49-F238E27FC236}">
                  <a16:creationId xmlns:a16="http://schemas.microsoft.com/office/drawing/2014/main" id="{3714736C-C893-5F30-FDA3-F1D89C7BA095}"/>
                </a:ext>
              </a:extLst>
            </p:cNvPr>
            <p:cNvSpPr/>
            <p:nvPr userDrawn="1"/>
          </p:nvSpPr>
          <p:spPr>
            <a:xfrm>
              <a:off x="2518351" y="2661478"/>
              <a:ext cx="45719" cy="465997"/>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83" name="Rak pil 82">
              <a:extLst>
                <a:ext uri="{FF2B5EF4-FFF2-40B4-BE49-F238E27FC236}">
                  <a16:creationId xmlns:a16="http://schemas.microsoft.com/office/drawing/2014/main" id="{3C66AF17-6D8D-617B-1540-136FFAC6A251}"/>
                </a:ext>
              </a:extLst>
            </p:cNvPr>
            <p:cNvCxnSpPr>
              <a:cxnSpLocks/>
            </p:cNvCxnSpPr>
            <p:nvPr userDrawn="1"/>
          </p:nvCxnSpPr>
          <p:spPr>
            <a:xfrm>
              <a:off x="2564519" y="2884376"/>
              <a:ext cx="29749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85" name="Rak pil 84">
              <a:extLst>
                <a:ext uri="{FF2B5EF4-FFF2-40B4-BE49-F238E27FC236}">
                  <a16:creationId xmlns:a16="http://schemas.microsoft.com/office/drawing/2014/main" id="{F850DC46-8516-99F4-AFFA-73638A0BE0AA}"/>
                </a:ext>
              </a:extLst>
            </p:cNvPr>
            <p:cNvCxnSpPr>
              <a:cxnSpLocks/>
            </p:cNvCxnSpPr>
            <p:nvPr userDrawn="1"/>
          </p:nvCxnSpPr>
          <p:spPr>
            <a:xfrm>
              <a:off x="2869826" y="2884376"/>
              <a:ext cx="0" cy="370652"/>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2" name="Grupp 1">
            <a:extLst>
              <a:ext uri="{FF2B5EF4-FFF2-40B4-BE49-F238E27FC236}">
                <a16:creationId xmlns:a16="http://schemas.microsoft.com/office/drawing/2014/main" id="{DD643ADE-5608-314C-D20B-A75BD2F8B77C}"/>
              </a:ext>
            </a:extLst>
          </p:cNvPr>
          <p:cNvGrpSpPr/>
          <p:nvPr userDrawn="1"/>
        </p:nvGrpSpPr>
        <p:grpSpPr>
          <a:xfrm>
            <a:off x="2518351" y="2321662"/>
            <a:ext cx="641161" cy="205073"/>
            <a:chOff x="2518351" y="2113510"/>
            <a:chExt cx="641161" cy="205073"/>
          </a:xfrm>
        </p:grpSpPr>
        <p:sp>
          <p:nvSpPr>
            <p:cNvPr id="88" name="Höger hakparentes 87">
              <a:extLst>
                <a:ext uri="{FF2B5EF4-FFF2-40B4-BE49-F238E27FC236}">
                  <a16:creationId xmlns:a16="http://schemas.microsoft.com/office/drawing/2014/main" id="{4883CBDE-0C31-E69C-D1E4-BAAABE53036C}"/>
                </a:ext>
              </a:extLst>
            </p:cNvPr>
            <p:cNvSpPr/>
            <p:nvPr userDrawn="1"/>
          </p:nvSpPr>
          <p:spPr>
            <a:xfrm>
              <a:off x="2518351" y="2113510"/>
              <a:ext cx="45719" cy="20507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89" name="Rak pil 88">
              <a:extLst>
                <a:ext uri="{FF2B5EF4-FFF2-40B4-BE49-F238E27FC236}">
                  <a16:creationId xmlns:a16="http://schemas.microsoft.com/office/drawing/2014/main" id="{6A469D20-A61C-5A04-F4CB-2C4BB7BB809B}"/>
                </a:ext>
              </a:extLst>
            </p:cNvPr>
            <p:cNvCxnSpPr>
              <a:cxnSpLocks/>
            </p:cNvCxnSpPr>
            <p:nvPr userDrawn="1"/>
          </p:nvCxnSpPr>
          <p:spPr>
            <a:xfrm>
              <a:off x="2564519" y="2218449"/>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18" name="Grupp 17">
            <a:extLst>
              <a:ext uri="{FF2B5EF4-FFF2-40B4-BE49-F238E27FC236}">
                <a16:creationId xmlns:a16="http://schemas.microsoft.com/office/drawing/2014/main" id="{54406BC3-FA29-76D5-2A6E-17D805BC244D}"/>
              </a:ext>
            </a:extLst>
          </p:cNvPr>
          <p:cNvGrpSpPr/>
          <p:nvPr userDrawn="1"/>
        </p:nvGrpSpPr>
        <p:grpSpPr>
          <a:xfrm>
            <a:off x="5998402" y="3643344"/>
            <a:ext cx="1915610" cy="432698"/>
            <a:chOff x="3105636" y="4231473"/>
            <a:chExt cx="1915610" cy="432698"/>
          </a:xfrm>
        </p:grpSpPr>
        <p:sp>
          <p:nvSpPr>
            <p:cNvPr id="19" name="Rektangel 18">
              <a:extLst>
                <a:ext uri="{FF2B5EF4-FFF2-40B4-BE49-F238E27FC236}">
                  <a16:creationId xmlns:a16="http://schemas.microsoft.com/office/drawing/2014/main" id="{F01ED344-D58C-F5FE-4091-522E1E4CD428}"/>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3. Uppstart / Implementation</a:t>
              </a:r>
            </a:p>
          </p:txBody>
        </p:sp>
        <p:sp>
          <p:nvSpPr>
            <p:cNvPr id="20" name="Rektangel 19">
              <a:extLst>
                <a:ext uri="{FF2B5EF4-FFF2-40B4-BE49-F238E27FC236}">
                  <a16:creationId xmlns:a16="http://schemas.microsoft.com/office/drawing/2014/main" id="{BA4B7850-8715-05D4-582B-AD2B0100C5CE}"/>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8" name="Grupp 37">
            <a:extLst>
              <a:ext uri="{FF2B5EF4-FFF2-40B4-BE49-F238E27FC236}">
                <a16:creationId xmlns:a16="http://schemas.microsoft.com/office/drawing/2014/main" id="{0C3908BD-7AD2-C8A9-19EA-3BE6A13EE680}"/>
              </a:ext>
            </a:extLst>
          </p:cNvPr>
          <p:cNvGrpSpPr/>
          <p:nvPr userDrawn="1"/>
        </p:nvGrpSpPr>
        <p:grpSpPr>
          <a:xfrm>
            <a:off x="4775319" y="4804846"/>
            <a:ext cx="1915607" cy="432698"/>
            <a:chOff x="3105636" y="4231473"/>
            <a:chExt cx="1915607" cy="432698"/>
          </a:xfrm>
        </p:grpSpPr>
        <p:sp>
          <p:nvSpPr>
            <p:cNvPr id="39" name="Rektangel 38">
              <a:extLst>
                <a:ext uri="{FF2B5EF4-FFF2-40B4-BE49-F238E27FC236}">
                  <a16:creationId xmlns:a16="http://schemas.microsoft.com/office/drawing/2014/main" id="{2811FBDF-3BD2-DBE9-CB91-EF2D2EC2EA1B}"/>
                </a:ext>
              </a:extLst>
            </p:cNvPr>
            <p:cNvSpPr/>
            <p:nvPr userDrawn="1"/>
          </p:nvSpPr>
          <p:spPr>
            <a:xfrm>
              <a:off x="3111371" y="4231473"/>
              <a:ext cx="1909872"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4. Test</a:t>
              </a:r>
            </a:p>
          </p:txBody>
        </p:sp>
        <p:sp>
          <p:nvSpPr>
            <p:cNvPr id="40" name="Rektangel 39">
              <a:extLst>
                <a:ext uri="{FF2B5EF4-FFF2-40B4-BE49-F238E27FC236}">
                  <a16:creationId xmlns:a16="http://schemas.microsoft.com/office/drawing/2014/main" id="{46494BDD-2DC5-29F4-744A-A5959FD8BD16}"/>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2" name="Grupp 61">
            <a:extLst>
              <a:ext uri="{FF2B5EF4-FFF2-40B4-BE49-F238E27FC236}">
                <a16:creationId xmlns:a16="http://schemas.microsoft.com/office/drawing/2014/main" id="{53EF7C4F-9FAA-AD26-BBAB-0B8FC595BBC6}"/>
              </a:ext>
            </a:extLst>
          </p:cNvPr>
          <p:cNvGrpSpPr/>
          <p:nvPr userDrawn="1"/>
        </p:nvGrpSpPr>
        <p:grpSpPr>
          <a:xfrm>
            <a:off x="3265091" y="4015204"/>
            <a:ext cx="1915610" cy="432698"/>
            <a:chOff x="3105636" y="4231473"/>
            <a:chExt cx="1915610" cy="432698"/>
          </a:xfrm>
        </p:grpSpPr>
        <p:sp>
          <p:nvSpPr>
            <p:cNvPr id="63" name="Rektangel 62">
              <a:extLst>
                <a:ext uri="{FF2B5EF4-FFF2-40B4-BE49-F238E27FC236}">
                  <a16:creationId xmlns:a16="http://schemas.microsoft.com/office/drawing/2014/main" id="{CF8EF152-C634-F93F-9FC4-3D8C96A71C04}"/>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5. Utbildning</a:t>
              </a:r>
            </a:p>
          </p:txBody>
        </p:sp>
        <p:sp>
          <p:nvSpPr>
            <p:cNvPr id="65" name="Rektangel 64">
              <a:extLst>
                <a:ext uri="{FF2B5EF4-FFF2-40B4-BE49-F238E27FC236}">
                  <a16:creationId xmlns:a16="http://schemas.microsoft.com/office/drawing/2014/main" id="{29CD2D07-56F9-C7B4-9148-7C1C6495B308}"/>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7" name="Grupp 66">
            <a:extLst>
              <a:ext uri="{FF2B5EF4-FFF2-40B4-BE49-F238E27FC236}">
                <a16:creationId xmlns:a16="http://schemas.microsoft.com/office/drawing/2014/main" id="{BAB3B430-F834-C72C-8BAD-FA006FDE5BD8}"/>
              </a:ext>
            </a:extLst>
          </p:cNvPr>
          <p:cNvGrpSpPr/>
          <p:nvPr userDrawn="1"/>
        </p:nvGrpSpPr>
        <p:grpSpPr>
          <a:xfrm>
            <a:off x="3278187" y="3150189"/>
            <a:ext cx="1915610" cy="432698"/>
            <a:chOff x="3105636" y="4231473"/>
            <a:chExt cx="1915610" cy="432698"/>
          </a:xfrm>
        </p:grpSpPr>
        <p:sp>
          <p:nvSpPr>
            <p:cNvPr id="68" name="Rektangel 67">
              <a:extLst>
                <a:ext uri="{FF2B5EF4-FFF2-40B4-BE49-F238E27FC236}">
                  <a16:creationId xmlns:a16="http://schemas.microsoft.com/office/drawing/2014/main" id="{0ACBFCCF-26F6-8BA5-E1EF-525891E467C9}"/>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6. Start </a:t>
              </a:r>
              <a:r>
                <a:rPr kumimoji="0" lang="sv-SE" sz="1000" b="1" i="0" u="none" strike="noStrike" kern="1200" cap="none" spc="0" normalizeH="0" baseline="0" noProof="0" err="1">
                  <a:ln>
                    <a:noFill/>
                  </a:ln>
                  <a:solidFill>
                    <a:srgbClr val="5E4C72"/>
                  </a:solidFill>
                  <a:effectLst/>
                  <a:uLnTx/>
                  <a:uFillTx/>
                  <a:latin typeface="+mn-lt"/>
                  <a:ea typeface="+mn-ea"/>
                  <a:cs typeface="+mn-cs"/>
                </a:rPr>
                <a:t>Insight</a:t>
              </a:r>
              <a:r>
                <a:rPr kumimoji="0" lang="sv-SE" sz="1000" b="1" i="0" u="none" strike="noStrike" kern="1200" cap="none" spc="0" normalizeH="0" baseline="0" noProof="0">
                  <a:ln>
                    <a:noFill/>
                  </a:ln>
                  <a:solidFill>
                    <a:srgbClr val="5E4C72"/>
                  </a:solidFill>
                  <a:effectLst/>
                  <a:uLnTx/>
                  <a:uFillTx/>
                  <a:latin typeface="+mn-lt"/>
                  <a:ea typeface="+mn-ea"/>
                  <a:cs typeface="+mn-cs"/>
                </a:rPr>
                <a:t> Process</a:t>
              </a:r>
            </a:p>
          </p:txBody>
        </p:sp>
        <p:sp>
          <p:nvSpPr>
            <p:cNvPr id="69" name="Rektangel 68">
              <a:extLst>
                <a:ext uri="{FF2B5EF4-FFF2-40B4-BE49-F238E27FC236}">
                  <a16:creationId xmlns:a16="http://schemas.microsoft.com/office/drawing/2014/main" id="{707D3E50-CF9D-6CF6-A23F-94A2D65501C1}"/>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3" name="Grupp 72">
            <a:extLst>
              <a:ext uri="{FF2B5EF4-FFF2-40B4-BE49-F238E27FC236}">
                <a16:creationId xmlns:a16="http://schemas.microsoft.com/office/drawing/2014/main" id="{E68478EE-B8F5-AA96-F9B1-D974833A4D48}"/>
              </a:ext>
            </a:extLst>
          </p:cNvPr>
          <p:cNvGrpSpPr/>
          <p:nvPr userDrawn="1"/>
        </p:nvGrpSpPr>
        <p:grpSpPr>
          <a:xfrm>
            <a:off x="3275320" y="2301727"/>
            <a:ext cx="1915610" cy="432698"/>
            <a:chOff x="3105636" y="4231473"/>
            <a:chExt cx="1915610" cy="432698"/>
          </a:xfrm>
        </p:grpSpPr>
        <p:sp>
          <p:nvSpPr>
            <p:cNvPr id="74" name="Rektangel 73">
              <a:extLst>
                <a:ext uri="{FF2B5EF4-FFF2-40B4-BE49-F238E27FC236}">
                  <a16:creationId xmlns:a16="http://schemas.microsoft.com/office/drawing/2014/main" id="{05A51ABD-F54A-CC8C-DB41-F9BD55CE74F0}"/>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7. Utvärdering</a:t>
              </a:r>
            </a:p>
          </p:txBody>
        </p:sp>
        <p:sp>
          <p:nvSpPr>
            <p:cNvPr id="75" name="Rektangel 74">
              <a:extLst>
                <a:ext uri="{FF2B5EF4-FFF2-40B4-BE49-F238E27FC236}">
                  <a16:creationId xmlns:a16="http://schemas.microsoft.com/office/drawing/2014/main" id="{2F0C9D2D-0AD9-5C85-3E9C-D3A0EBB8E731}"/>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7D814C2F-51DF-CF89-32E1-53152B87F916}"/>
              </a:ext>
            </a:extLst>
          </p:cNvPr>
          <p:cNvGrpSpPr/>
          <p:nvPr userDrawn="1"/>
        </p:nvGrpSpPr>
        <p:grpSpPr>
          <a:xfrm>
            <a:off x="5998875" y="2587999"/>
            <a:ext cx="1915610" cy="432698"/>
            <a:chOff x="3105636" y="4231473"/>
            <a:chExt cx="1915610" cy="432698"/>
          </a:xfrm>
        </p:grpSpPr>
        <p:sp>
          <p:nvSpPr>
            <p:cNvPr id="81" name="Rektangel 80">
              <a:extLst>
                <a:ext uri="{FF2B5EF4-FFF2-40B4-BE49-F238E27FC236}">
                  <a16:creationId xmlns:a16="http://schemas.microsoft.com/office/drawing/2014/main" id="{42078AEC-E3A0-21B0-4D7A-F6B4BA55C8ED}"/>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2. Tekniska förutsättningar</a:t>
              </a:r>
            </a:p>
          </p:txBody>
        </p:sp>
        <p:sp>
          <p:nvSpPr>
            <p:cNvPr id="84" name="Rektangel 83">
              <a:extLst>
                <a:ext uri="{FF2B5EF4-FFF2-40B4-BE49-F238E27FC236}">
                  <a16:creationId xmlns:a16="http://schemas.microsoft.com/office/drawing/2014/main" id="{E09E870E-58E5-124F-0796-B68CF7897170}"/>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86" name="Grupp 85">
            <a:extLst>
              <a:ext uri="{FF2B5EF4-FFF2-40B4-BE49-F238E27FC236}">
                <a16:creationId xmlns:a16="http://schemas.microsoft.com/office/drawing/2014/main" id="{7EC21C1D-8052-B154-CF46-B442BA011A31}"/>
              </a:ext>
            </a:extLst>
          </p:cNvPr>
          <p:cNvGrpSpPr/>
          <p:nvPr userDrawn="1"/>
        </p:nvGrpSpPr>
        <p:grpSpPr>
          <a:xfrm>
            <a:off x="4862182" y="1546916"/>
            <a:ext cx="1915610" cy="432698"/>
            <a:chOff x="3105636" y="4231473"/>
            <a:chExt cx="1915610" cy="432698"/>
          </a:xfrm>
        </p:grpSpPr>
        <p:sp>
          <p:nvSpPr>
            <p:cNvPr id="87" name="Rektangel 86">
              <a:extLst>
                <a:ext uri="{FF2B5EF4-FFF2-40B4-BE49-F238E27FC236}">
                  <a16:creationId xmlns:a16="http://schemas.microsoft.com/office/drawing/2014/main" id="{C23178E0-14D6-411E-2E0B-B4121DE217AC}"/>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1. Planering och uppstart</a:t>
              </a:r>
            </a:p>
          </p:txBody>
        </p:sp>
        <p:sp>
          <p:nvSpPr>
            <p:cNvPr id="90" name="Rektangel 89">
              <a:extLst>
                <a:ext uri="{FF2B5EF4-FFF2-40B4-BE49-F238E27FC236}">
                  <a16:creationId xmlns:a16="http://schemas.microsoft.com/office/drawing/2014/main" id="{DCF8A2F1-0480-E50F-B81E-3417EBFEFC9B}"/>
                </a:ext>
              </a:extLst>
            </p:cNvPr>
            <p:cNvSpPr/>
            <p:nvPr userDrawn="1"/>
          </p:nvSpPr>
          <p:spPr>
            <a:xfrm>
              <a:off x="3105636" y="4231586"/>
              <a:ext cx="45719" cy="432585"/>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01" name="Rak pil 100">
            <a:extLst>
              <a:ext uri="{FF2B5EF4-FFF2-40B4-BE49-F238E27FC236}">
                <a16:creationId xmlns:a16="http://schemas.microsoft.com/office/drawing/2014/main" id="{6E0439B5-B70A-0FE0-1CE4-7253E3EC28C0}"/>
              </a:ext>
            </a:extLst>
          </p:cNvPr>
          <p:cNvCxnSpPr>
            <a:cxnSpLocks/>
          </p:cNvCxnSpPr>
          <p:nvPr userDrawn="1"/>
        </p:nvCxnSpPr>
        <p:spPr>
          <a:xfrm>
            <a:off x="2862392" y="3366538"/>
            <a:ext cx="29749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sp>
        <p:nvSpPr>
          <p:cNvPr id="103" name="textruta 102">
            <a:extLst>
              <a:ext uri="{FF2B5EF4-FFF2-40B4-BE49-F238E27FC236}">
                <a16:creationId xmlns:a16="http://schemas.microsoft.com/office/drawing/2014/main" id="{464E9899-9767-C7F9-2C47-B615BD1AE05F}"/>
              </a:ext>
            </a:extLst>
          </p:cNvPr>
          <p:cNvSpPr txBox="1"/>
          <p:nvPr userDrawn="1"/>
        </p:nvSpPr>
        <p:spPr>
          <a:xfrm>
            <a:off x="706311" y="432965"/>
            <a:ext cx="10346314" cy="606275"/>
          </a:xfrm>
          <a:prstGeom prst="rect">
            <a:avLst/>
          </a:prstGeom>
        </p:spPr>
        <p:txBody>
          <a:bodyPr wrap="square" rtlCol="0" anchor="t" anchorCtr="0">
            <a:noAutofit/>
          </a:bodyPr>
          <a:lstStyle/>
          <a:p>
            <a:pPr algn="l"/>
            <a:r>
              <a:rPr lang="sv-SE" sz="3600" b="1">
                <a:solidFill>
                  <a:srgbClr val="4A4A4A"/>
                </a:solidFill>
                <a:latin typeface="Poppins"/>
                <a:cs typeface="Poppins"/>
              </a:rPr>
              <a:t>Implementationsprocess</a:t>
            </a:r>
            <a:endParaRPr lang="sv-SE" sz="3600" b="1" i="0">
              <a:solidFill>
                <a:srgbClr val="4A4A4A"/>
              </a:solidFill>
              <a:latin typeface="Poppins" pitchFamily="2" charset="77"/>
              <a:cs typeface="Poppins" pitchFamily="2" charset="77"/>
            </a:endParaRPr>
          </a:p>
        </p:txBody>
      </p:sp>
      <p:grpSp>
        <p:nvGrpSpPr>
          <p:cNvPr id="123" name="Grupp 122">
            <a:extLst>
              <a:ext uri="{FF2B5EF4-FFF2-40B4-BE49-F238E27FC236}">
                <a16:creationId xmlns:a16="http://schemas.microsoft.com/office/drawing/2014/main" id="{9E5C5E95-C6E2-AFC0-D732-5C17D226564B}"/>
              </a:ext>
            </a:extLst>
          </p:cNvPr>
          <p:cNvGrpSpPr/>
          <p:nvPr userDrawn="1"/>
        </p:nvGrpSpPr>
        <p:grpSpPr>
          <a:xfrm>
            <a:off x="485997" y="6171836"/>
            <a:ext cx="4349384" cy="215444"/>
            <a:chOff x="485997" y="6171836"/>
            <a:chExt cx="4349384" cy="215444"/>
          </a:xfrm>
        </p:grpSpPr>
        <p:sp>
          <p:nvSpPr>
            <p:cNvPr id="107" name="Rektangel 106">
              <a:extLst>
                <a:ext uri="{FF2B5EF4-FFF2-40B4-BE49-F238E27FC236}">
                  <a16:creationId xmlns:a16="http://schemas.microsoft.com/office/drawing/2014/main" id="{CE343015-535E-D3D8-913C-1A6107B7E8C3}"/>
                </a:ext>
              </a:extLst>
            </p:cNvPr>
            <p:cNvSpPr/>
            <p:nvPr userDrawn="1"/>
          </p:nvSpPr>
          <p:spPr>
            <a:xfrm>
              <a:off x="485997" y="6224605"/>
              <a:ext cx="116169" cy="1161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 name="textruta 111">
              <a:extLst>
                <a:ext uri="{FF2B5EF4-FFF2-40B4-BE49-F238E27FC236}">
                  <a16:creationId xmlns:a16="http://schemas.microsoft.com/office/drawing/2014/main" id="{53551F4E-04FE-57E4-DCB2-9D2599EA41FB}"/>
                </a:ext>
              </a:extLst>
            </p:cNvPr>
            <p:cNvSpPr txBox="1"/>
            <p:nvPr userDrawn="1"/>
          </p:nvSpPr>
          <p:spPr>
            <a:xfrm>
              <a:off x="572430" y="6171836"/>
              <a:ext cx="157603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Medarbetarundersökning</a:t>
              </a:r>
            </a:p>
          </p:txBody>
        </p:sp>
        <p:sp>
          <p:nvSpPr>
            <p:cNvPr id="113" name="Rektangel 112">
              <a:extLst>
                <a:ext uri="{FF2B5EF4-FFF2-40B4-BE49-F238E27FC236}">
                  <a16:creationId xmlns:a16="http://schemas.microsoft.com/office/drawing/2014/main" id="{6CA4E561-6FBD-A3B0-538D-79C608EAB4D4}"/>
                </a:ext>
              </a:extLst>
            </p:cNvPr>
            <p:cNvSpPr/>
            <p:nvPr userDrawn="1"/>
          </p:nvSpPr>
          <p:spPr>
            <a:xfrm>
              <a:off x="2173548" y="6224605"/>
              <a:ext cx="116169" cy="11616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textruta 113">
              <a:extLst>
                <a:ext uri="{FF2B5EF4-FFF2-40B4-BE49-F238E27FC236}">
                  <a16:creationId xmlns:a16="http://schemas.microsoft.com/office/drawing/2014/main" id="{4B4D64B5-06D3-FC00-7876-B54052176CCB}"/>
                </a:ext>
              </a:extLst>
            </p:cNvPr>
            <p:cNvSpPr txBox="1"/>
            <p:nvPr userDrawn="1"/>
          </p:nvSpPr>
          <p:spPr>
            <a:xfrm>
              <a:off x="2259982" y="6171836"/>
              <a:ext cx="694562"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Puls</a:t>
              </a:r>
            </a:p>
          </p:txBody>
        </p:sp>
        <p:sp>
          <p:nvSpPr>
            <p:cNvPr id="119" name="Rektangel 118">
              <a:extLst>
                <a:ext uri="{FF2B5EF4-FFF2-40B4-BE49-F238E27FC236}">
                  <a16:creationId xmlns:a16="http://schemas.microsoft.com/office/drawing/2014/main" id="{20571354-AE9C-F637-AD9D-49B31DA53990}"/>
                </a:ext>
              </a:extLst>
            </p:cNvPr>
            <p:cNvSpPr/>
            <p:nvPr userDrawn="1"/>
          </p:nvSpPr>
          <p:spPr>
            <a:xfrm>
              <a:off x="2969002" y="6224605"/>
              <a:ext cx="116169" cy="116169"/>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textruta 119">
              <a:extLst>
                <a:ext uri="{FF2B5EF4-FFF2-40B4-BE49-F238E27FC236}">
                  <a16:creationId xmlns:a16="http://schemas.microsoft.com/office/drawing/2014/main" id="{EFAA0919-8D4F-CE47-D29A-2FBE3980F756}"/>
                </a:ext>
              </a:extLst>
            </p:cNvPr>
            <p:cNvSpPr txBox="1"/>
            <p:nvPr userDrawn="1"/>
          </p:nvSpPr>
          <p:spPr>
            <a:xfrm>
              <a:off x="3055435" y="6171836"/>
              <a:ext cx="835809" cy="215444"/>
            </a:xfrm>
            <a:prstGeom prst="rect">
              <a:avLst/>
            </a:prstGeom>
            <a:noFill/>
          </p:spPr>
          <p:txBody>
            <a:bodyPr wrap="square">
              <a:spAutoFit/>
            </a:bodyPr>
            <a:lstStyle/>
            <a:p>
              <a:r>
                <a:rPr lang="sv-SE" sz="800" b="1" err="1"/>
                <a:t>Insight</a:t>
              </a:r>
              <a:r>
                <a:rPr lang="sv-SE" sz="800" b="1"/>
                <a:t> Process</a:t>
              </a:r>
            </a:p>
          </p:txBody>
        </p:sp>
        <p:sp>
          <p:nvSpPr>
            <p:cNvPr id="121" name="Rektangel 120">
              <a:extLst>
                <a:ext uri="{FF2B5EF4-FFF2-40B4-BE49-F238E27FC236}">
                  <a16:creationId xmlns:a16="http://schemas.microsoft.com/office/drawing/2014/main" id="{7A73C786-9FA8-7AEE-E79D-74AA9FEF57D1}"/>
                </a:ext>
              </a:extLst>
            </p:cNvPr>
            <p:cNvSpPr/>
            <p:nvPr userDrawn="1"/>
          </p:nvSpPr>
          <p:spPr>
            <a:xfrm>
              <a:off x="3913139" y="6224605"/>
              <a:ext cx="116169" cy="1161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 name="textruta 121">
              <a:extLst>
                <a:ext uri="{FF2B5EF4-FFF2-40B4-BE49-F238E27FC236}">
                  <a16:creationId xmlns:a16="http://schemas.microsoft.com/office/drawing/2014/main" id="{6AC965AB-0209-261E-8D83-1A00E767DC73}"/>
                </a:ext>
              </a:extLst>
            </p:cNvPr>
            <p:cNvSpPr txBox="1"/>
            <p:nvPr userDrawn="1"/>
          </p:nvSpPr>
          <p:spPr>
            <a:xfrm>
              <a:off x="3999572" y="6171836"/>
              <a:ext cx="83580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Paket</a:t>
              </a:r>
            </a:p>
          </p:txBody>
        </p:sp>
      </p:grpSp>
    </p:spTree>
    <p:extLst>
      <p:ext uri="{BB962C8B-B14F-4D97-AF65-F5344CB8AC3E}">
        <p14:creationId xmlns:p14="http://schemas.microsoft.com/office/powerpoint/2010/main" val="140119191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ls implementation">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1DBCC878-D211-2E95-499C-9B92D2B990E9}"/>
              </a:ext>
            </a:extLst>
          </p:cNvPr>
          <p:cNvSpPr txBox="1"/>
          <p:nvPr userDrawn="1"/>
        </p:nvSpPr>
        <p:spPr>
          <a:xfrm>
            <a:off x="706311" y="432965"/>
            <a:ext cx="10346314" cy="606275"/>
          </a:xfrm>
          <a:prstGeom prst="rect">
            <a:avLst/>
          </a:prstGeom>
        </p:spPr>
        <p:txBody>
          <a:bodyPr wrap="square" rtlCol="0" anchor="t" anchorCtr="0">
            <a:noAutofit/>
          </a:bodyPr>
          <a:lstStyle/>
          <a:p>
            <a:pPr algn="l"/>
            <a:r>
              <a:rPr lang="sv-SE" sz="3600" b="1">
                <a:solidFill>
                  <a:srgbClr val="4A4A4A"/>
                </a:solidFill>
                <a:latin typeface="Poppins"/>
                <a:cs typeface="Poppins"/>
              </a:rPr>
              <a:t>Implementationsprocess</a:t>
            </a:r>
            <a:endParaRPr lang="sv-SE" sz="3600" b="1" i="0">
              <a:solidFill>
                <a:srgbClr val="4A4A4A"/>
              </a:solidFill>
              <a:latin typeface="Poppins" pitchFamily="2" charset="77"/>
              <a:cs typeface="Poppins" pitchFamily="2" charset="77"/>
            </a:endParaRPr>
          </a:p>
        </p:txBody>
      </p:sp>
      <p:sp>
        <p:nvSpPr>
          <p:cNvPr id="11" name="Rundad rektangulär 12">
            <a:extLst>
              <a:ext uri="{FF2B5EF4-FFF2-40B4-BE49-F238E27FC236}">
                <a16:creationId xmlns:a16="http://schemas.microsoft.com/office/drawing/2014/main" id="{5A32306C-210A-3D8D-166B-A7C5DA5BE2EF}"/>
              </a:ext>
            </a:extLst>
          </p:cNvPr>
          <p:cNvSpPr/>
          <p:nvPr userDrawn="1"/>
        </p:nvSpPr>
        <p:spPr>
          <a:xfrm>
            <a:off x="8818506" y="1636122"/>
            <a:ext cx="2234119" cy="957868"/>
          </a:xfrm>
          <a:prstGeom prst="wedgeRoundRectCallout">
            <a:avLst>
              <a:gd name="adj1" fmla="val -124856"/>
              <a:gd name="adj2" fmla="val 19251"/>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Dela mallar i projektet</a:t>
            </a:r>
          </a:p>
          <a:p>
            <a:pPr marL="0" marR="0" lvl="0" indent="0" defTabSz="914400" eaLnBrk="1" fontAlgn="auto" latinLnBrk="0" hangingPunct="1">
              <a:lnSpc>
                <a:spcPct val="100000"/>
              </a:lnSpc>
              <a:spcBef>
                <a:spcPts val="0"/>
              </a:spcBef>
              <a:spcAft>
                <a:spcPts val="0"/>
              </a:spcAft>
              <a:buClrTx/>
              <a:buSzTx/>
              <a:buFontTx/>
              <a:buNone/>
              <a:tabLst/>
              <a:defRPr/>
            </a:pPr>
            <a:r>
              <a:rPr lang="sv-SE" sz="900" b="1"/>
              <a:t>Uppstartsmöte</a:t>
            </a:r>
          </a:p>
          <a:p>
            <a:pPr marL="0" marR="0" lvl="0" indent="0" defTabSz="914400" eaLnBrk="1" fontAlgn="auto" latinLnBrk="0" hangingPunct="1">
              <a:lnSpc>
                <a:spcPct val="100000"/>
              </a:lnSpc>
              <a:spcBef>
                <a:spcPts val="0"/>
              </a:spcBef>
              <a:spcAft>
                <a:spcPts val="0"/>
              </a:spcAft>
              <a:buClrTx/>
              <a:buSzTx/>
              <a:buFontTx/>
              <a:buNone/>
              <a:tabLst/>
              <a:defRPr/>
            </a:pPr>
            <a:r>
              <a:rPr lang="sv-SE" sz="900"/>
              <a:t>• Projektplan</a:t>
            </a:r>
          </a:p>
          <a:p>
            <a:pPr marL="0" marR="0" lvl="0" indent="0" defTabSz="914400" eaLnBrk="1" fontAlgn="auto" latinLnBrk="0" hangingPunct="1">
              <a:lnSpc>
                <a:spcPct val="100000"/>
              </a:lnSpc>
              <a:spcBef>
                <a:spcPts val="0"/>
              </a:spcBef>
              <a:spcAft>
                <a:spcPts val="0"/>
              </a:spcAft>
              <a:buClrTx/>
              <a:buSzTx/>
              <a:buFontTx/>
              <a:buNone/>
              <a:tabLst/>
              <a:defRPr/>
            </a:pPr>
            <a:r>
              <a:rPr lang="sv-SE" sz="900"/>
              <a:t>• Plan för resultathantering</a:t>
            </a:r>
          </a:p>
          <a:p>
            <a:pPr marL="0" marR="0" lvl="0" indent="0" defTabSz="914400" eaLnBrk="1" fontAlgn="auto" latinLnBrk="0" hangingPunct="1">
              <a:lnSpc>
                <a:spcPct val="100000"/>
              </a:lnSpc>
              <a:spcBef>
                <a:spcPts val="0"/>
              </a:spcBef>
              <a:spcAft>
                <a:spcPts val="0"/>
              </a:spcAft>
              <a:buClrTx/>
              <a:buSzTx/>
              <a:buFontTx/>
              <a:buNone/>
              <a:tabLst/>
              <a:defRPr/>
            </a:pPr>
            <a:r>
              <a:rPr lang="sv-SE" sz="900"/>
              <a:t>• Presentation Roller/Behörigheter </a:t>
            </a:r>
            <a:br>
              <a:rPr lang="sv-SE" sz="900"/>
            </a:br>
            <a:r>
              <a:rPr lang="sv-SE" sz="900"/>
              <a:t>   (Huvudansvarig, HR administratör, Chef)</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a:t>•  Filformat &amp; mallar</a:t>
            </a:r>
          </a:p>
          <a:p>
            <a:pPr marL="0" marR="0" lvl="0" indent="0" defTabSz="914400" eaLnBrk="1" fontAlgn="auto" latinLnBrk="0" hangingPunct="1">
              <a:lnSpc>
                <a:spcPct val="100000"/>
              </a:lnSpc>
              <a:spcBef>
                <a:spcPts val="0"/>
              </a:spcBef>
              <a:spcAft>
                <a:spcPts val="0"/>
              </a:spcAft>
              <a:buClrTx/>
              <a:buSzTx/>
              <a:buFontTx/>
              <a:buNone/>
              <a:tabLst/>
              <a:defRPr/>
            </a:pPr>
            <a:r>
              <a:rPr lang="sv-SE" sz="900"/>
              <a:t>• Kommunikation internt</a:t>
            </a:r>
            <a:br>
              <a:rPr lang="sv-SE" sz="900"/>
            </a:br>
            <a:endParaRPr lang="sv-SE" sz="900"/>
          </a:p>
        </p:txBody>
      </p:sp>
      <p:sp>
        <p:nvSpPr>
          <p:cNvPr id="12" name="Rundad rektangulär 12">
            <a:extLst>
              <a:ext uri="{FF2B5EF4-FFF2-40B4-BE49-F238E27FC236}">
                <a16:creationId xmlns:a16="http://schemas.microsoft.com/office/drawing/2014/main" id="{785BE37C-F7F0-98FC-1571-3C36E4CEA9C8}"/>
              </a:ext>
            </a:extLst>
          </p:cNvPr>
          <p:cNvSpPr/>
          <p:nvPr userDrawn="1"/>
        </p:nvSpPr>
        <p:spPr>
          <a:xfrm>
            <a:off x="8818505" y="2798365"/>
            <a:ext cx="2234120" cy="907995"/>
          </a:xfrm>
          <a:prstGeom prst="wedgeRoundRectCallout">
            <a:avLst>
              <a:gd name="adj1" fmla="val -75209"/>
              <a:gd name="adj2" fmla="val 5835"/>
              <a:gd name="adj3" fmla="val 16667"/>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sv-SE" sz="900"/>
              <a:t>• Integration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Hantering av personuppgifter</a:t>
            </a:r>
          </a:p>
          <a:p>
            <a:pPr marL="0" marR="0" lvl="0" indent="0" defTabSz="914400" eaLnBrk="1" fontAlgn="auto" latinLnBrk="0" hangingPunct="1">
              <a:lnSpc>
                <a:spcPct val="100000"/>
              </a:lnSpc>
              <a:spcBef>
                <a:spcPts val="0"/>
              </a:spcBef>
              <a:spcAft>
                <a:spcPts val="0"/>
              </a:spcAft>
              <a:buClrTx/>
              <a:buSzTx/>
              <a:buFontTx/>
              <a:buNone/>
              <a:tabLst/>
              <a:defRPr/>
            </a:pPr>
            <a:r>
              <a:rPr lang="sv-SE" sz="900"/>
              <a:t>• Test av integration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Presentation av BG variabler</a:t>
            </a:r>
          </a:p>
        </p:txBody>
      </p:sp>
      <p:sp>
        <p:nvSpPr>
          <p:cNvPr id="13" name="Rundad rektangulär 12">
            <a:extLst>
              <a:ext uri="{FF2B5EF4-FFF2-40B4-BE49-F238E27FC236}">
                <a16:creationId xmlns:a16="http://schemas.microsoft.com/office/drawing/2014/main" id="{A94A29FC-F5F8-F0DE-7F1A-D6A44C348823}"/>
              </a:ext>
            </a:extLst>
          </p:cNvPr>
          <p:cNvSpPr/>
          <p:nvPr userDrawn="1"/>
        </p:nvSpPr>
        <p:spPr>
          <a:xfrm>
            <a:off x="8720086" y="3614949"/>
            <a:ext cx="3039854" cy="2856365"/>
          </a:xfrm>
          <a:prstGeom prst="wedgeRoundRectCallout">
            <a:avLst>
              <a:gd name="adj1" fmla="val -66920"/>
              <a:gd name="adj2" fmla="val -28169"/>
              <a:gd name="adj3" fmla="val 16667"/>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900"/>
            </a:br>
            <a:r>
              <a:rPr lang="sv-SE" sz="900" b="1"/>
              <a:t>Information</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a:t>
            </a:r>
            <a:r>
              <a:rPr lang="sv-SE" sz="900" err="1"/>
              <a:t>Insight</a:t>
            </a:r>
            <a:r>
              <a:rPr lang="sv-SE" sz="900"/>
              <a:t> Puls</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anonymitet</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support</a:t>
            </a:r>
          </a:p>
          <a:p>
            <a:pPr marL="0" marR="0" lvl="0" indent="0" defTabSz="914400" eaLnBrk="1" fontAlgn="auto" latinLnBrk="0" hangingPunct="1">
              <a:lnSpc>
                <a:spcPct val="100000"/>
              </a:lnSpc>
              <a:spcBef>
                <a:spcPts val="0"/>
              </a:spcBef>
              <a:spcAft>
                <a:spcPts val="0"/>
              </a:spcAft>
              <a:buClrTx/>
              <a:buSzTx/>
              <a:buFontTx/>
              <a:buNone/>
              <a:tabLst/>
              <a:defRPr/>
            </a:pPr>
            <a:r>
              <a:rPr lang="sv-SE" sz="900"/>
              <a:t>• Information om resultathantering</a:t>
            </a:r>
            <a:br>
              <a:rPr lang="sv-SE" sz="900"/>
            </a:br>
            <a:endParaRPr lang="sv-SE" sz="900"/>
          </a:p>
          <a:p>
            <a:pPr marL="0" marR="0" lvl="0" indent="0" defTabSz="914400" eaLnBrk="1" fontAlgn="auto" latinLnBrk="0" hangingPunct="1">
              <a:lnSpc>
                <a:spcPct val="100000"/>
              </a:lnSpc>
              <a:spcBef>
                <a:spcPts val="0"/>
              </a:spcBef>
              <a:spcAft>
                <a:spcPts val="0"/>
              </a:spcAft>
              <a:buClrTx/>
              <a:buSzTx/>
              <a:buFontTx/>
              <a:buNone/>
              <a:tabLst/>
              <a:defRPr/>
            </a:pPr>
            <a:r>
              <a:rPr lang="sv-SE" sz="900" b="1" kern="1200">
                <a:solidFill>
                  <a:schemeClr val="tx1"/>
                </a:solidFill>
                <a:latin typeface="+mn-lt"/>
                <a:ea typeface="+mn-ea"/>
                <a:cs typeface="+mn-cs"/>
              </a:rPr>
              <a:t>Frågeområden/Mailtext</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Tillgängliga frågeområden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Egna frågeområden?</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Språk </a:t>
            </a:r>
          </a:p>
          <a:p>
            <a:pPr marL="0" marR="0" lvl="0" indent="0" defTabSz="91440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Mailtext</a:t>
            </a:r>
            <a:br>
              <a:rPr lang="sv-SE" sz="900" kern="1200">
                <a:solidFill>
                  <a:schemeClr val="tx1"/>
                </a:solidFill>
                <a:latin typeface="+mn-lt"/>
                <a:ea typeface="+mn-ea"/>
                <a:cs typeface="+mn-cs"/>
              </a:rPr>
            </a:br>
            <a:endParaRPr lang="sv-SE" sz="900" kern="1200">
              <a:solidFill>
                <a:schemeClr val="tx1"/>
              </a:solidFill>
              <a:latin typeface="+mn-lt"/>
              <a:ea typeface="+mn-ea"/>
              <a:cs typeface="+mn-cs"/>
            </a:endParaRPr>
          </a:p>
          <a:p>
            <a:pPr marL="0" lvl="0" indent="0">
              <a:buFontTx/>
              <a:buNone/>
              <a:defRPr/>
            </a:pPr>
            <a:r>
              <a:rPr lang="sv-SE" sz="900" b="1" kern="1200">
                <a:solidFill>
                  <a:schemeClr val="tx1"/>
                </a:solidFill>
                <a:latin typeface="+mn-lt"/>
                <a:ea typeface="+mn-ea"/>
                <a:cs typeface="+mn-cs"/>
              </a:rPr>
              <a:t>Resultatportal/Rapport</a:t>
            </a:r>
          </a:p>
          <a:p>
            <a:pPr marL="0" lvl="0" indent="0">
              <a:buFontTx/>
              <a:buNone/>
              <a:defRPr/>
            </a:pPr>
            <a:r>
              <a:rPr lang="sv-SE" sz="900"/>
              <a:t>• </a:t>
            </a:r>
            <a:r>
              <a:rPr lang="sv-SE" sz="900" kern="1200">
                <a:solidFill>
                  <a:schemeClr val="tx1"/>
                </a:solidFill>
                <a:latin typeface="+mn-lt"/>
                <a:ea typeface="+mn-ea"/>
                <a:cs typeface="+mn-cs"/>
              </a:rPr>
              <a:t>Resultatportal</a:t>
            </a:r>
          </a:p>
          <a:p>
            <a:pPr marL="0" lvl="0" indent="0">
              <a:buFontTx/>
              <a:buNone/>
              <a:defRPr/>
            </a:pPr>
            <a:r>
              <a:rPr lang="sv-SE" sz="900"/>
              <a:t>• </a:t>
            </a:r>
            <a:r>
              <a:rPr lang="sv-SE" sz="900" kern="1200">
                <a:solidFill>
                  <a:schemeClr val="tx1"/>
                </a:solidFill>
                <a:latin typeface="+mn-lt"/>
                <a:ea typeface="+mn-ea"/>
                <a:cs typeface="+mn-cs"/>
              </a:rPr>
              <a:t>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a:p>
            <a:pPr marL="0" lvl="0" indent="0">
              <a:buFontTx/>
              <a:buNone/>
              <a:defRPr/>
            </a:pPr>
            <a:r>
              <a:rPr lang="sv-SE" sz="900"/>
              <a:t>• </a:t>
            </a:r>
            <a:r>
              <a:rPr lang="sv-SE" sz="900" kern="1200">
                <a:solidFill>
                  <a:schemeClr val="tx1"/>
                </a:solidFill>
                <a:latin typeface="+mn-lt"/>
                <a:ea typeface="+mn-ea"/>
                <a:cs typeface="+mn-cs"/>
              </a:rPr>
              <a:t>Stödjande dokument</a:t>
            </a:r>
          </a:p>
        </p:txBody>
      </p:sp>
      <p:sp>
        <p:nvSpPr>
          <p:cNvPr id="14" name="Rundad rektangulär 12">
            <a:extLst>
              <a:ext uri="{FF2B5EF4-FFF2-40B4-BE49-F238E27FC236}">
                <a16:creationId xmlns:a16="http://schemas.microsoft.com/office/drawing/2014/main" id="{0F45167E-D3EA-729D-BBC3-3C5136BB735E}"/>
              </a:ext>
            </a:extLst>
          </p:cNvPr>
          <p:cNvSpPr/>
          <p:nvPr userDrawn="1"/>
        </p:nvSpPr>
        <p:spPr>
          <a:xfrm>
            <a:off x="34888" y="4939757"/>
            <a:ext cx="2535598" cy="975534"/>
          </a:xfrm>
          <a:prstGeom prst="wedgeRoundRectCallout">
            <a:avLst>
              <a:gd name="adj1" fmla="val -113551"/>
              <a:gd name="adj2" fmla="val -46575"/>
              <a:gd name="adj3" fmla="val 16667"/>
            </a:avLst>
          </a:prstGeom>
          <a:noFill/>
          <a:ln w="25400" cap="flat" cmpd="sng" algn="ctr">
            <a:noFill/>
            <a:prstDash val="solid"/>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Uppsättning av resultatportal </a:t>
            </a:r>
            <a:r>
              <a:rPr lang="sv-SE" sz="900" kern="1200" err="1">
                <a:solidFill>
                  <a:schemeClr val="tx1"/>
                </a:solidFill>
                <a:latin typeface="+mn-lt"/>
                <a:ea typeface="+mn-ea"/>
                <a:cs typeface="+mn-cs"/>
              </a:rPr>
              <a:t>inkl</a:t>
            </a:r>
            <a:r>
              <a:rPr lang="sv-SE" sz="900" kern="1200">
                <a:solidFill>
                  <a:schemeClr val="tx1"/>
                </a:solidFill>
                <a:latin typeface="+mn-lt"/>
                <a:ea typeface="+mn-ea"/>
                <a:cs typeface="+mn-cs"/>
              </a:rPr>
              <a:t> chefsrapport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Roller/Behörigheter</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a:t>
            </a:r>
            <a:r>
              <a:rPr lang="sv-SE" sz="900" kern="1200">
                <a:solidFill>
                  <a:schemeClr val="tx1"/>
                </a:solidFill>
                <a:latin typeface="+mn-lt"/>
                <a:ea typeface="+mn-ea"/>
                <a:cs typeface="+mn-cs"/>
              </a:rPr>
              <a:t>Test utskick, resultatportal, rapport (</a:t>
            </a:r>
            <a:r>
              <a:rPr lang="sv-SE" sz="900" kern="1200" err="1">
                <a:solidFill>
                  <a:schemeClr val="tx1"/>
                </a:solidFill>
                <a:latin typeface="+mn-lt"/>
                <a:ea typeface="+mn-ea"/>
                <a:cs typeface="+mn-cs"/>
              </a:rPr>
              <a:t>ppt</a:t>
            </a:r>
            <a:r>
              <a:rPr lang="sv-SE" sz="900" kern="1200">
                <a:solidFill>
                  <a:schemeClr val="tx1"/>
                </a:solidFill>
                <a:latin typeface="+mn-lt"/>
                <a:ea typeface="+mn-ea"/>
                <a:cs typeface="+mn-cs"/>
              </a:rPr>
              <a:t>)</a:t>
            </a:r>
          </a:p>
        </p:txBody>
      </p:sp>
      <p:sp>
        <p:nvSpPr>
          <p:cNvPr id="15" name="Rundad rektangulär 12">
            <a:extLst>
              <a:ext uri="{FF2B5EF4-FFF2-40B4-BE49-F238E27FC236}">
                <a16:creationId xmlns:a16="http://schemas.microsoft.com/office/drawing/2014/main" id="{F4485B7E-963C-46F1-2F39-34C501C90061}"/>
              </a:ext>
            </a:extLst>
          </p:cNvPr>
          <p:cNvSpPr/>
          <p:nvPr userDrawn="1"/>
        </p:nvSpPr>
        <p:spPr>
          <a:xfrm>
            <a:off x="381816" y="3524985"/>
            <a:ext cx="2188671" cy="1121057"/>
          </a:xfrm>
          <a:prstGeom prst="wedgeRoundRectCallout">
            <a:avLst>
              <a:gd name="adj1" fmla="val 109181"/>
              <a:gd name="adj2" fmla="val 19515"/>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a:t>
            </a:r>
            <a:r>
              <a:rPr lang="sv-SE" sz="900" err="1"/>
              <a:t>Insight</a:t>
            </a:r>
            <a:r>
              <a:rPr lang="sv-SE" sz="900"/>
              <a:t> Puls</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anonymitet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support</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 Information om resultathantering</a:t>
            </a:r>
          </a:p>
          <a:p>
            <a:pPr marL="0" indent="0" algn="r">
              <a:buFontTx/>
              <a:buNone/>
              <a:defRPr/>
            </a:pPr>
            <a:r>
              <a:rPr lang="sv-SE" sz="900"/>
              <a:t>• Utbildning i verktyget </a:t>
            </a:r>
            <a:r>
              <a:rPr lang="sv-SE" sz="900" err="1"/>
              <a:t>Insight</a:t>
            </a:r>
            <a:r>
              <a:rPr lang="sv-SE" sz="900"/>
              <a:t> Puls för Huvudansvarig (HR ansvarig)</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900"/>
              <a:t>• Utbildning för chefer i verktyget </a:t>
            </a:r>
          </a:p>
          <a:p>
            <a:pPr marL="0" indent="0" algn="r">
              <a:buFontTx/>
              <a:buNone/>
              <a:defRPr/>
            </a:pPr>
            <a:endParaRPr lang="sv-SE" sz="900"/>
          </a:p>
          <a:p>
            <a:pPr marL="0" indent="0" algn="r">
              <a:buFontTx/>
              <a:buNone/>
              <a:defRPr/>
            </a:pPr>
            <a:endParaRPr lang="sv-SE" sz="900"/>
          </a:p>
        </p:txBody>
      </p:sp>
      <p:sp>
        <p:nvSpPr>
          <p:cNvPr id="16" name="Rundad rektangulär 12">
            <a:extLst>
              <a:ext uri="{FF2B5EF4-FFF2-40B4-BE49-F238E27FC236}">
                <a16:creationId xmlns:a16="http://schemas.microsoft.com/office/drawing/2014/main" id="{CEFF3577-E88E-7A71-D9D4-2D6952F3BAB6}"/>
              </a:ext>
            </a:extLst>
          </p:cNvPr>
          <p:cNvSpPr/>
          <p:nvPr userDrawn="1"/>
        </p:nvSpPr>
        <p:spPr>
          <a:xfrm>
            <a:off x="724776" y="2805244"/>
            <a:ext cx="1845710" cy="415178"/>
          </a:xfrm>
          <a:prstGeom prst="wedgeRoundRectCallout">
            <a:avLst>
              <a:gd name="adj1" fmla="val 90021"/>
              <a:gd name="adj2" fmla="val 41190"/>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Verktyget är tillgängligt i organisationen</a:t>
            </a:r>
          </a:p>
          <a:p>
            <a:pPr marL="0" marR="0" lvl="0" indent="0" algn="r" defTabSz="914400" eaLnBrk="1" fontAlgn="auto" latinLnBrk="0" hangingPunct="1">
              <a:lnSpc>
                <a:spcPct val="100000"/>
              </a:lnSpc>
              <a:spcBef>
                <a:spcPts val="0"/>
              </a:spcBef>
              <a:spcAft>
                <a:spcPts val="0"/>
              </a:spcAft>
              <a:buClrTx/>
              <a:buSzTx/>
              <a:buFontTx/>
              <a:buNone/>
              <a:tabLst/>
              <a:defRPr/>
            </a:pPr>
            <a:r>
              <a:rPr lang="sv-SE" sz="900"/>
              <a:t>•Tillägg HME </a:t>
            </a:r>
            <a:r>
              <a:rPr lang="sv-SE" sz="900" err="1"/>
              <a:t>rapporting</a:t>
            </a:r>
            <a:endParaRPr lang="sv-SE" sz="900"/>
          </a:p>
        </p:txBody>
      </p:sp>
      <p:grpSp>
        <p:nvGrpSpPr>
          <p:cNvPr id="17" name="Grupp 16">
            <a:extLst>
              <a:ext uri="{FF2B5EF4-FFF2-40B4-BE49-F238E27FC236}">
                <a16:creationId xmlns:a16="http://schemas.microsoft.com/office/drawing/2014/main" id="{2C9192E7-9B21-29DA-ADAA-C36D294C3B1F}"/>
              </a:ext>
            </a:extLst>
          </p:cNvPr>
          <p:cNvGrpSpPr/>
          <p:nvPr userDrawn="1"/>
        </p:nvGrpSpPr>
        <p:grpSpPr>
          <a:xfrm rot="21249364">
            <a:off x="3482190" y="1409595"/>
            <a:ext cx="3923836" cy="3923837"/>
            <a:chOff x="3482190" y="1739531"/>
            <a:chExt cx="3923836" cy="3923837"/>
          </a:xfrm>
        </p:grpSpPr>
        <p:sp>
          <p:nvSpPr>
            <p:cNvPr id="22" name="Pil: cirkelformad 5">
              <a:extLst>
                <a:ext uri="{FF2B5EF4-FFF2-40B4-BE49-F238E27FC236}">
                  <a16:creationId xmlns:a16="http://schemas.microsoft.com/office/drawing/2014/main" id="{51C7E41B-6125-19D4-6EF6-B2F8441F1972}"/>
                </a:ext>
              </a:extLst>
            </p:cNvPr>
            <p:cNvSpPr/>
            <p:nvPr/>
          </p:nvSpPr>
          <p:spPr>
            <a:xfrm>
              <a:off x="3482190" y="1739531"/>
              <a:ext cx="3923836" cy="3923837"/>
            </a:xfrm>
            <a:prstGeom prst="circularArrow">
              <a:avLst>
                <a:gd name="adj1" fmla="val 5544"/>
                <a:gd name="adj2" fmla="val 330680"/>
                <a:gd name="adj3" fmla="val 14508292"/>
                <a:gd name="adj4" fmla="val 16954514"/>
                <a:gd name="adj5" fmla="val 5757"/>
              </a:avLst>
            </a:prstGeom>
            <a:solidFill>
              <a:schemeClr val="bg1">
                <a:lumMod val="65000"/>
                <a:alpha val="30000"/>
              </a:schemeClr>
            </a:solidFill>
          </p:spPr>
          <p:style>
            <a:lnRef idx="0">
              <a:schemeClr val="accent5">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3" name="textruta 22">
              <a:extLst>
                <a:ext uri="{FF2B5EF4-FFF2-40B4-BE49-F238E27FC236}">
                  <a16:creationId xmlns:a16="http://schemas.microsoft.com/office/drawing/2014/main" id="{5D4953C1-FBF2-B32C-1A1D-50D8340023FC}"/>
                </a:ext>
              </a:extLst>
            </p:cNvPr>
            <p:cNvSpPr txBox="1">
              <a:spLocks noChangeArrowheads="1"/>
            </p:cNvSpPr>
            <p:nvPr/>
          </p:nvSpPr>
          <p:spPr bwMode="auto">
            <a:xfrm>
              <a:off x="4419271" y="3084331"/>
              <a:ext cx="2053104" cy="1615827"/>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sv-SE" altLang="sv-SE" sz="1100">
                  <a:solidFill>
                    <a:schemeClr val="bg1"/>
                  </a:solidFill>
                  <a:latin typeface="+mn-lt"/>
                </a:rPr>
                <a:t>QS leder kunden </a:t>
              </a:r>
            </a:p>
            <a:p>
              <a:pPr algn="ctr">
                <a:defRPr/>
              </a:pPr>
              <a:r>
                <a:rPr lang="sv-SE" altLang="sv-SE" sz="1100">
                  <a:solidFill>
                    <a:schemeClr val="bg1"/>
                  </a:solidFill>
                  <a:latin typeface="+mn-lt"/>
                </a:rPr>
                <a:t>igenom sju olika steg från </a:t>
              </a:r>
            </a:p>
            <a:p>
              <a:pPr algn="ctr">
                <a:defRPr/>
              </a:pPr>
              <a:r>
                <a:rPr lang="sv-SE" altLang="sv-SE" sz="1100">
                  <a:solidFill>
                    <a:schemeClr val="bg1"/>
                  </a:solidFill>
                  <a:latin typeface="+mn-lt"/>
                </a:rPr>
                <a:t>uppstart via genomförande till resultat och uppföljning, både med fokus på det fortsatta arbetet och verksamhetsutvecklingen internt samt övergripande av själva projektet.</a:t>
              </a:r>
            </a:p>
          </p:txBody>
        </p:sp>
      </p:grpSp>
      <p:sp>
        <p:nvSpPr>
          <p:cNvPr id="24" name="Rundad rektangulär 12">
            <a:extLst>
              <a:ext uri="{FF2B5EF4-FFF2-40B4-BE49-F238E27FC236}">
                <a16:creationId xmlns:a16="http://schemas.microsoft.com/office/drawing/2014/main" id="{F92A2F32-5B8B-6C06-3CC6-A2AB8C5DCBBF}"/>
              </a:ext>
            </a:extLst>
          </p:cNvPr>
          <p:cNvSpPr/>
          <p:nvPr userDrawn="1"/>
        </p:nvSpPr>
        <p:spPr>
          <a:xfrm>
            <a:off x="724776" y="2294504"/>
            <a:ext cx="1845710" cy="284532"/>
          </a:xfrm>
          <a:prstGeom prst="wedgeRoundRectCallout">
            <a:avLst>
              <a:gd name="adj1" fmla="val 90021"/>
              <a:gd name="adj2" fmla="val 41190"/>
              <a:gd name="adj3" fmla="val 16667"/>
            </a:avLst>
          </a:prstGeom>
          <a:noFill/>
          <a:ln w="25400" cap="flat" cmpd="sng" algn="ctr">
            <a:noFill/>
            <a:prstDash val="solid"/>
          </a:ln>
          <a:effectLst/>
        </p:spPr>
        <p:txBody>
          <a:bodyPr rtlCol="0" anchor="t"/>
          <a:lstStyle/>
          <a:p>
            <a:pPr marL="0" marR="0" lvl="0" indent="0" algn="r" defTabSz="914400" eaLnBrk="1" fontAlgn="auto" latinLnBrk="0" hangingPunct="1">
              <a:lnSpc>
                <a:spcPct val="100000"/>
              </a:lnSpc>
              <a:spcBef>
                <a:spcPts val="0"/>
              </a:spcBef>
              <a:spcAft>
                <a:spcPts val="0"/>
              </a:spcAft>
              <a:buClrTx/>
              <a:buSzTx/>
              <a:buFontTx/>
              <a:buNone/>
              <a:tabLst/>
              <a:defRPr/>
            </a:pPr>
            <a:r>
              <a:rPr lang="sv-SE" sz="900"/>
              <a:t>• Utvärdering av projektet</a:t>
            </a:r>
          </a:p>
        </p:txBody>
      </p:sp>
      <p:grpSp>
        <p:nvGrpSpPr>
          <p:cNvPr id="25" name="Grupp 24">
            <a:extLst>
              <a:ext uri="{FF2B5EF4-FFF2-40B4-BE49-F238E27FC236}">
                <a16:creationId xmlns:a16="http://schemas.microsoft.com/office/drawing/2014/main" id="{8B63F5E8-2FEA-DBB9-77C7-8F358F4F235B}"/>
              </a:ext>
            </a:extLst>
          </p:cNvPr>
          <p:cNvGrpSpPr/>
          <p:nvPr userDrawn="1"/>
        </p:nvGrpSpPr>
        <p:grpSpPr>
          <a:xfrm>
            <a:off x="6894145" y="1427806"/>
            <a:ext cx="1982521" cy="1211653"/>
            <a:chOff x="6894145" y="1427806"/>
            <a:chExt cx="1982521" cy="1211653"/>
          </a:xfrm>
        </p:grpSpPr>
        <p:sp>
          <p:nvSpPr>
            <p:cNvPr id="26" name="Höger hakparentes 25">
              <a:extLst>
                <a:ext uri="{FF2B5EF4-FFF2-40B4-BE49-F238E27FC236}">
                  <a16:creationId xmlns:a16="http://schemas.microsoft.com/office/drawing/2014/main" id="{703A1E4E-2A74-379D-E0A1-CF39CC0F79B7}"/>
                </a:ext>
              </a:extLst>
            </p:cNvPr>
            <p:cNvSpPr/>
            <p:nvPr userDrawn="1"/>
          </p:nvSpPr>
          <p:spPr>
            <a:xfrm rot="10800000">
              <a:off x="8830947" y="1427806"/>
              <a:ext cx="45719" cy="121165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27" name="Rak pil 26">
              <a:extLst>
                <a:ext uri="{FF2B5EF4-FFF2-40B4-BE49-F238E27FC236}">
                  <a16:creationId xmlns:a16="http://schemas.microsoft.com/office/drawing/2014/main" id="{228E4560-8A27-AC0B-3163-D056FE56C024}"/>
                </a:ext>
              </a:extLst>
            </p:cNvPr>
            <p:cNvCxnSpPr>
              <a:cxnSpLocks/>
            </p:cNvCxnSpPr>
            <p:nvPr userDrawn="1"/>
          </p:nvCxnSpPr>
          <p:spPr>
            <a:xfrm flipV="1">
              <a:off x="6894145" y="1758531"/>
              <a:ext cx="1936236" cy="473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35" name="Grupp 34">
            <a:extLst>
              <a:ext uri="{FF2B5EF4-FFF2-40B4-BE49-F238E27FC236}">
                <a16:creationId xmlns:a16="http://schemas.microsoft.com/office/drawing/2014/main" id="{93803642-E3A3-FA47-67DF-B560BD40535C}"/>
              </a:ext>
            </a:extLst>
          </p:cNvPr>
          <p:cNvGrpSpPr/>
          <p:nvPr userDrawn="1"/>
        </p:nvGrpSpPr>
        <p:grpSpPr>
          <a:xfrm>
            <a:off x="8058615" y="2797838"/>
            <a:ext cx="818050" cy="816653"/>
            <a:chOff x="8058615" y="2797838"/>
            <a:chExt cx="818050" cy="816653"/>
          </a:xfrm>
        </p:grpSpPr>
        <p:sp>
          <p:nvSpPr>
            <p:cNvPr id="37" name="Höger hakparentes 36">
              <a:extLst>
                <a:ext uri="{FF2B5EF4-FFF2-40B4-BE49-F238E27FC236}">
                  <a16:creationId xmlns:a16="http://schemas.microsoft.com/office/drawing/2014/main" id="{F32F89AF-22B2-243B-8389-A2DCDEC2ADF6}"/>
                </a:ext>
              </a:extLst>
            </p:cNvPr>
            <p:cNvSpPr/>
            <p:nvPr userDrawn="1"/>
          </p:nvSpPr>
          <p:spPr>
            <a:xfrm rot="10800000">
              <a:off x="8830946" y="2898387"/>
              <a:ext cx="45719" cy="716104"/>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1" name="Rak pil 40">
              <a:extLst>
                <a:ext uri="{FF2B5EF4-FFF2-40B4-BE49-F238E27FC236}">
                  <a16:creationId xmlns:a16="http://schemas.microsoft.com/office/drawing/2014/main" id="{F6426138-4E8F-BCB2-2FB6-75308A76C39A}"/>
                </a:ext>
              </a:extLst>
            </p:cNvPr>
            <p:cNvCxnSpPr>
              <a:cxnSpLocks/>
            </p:cNvCxnSpPr>
            <p:nvPr userDrawn="1"/>
          </p:nvCxnSpPr>
          <p:spPr>
            <a:xfrm>
              <a:off x="8191099" y="3238539"/>
              <a:ext cx="639282"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2" name="Rak pil 41">
              <a:extLst>
                <a:ext uri="{FF2B5EF4-FFF2-40B4-BE49-F238E27FC236}">
                  <a16:creationId xmlns:a16="http://schemas.microsoft.com/office/drawing/2014/main" id="{907DCE67-0603-30BB-EC0A-B42174A9AA0D}"/>
                </a:ext>
              </a:extLst>
            </p:cNvPr>
            <p:cNvCxnSpPr>
              <a:cxnSpLocks/>
            </p:cNvCxnSpPr>
            <p:nvPr userDrawn="1"/>
          </p:nvCxnSpPr>
          <p:spPr>
            <a:xfrm flipV="1">
              <a:off x="8058615" y="2797838"/>
              <a:ext cx="132484" cy="527"/>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3" name="Rak pil 42">
              <a:extLst>
                <a:ext uri="{FF2B5EF4-FFF2-40B4-BE49-F238E27FC236}">
                  <a16:creationId xmlns:a16="http://schemas.microsoft.com/office/drawing/2014/main" id="{380A23D8-E2F7-153F-FCBC-6711C4BBECE6}"/>
                </a:ext>
              </a:extLst>
            </p:cNvPr>
            <p:cNvCxnSpPr>
              <a:cxnSpLocks/>
            </p:cNvCxnSpPr>
            <p:nvPr userDrawn="1"/>
          </p:nvCxnSpPr>
          <p:spPr>
            <a:xfrm>
              <a:off x="8191099" y="2798365"/>
              <a:ext cx="0" cy="440174"/>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44" name="Grupp 43">
            <a:extLst>
              <a:ext uri="{FF2B5EF4-FFF2-40B4-BE49-F238E27FC236}">
                <a16:creationId xmlns:a16="http://schemas.microsoft.com/office/drawing/2014/main" id="{268BAA4C-EE7E-3A18-1AC4-A434BF74FA35}"/>
              </a:ext>
            </a:extLst>
          </p:cNvPr>
          <p:cNvGrpSpPr/>
          <p:nvPr userDrawn="1"/>
        </p:nvGrpSpPr>
        <p:grpSpPr>
          <a:xfrm>
            <a:off x="7396401" y="3894535"/>
            <a:ext cx="1480264" cy="2423190"/>
            <a:chOff x="7396401" y="3968875"/>
            <a:chExt cx="1480264" cy="2423190"/>
          </a:xfrm>
        </p:grpSpPr>
        <p:sp>
          <p:nvSpPr>
            <p:cNvPr id="45" name="Höger hakparentes 44">
              <a:extLst>
                <a:ext uri="{FF2B5EF4-FFF2-40B4-BE49-F238E27FC236}">
                  <a16:creationId xmlns:a16="http://schemas.microsoft.com/office/drawing/2014/main" id="{D86E4FDF-3485-C4CF-1DA0-1FD372126B1D}"/>
                </a:ext>
              </a:extLst>
            </p:cNvPr>
            <p:cNvSpPr/>
            <p:nvPr userDrawn="1"/>
          </p:nvSpPr>
          <p:spPr>
            <a:xfrm rot="10800000">
              <a:off x="8830946" y="3968875"/>
              <a:ext cx="45719" cy="2423190"/>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46" name="Rak pil 45">
              <a:extLst>
                <a:ext uri="{FF2B5EF4-FFF2-40B4-BE49-F238E27FC236}">
                  <a16:creationId xmlns:a16="http://schemas.microsoft.com/office/drawing/2014/main" id="{577474F4-C8DF-95AD-8DB0-7C73B698BEB0}"/>
                </a:ext>
              </a:extLst>
            </p:cNvPr>
            <p:cNvCxnSpPr>
              <a:cxnSpLocks/>
            </p:cNvCxnSpPr>
            <p:nvPr userDrawn="1"/>
          </p:nvCxnSpPr>
          <p:spPr>
            <a:xfrm>
              <a:off x="7396401" y="4566826"/>
              <a:ext cx="1433980"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7" name="Rak pil 46">
              <a:extLst>
                <a:ext uri="{FF2B5EF4-FFF2-40B4-BE49-F238E27FC236}">
                  <a16:creationId xmlns:a16="http://schemas.microsoft.com/office/drawing/2014/main" id="{3E006D2B-E885-6A21-491A-3E4CFCA0E9B7}"/>
                </a:ext>
              </a:extLst>
            </p:cNvPr>
            <p:cNvCxnSpPr>
              <a:cxnSpLocks/>
            </p:cNvCxnSpPr>
            <p:nvPr userDrawn="1"/>
          </p:nvCxnSpPr>
          <p:spPr>
            <a:xfrm>
              <a:off x="7396401" y="4313327"/>
              <a:ext cx="0" cy="253499"/>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48" name="Grupp 47">
            <a:extLst>
              <a:ext uri="{FF2B5EF4-FFF2-40B4-BE49-F238E27FC236}">
                <a16:creationId xmlns:a16="http://schemas.microsoft.com/office/drawing/2014/main" id="{04C550F0-EF48-2A3F-96F2-0B8646C16DC2}"/>
              </a:ext>
            </a:extLst>
          </p:cNvPr>
          <p:cNvGrpSpPr/>
          <p:nvPr userDrawn="1"/>
        </p:nvGrpSpPr>
        <p:grpSpPr>
          <a:xfrm>
            <a:off x="2518351" y="3494218"/>
            <a:ext cx="641161" cy="1211653"/>
            <a:chOff x="2518351" y="3471916"/>
            <a:chExt cx="641161" cy="1211653"/>
          </a:xfrm>
        </p:grpSpPr>
        <p:sp>
          <p:nvSpPr>
            <p:cNvPr id="49" name="Höger hakparentes 48">
              <a:extLst>
                <a:ext uri="{FF2B5EF4-FFF2-40B4-BE49-F238E27FC236}">
                  <a16:creationId xmlns:a16="http://schemas.microsoft.com/office/drawing/2014/main" id="{05FF9AE2-8E6F-D1A1-85F2-C5F958CEC1DE}"/>
                </a:ext>
              </a:extLst>
            </p:cNvPr>
            <p:cNvSpPr/>
            <p:nvPr userDrawn="1"/>
          </p:nvSpPr>
          <p:spPr>
            <a:xfrm>
              <a:off x="2518351" y="3471916"/>
              <a:ext cx="45719" cy="121165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2" name="Rak pil 51">
              <a:extLst>
                <a:ext uri="{FF2B5EF4-FFF2-40B4-BE49-F238E27FC236}">
                  <a16:creationId xmlns:a16="http://schemas.microsoft.com/office/drawing/2014/main" id="{1F275393-7399-3705-E030-316EF9011D9F}"/>
                </a:ext>
              </a:extLst>
            </p:cNvPr>
            <p:cNvCxnSpPr>
              <a:cxnSpLocks/>
            </p:cNvCxnSpPr>
            <p:nvPr userDrawn="1"/>
          </p:nvCxnSpPr>
          <p:spPr>
            <a:xfrm>
              <a:off x="2564519" y="4207270"/>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53" name="Grupp 52">
            <a:extLst>
              <a:ext uri="{FF2B5EF4-FFF2-40B4-BE49-F238E27FC236}">
                <a16:creationId xmlns:a16="http://schemas.microsoft.com/office/drawing/2014/main" id="{A9C70DF8-6538-313D-99A0-D99D44329133}"/>
              </a:ext>
            </a:extLst>
          </p:cNvPr>
          <p:cNvGrpSpPr/>
          <p:nvPr userDrawn="1"/>
        </p:nvGrpSpPr>
        <p:grpSpPr>
          <a:xfrm>
            <a:off x="2518351" y="4941506"/>
            <a:ext cx="2124370" cy="741608"/>
            <a:chOff x="2518351" y="5000978"/>
            <a:chExt cx="2124370" cy="741608"/>
          </a:xfrm>
        </p:grpSpPr>
        <p:sp>
          <p:nvSpPr>
            <p:cNvPr id="54" name="Höger hakparentes 53">
              <a:extLst>
                <a:ext uri="{FF2B5EF4-FFF2-40B4-BE49-F238E27FC236}">
                  <a16:creationId xmlns:a16="http://schemas.microsoft.com/office/drawing/2014/main" id="{F8C0C773-2243-636F-5E14-80F2B9B1A20D}"/>
                </a:ext>
              </a:extLst>
            </p:cNvPr>
            <p:cNvSpPr/>
            <p:nvPr userDrawn="1"/>
          </p:nvSpPr>
          <p:spPr>
            <a:xfrm>
              <a:off x="2518351" y="5000978"/>
              <a:ext cx="45719" cy="741608"/>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56" name="Rak pil 55">
              <a:extLst>
                <a:ext uri="{FF2B5EF4-FFF2-40B4-BE49-F238E27FC236}">
                  <a16:creationId xmlns:a16="http://schemas.microsoft.com/office/drawing/2014/main" id="{25A6BF1A-837F-47BF-0C03-92251C1D7436}"/>
                </a:ext>
              </a:extLst>
            </p:cNvPr>
            <p:cNvCxnSpPr>
              <a:cxnSpLocks/>
            </p:cNvCxnSpPr>
            <p:nvPr userDrawn="1"/>
          </p:nvCxnSpPr>
          <p:spPr>
            <a:xfrm>
              <a:off x="2564519" y="5135866"/>
              <a:ext cx="2078202"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59" name="Grupp 58">
            <a:extLst>
              <a:ext uri="{FF2B5EF4-FFF2-40B4-BE49-F238E27FC236}">
                <a16:creationId xmlns:a16="http://schemas.microsoft.com/office/drawing/2014/main" id="{287E6D50-D1EA-53C2-1191-876A53528B03}"/>
              </a:ext>
            </a:extLst>
          </p:cNvPr>
          <p:cNvGrpSpPr/>
          <p:nvPr userDrawn="1"/>
        </p:nvGrpSpPr>
        <p:grpSpPr>
          <a:xfrm>
            <a:off x="2518351" y="2772988"/>
            <a:ext cx="351475" cy="593550"/>
            <a:chOff x="2518351" y="2661478"/>
            <a:chExt cx="351475" cy="593550"/>
          </a:xfrm>
        </p:grpSpPr>
        <p:sp>
          <p:nvSpPr>
            <p:cNvPr id="60" name="Höger hakparentes 59">
              <a:extLst>
                <a:ext uri="{FF2B5EF4-FFF2-40B4-BE49-F238E27FC236}">
                  <a16:creationId xmlns:a16="http://schemas.microsoft.com/office/drawing/2014/main" id="{188EB65B-BC23-FE91-AEAF-24F1B5D6E888}"/>
                </a:ext>
              </a:extLst>
            </p:cNvPr>
            <p:cNvSpPr/>
            <p:nvPr userDrawn="1"/>
          </p:nvSpPr>
          <p:spPr>
            <a:xfrm>
              <a:off x="2518351" y="2661478"/>
              <a:ext cx="45719" cy="465997"/>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61" name="Rak pil 60">
              <a:extLst>
                <a:ext uri="{FF2B5EF4-FFF2-40B4-BE49-F238E27FC236}">
                  <a16:creationId xmlns:a16="http://schemas.microsoft.com/office/drawing/2014/main" id="{45EB3017-DB5D-E08B-B12D-38B9BB3FCCDD}"/>
                </a:ext>
              </a:extLst>
            </p:cNvPr>
            <p:cNvCxnSpPr>
              <a:cxnSpLocks/>
            </p:cNvCxnSpPr>
            <p:nvPr userDrawn="1"/>
          </p:nvCxnSpPr>
          <p:spPr>
            <a:xfrm>
              <a:off x="2564519" y="2884376"/>
              <a:ext cx="29749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91" name="Rak pil 90">
              <a:extLst>
                <a:ext uri="{FF2B5EF4-FFF2-40B4-BE49-F238E27FC236}">
                  <a16:creationId xmlns:a16="http://schemas.microsoft.com/office/drawing/2014/main" id="{07FD72C4-192D-52FE-71CC-C7D47B9BA917}"/>
                </a:ext>
              </a:extLst>
            </p:cNvPr>
            <p:cNvCxnSpPr>
              <a:cxnSpLocks/>
            </p:cNvCxnSpPr>
            <p:nvPr userDrawn="1"/>
          </p:nvCxnSpPr>
          <p:spPr>
            <a:xfrm>
              <a:off x="2869826" y="2884376"/>
              <a:ext cx="0" cy="370652"/>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92" name="Grupp 91">
            <a:extLst>
              <a:ext uri="{FF2B5EF4-FFF2-40B4-BE49-F238E27FC236}">
                <a16:creationId xmlns:a16="http://schemas.microsoft.com/office/drawing/2014/main" id="{28BA42EF-87C8-13A1-6A68-5D073E6750E6}"/>
              </a:ext>
            </a:extLst>
          </p:cNvPr>
          <p:cNvGrpSpPr/>
          <p:nvPr userDrawn="1"/>
        </p:nvGrpSpPr>
        <p:grpSpPr>
          <a:xfrm>
            <a:off x="2518351" y="2321662"/>
            <a:ext cx="641161" cy="205073"/>
            <a:chOff x="2518351" y="2113510"/>
            <a:chExt cx="641161" cy="205073"/>
          </a:xfrm>
        </p:grpSpPr>
        <p:sp>
          <p:nvSpPr>
            <p:cNvPr id="93" name="Höger hakparentes 92">
              <a:extLst>
                <a:ext uri="{FF2B5EF4-FFF2-40B4-BE49-F238E27FC236}">
                  <a16:creationId xmlns:a16="http://schemas.microsoft.com/office/drawing/2014/main" id="{AD78EF00-527B-BCEC-C025-7DB7C5761D5F}"/>
                </a:ext>
              </a:extLst>
            </p:cNvPr>
            <p:cNvSpPr/>
            <p:nvPr userDrawn="1"/>
          </p:nvSpPr>
          <p:spPr>
            <a:xfrm>
              <a:off x="2518351" y="2113510"/>
              <a:ext cx="45719" cy="205073"/>
            </a:xfrm>
            <a:prstGeom prst="rightBracket">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cxnSp>
          <p:nvCxnSpPr>
            <p:cNvPr id="94" name="Rak pil 93">
              <a:extLst>
                <a:ext uri="{FF2B5EF4-FFF2-40B4-BE49-F238E27FC236}">
                  <a16:creationId xmlns:a16="http://schemas.microsoft.com/office/drawing/2014/main" id="{488F6661-1DFD-DED3-A250-FC257DB8A124}"/>
                </a:ext>
              </a:extLst>
            </p:cNvPr>
            <p:cNvCxnSpPr>
              <a:cxnSpLocks/>
            </p:cNvCxnSpPr>
            <p:nvPr userDrawn="1"/>
          </p:nvCxnSpPr>
          <p:spPr>
            <a:xfrm>
              <a:off x="2564519" y="2218449"/>
              <a:ext cx="594993"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grpSp>
        <p:nvGrpSpPr>
          <p:cNvPr id="95" name="Grupp 94">
            <a:extLst>
              <a:ext uri="{FF2B5EF4-FFF2-40B4-BE49-F238E27FC236}">
                <a16:creationId xmlns:a16="http://schemas.microsoft.com/office/drawing/2014/main" id="{035C29B2-F725-13C4-1B18-56A054262CC9}"/>
              </a:ext>
            </a:extLst>
          </p:cNvPr>
          <p:cNvGrpSpPr/>
          <p:nvPr userDrawn="1"/>
        </p:nvGrpSpPr>
        <p:grpSpPr>
          <a:xfrm>
            <a:off x="5998402" y="3643344"/>
            <a:ext cx="1915610" cy="432698"/>
            <a:chOff x="3105636" y="4231473"/>
            <a:chExt cx="1915610" cy="432698"/>
          </a:xfrm>
        </p:grpSpPr>
        <p:sp>
          <p:nvSpPr>
            <p:cNvPr id="96" name="Rektangel 95">
              <a:extLst>
                <a:ext uri="{FF2B5EF4-FFF2-40B4-BE49-F238E27FC236}">
                  <a16:creationId xmlns:a16="http://schemas.microsoft.com/office/drawing/2014/main" id="{71C946E0-37D7-EEEE-2AF8-91283A4B12CA}"/>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3. Uppstart / Implementation</a:t>
              </a:r>
            </a:p>
          </p:txBody>
        </p:sp>
        <p:sp>
          <p:nvSpPr>
            <p:cNvPr id="97" name="Rektangel 96">
              <a:extLst>
                <a:ext uri="{FF2B5EF4-FFF2-40B4-BE49-F238E27FC236}">
                  <a16:creationId xmlns:a16="http://schemas.microsoft.com/office/drawing/2014/main" id="{BAD5D1D5-1974-AD03-7EF2-F72E666BE73B}"/>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8" name="Grupp 97">
            <a:extLst>
              <a:ext uri="{FF2B5EF4-FFF2-40B4-BE49-F238E27FC236}">
                <a16:creationId xmlns:a16="http://schemas.microsoft.com/office/drawing/2014/main" id="{2043767F-E8D8-9C5F-6BF6-BDBDEAA4733F}"/>
              </a:ext>
            </a:extLst>
          </p:cNvPr>
          <p:cNvGrpSpPr/>
          <p:nvPr userDrawn="1"/>
        </p:nvGrpSpPr>
        <p:grpSpPr>
          <a:xfrm>
            <a:off x="4775319" y="4804846"/>
            <a:ext cx="1915607" cy="432698"/>
            <a:chOff x="3105636" y="4231473"/>
            <a:chExt cx="1915607" cy="432698"/>
          </a:xfrm>
        </p:grpSpPr>
        <p:sp>
          <p:nvSpPr>
            <p:cNvPr id="99" name="Rektangel 98">
              <a:extLst>
                <a:ext uri="{FF2B5EF4-FFF2-40B4-BE49-F238E27FC236}">
                  <a16:creationId xmlns:a16="http://schemas.microsoft.com/office/drawing/2014/main" id="{E8D5A9DD-9352-327C-C4D5-251AE161205C}"/>
                </a:ext>
              </a:extLst>
            </p:cNvPr>
            <p:cNvSpPr/>
            <p:nvPr userDrawn="1"/>
          </p:nvSpPr>
          <p:spPr>
            <a:xfrm>
              <a:off x="3111371" y="4231473"/>
              <a:ext cx="1909872"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4. Test</a:t>
              </a:r>
            </a:p>
          </p:txBody>
        </p:sp>
        <p:sp>
          <p:nvSpPr>
            <p:cNvPr id="100" name="Rektangel 99">
              <a:extLst>
                <a:ext uri="{FF2B5EF4-FFF2-40B4-BE49-F238E27FC236}">
                  <a16:creationId xmlns:a16="http://schemas.microsoft.com/office/drawing/2014/main" id="{6ACE46F3-F619-6FB1-A440-E5D169670BC6}"/>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2" name="Grupp 101">
            <a:extLst>
              <a:ext uri="{FF2B5EF4-FFF2-40B4-BE49-F238E27FC236}">
                <a16:creationId xmlns:a16="http://schemas.microsoft.com/office/drawing/2014/main" id="{4142D39A-411C-5684-DF88-54CAFC4964D5}"/>
              </a:ext>
            </a:extLst>
          </p:cNvPr>
          <p:cNvGrpSpPr/>
          <p:nvPr userDrawn="1"/>
        </p:nvGrpSpPr>
        <p:grpSpPr>
          <a:xfrm>
            <a:off x="3265091" y="4015204"/>
            <a:ext cx="1915610" cy="432698"/>
            <a:chOff x="3105636" y="4231473"/>
            <a:chExt cx="1915610" cy="432698"/>
          </a:xfrm>
        </p:grpSpPr>
        <p:sp>
          <p:nvSpPr>
            <p:cNvPr id="103" name="Rektangel 102">
              <a:extLst>
                <a:ext uri="{FF2B5EF4-FFF2-40B4-BE49-F238E27FC236}">
                  <a16:creationId xmlns:a16="http://schemas.microsoft.com/office/drawing/2014/main" id="{45F4A051-10DB-50FB-8EE6-37C5B724BC58}"/>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5. Information &amp; Utbildning</a:t>
              </a:r>
            </a:p>
          </p:txBody>
        </p:sp>
        <p:sp>
          <p:nvSpPr>
            <p:cNvPr id="104" name="Rektangel 103">
              <a:extLst>
                <a:ext uri="{FF2B5EF4-FFF2-40B4-BE49-F238E27FC236}">
                  <a16:creationId xmlns:a16="http://schemas.microsoft.com/office/drawing/2014/main" id="{3338231F-04CA-ADE9-BD0F-842CCC4CCD7D}"/>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5" name="Grupp 104">
            <a:extLst>
              <a:ext uri="{FF2B5EF4-FFF2-40B4-BE49-F238E27FC236}">
                <a16:creationId xmlns:a16="http://schemas.microsoft.com/office/drawing/2014/main" id="{39FE4EE3-C246-F9E3-C78B-844E2FBA2A4B}"/>
              </a:ext>
            </a:extLst>
          </p:cNvPr>
          <p:cNvGrpSpPr/>
          <p:nvPr userDrawn="1"/>
        </p:nvGrpSpPr>
        <p:grpSpPr>
          <a:xfrm>
            <a:off x="3278187" y="3150189"/>
            <a:ext cx="1915610" cy="432698"/>
            <a:chOff x="3105636" y="4231473"/>
            <a:chExt cx="1915610" cy="432698"/>
          </a:xfrm>
        </p:grpSpPr>
        <p:sp>
          <p:nvSpPr>
            <p:cNvPr id="106" name="Rektangel 105">
              <a:extLst>
                <a:ext uri="{FF2B5EF4-FFF2-40B4-BE49-F238E27FC236}">
                  <a16:creationId xmlns:a16="http://schemas.microsoft.com/office/drawing/2014/main" id="{EC7A783A-8F98-8D21-03D3-90DBDD3DD997}"/>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6. Start </a:t>
              </a:r>
              <a:r>
                <a:rPr kumimoji="0" lang="sv-SE" sz="1000" b="1" i="0" u="none" strike="noStrike" kern="1200" cap="none" spc="0" normalizeH="0" baseline="0" noProof="0" err="1">
                  <a:ln>
                    <a:noFill/>
                  </a:ln>
                  <a:solidFill>
                    <a:srgbClr val="5E4C72"/>
                  </a:solidFill>
                  <a:effectLst/>
                  <a:uLnTx/>
                  <a:uFillTx/>
                  <a:latin typeface="+mn-lt"/>
                  <a:ea typeface="+mn-ea"/>
                  <a:cs typeface="+mn-cs"/>
                </a:rPr>
                <a:t>Insight</a:t>
              </a:r>
              <a:r>
                <a:rPr kumimoji="0" lang="sv-SE" sz="1000" b="1" i="0" u="none" strike="noStrike" kern="1200" cap="none" spc="0" normalizeH="0" baseline="0" noProof="0">
                  <a:ln>
                    <a:noFill/>
                  </a:ln>
                  <a:solidFill>
                    <a:srgbClr val="5E4C72"/>
                  </a:solidFill>
                  <a:effectLst/>
                  <a:uLnTx/>
                  <a:uFillTx/>
                  <a:latin typeface="+mn-lt"/>
                  <a:ea typeface="+mn-ea"/>
                  <a:cs typeface="+mn-cs"/>
                </a:rPr>
                <a:t> Puls</a:t>
              </a:r>
            </a:p>
          </p:txBody>
        </p:sp>
        <p:sp>
          <p:nvSpPr>
            <p:cNvPr id="107" name="Rektangel 106">
              <a:extLst>
                <a:ext uri="{FF2B5EF4-FFF2-40B4-BE49-F238E27FC236}">
                  <a16:creationId xmlns:a16="http://schemas.microsoft.com/office/drawing/2014/main" id="{C0329E09-67FA-DB29-3CD8-6CAA6949A8E3}"/>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8" name="Grupp 107">
            <a:extLst>
              <a:ext uri="{FF2B5EF4-FFF2-40B4-BE49-F238E27FC236}">
                <a16:creationId xmlns:a16="http://schemas.microsoft.com/office/drawing/2014/main" id="{3D0081A9-8F04-6FB7-B914-4A60C5368E72}"/>
              </a:ext>
            </a:extLst>
          </p:cNvPr>
          <p:cNvGrpSpPr/>
          <p:nvPr userDrawn="1"/>
        </p:nvGrpSpPr>
        <p:grpSpPr>
          <a:xfrm>
            <a:off x="3275320" y="2301727"/>
            <a:ext cx="1915610" cy="432698"/>
            <a:chOff x="3105636" y="4231473"/>
            <a:chExt cx="1915610" cy="432698"/>
          </a:xfrm>
        </p:grpSpPr>
        <p:sp>
          <p:nvSpPr>
            <p:cNvPr id="109" name="Rektangel 108">
              <a:extLst>
                <a:ext uri="{FF2B5EF4-FFF2-40B4-BE49-F238E27FC236}">
                  <a16:creationId xmlns:a16="http://schemas.microsoft.com/office/drawing/2014/main" id="{BD1DFFD5-7C55-06DF-C40E-B94B7FC0239A}"/>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7. Utvärdering</a:t>
              </a:r>
            </a:p>
          </p:txBody>
        </p:sp>
        <p:sp>
          <p:nvSpPr>
            <p:cNvPr id="110" name="Rektangel 109">
              <a:extLst>
                <a:ext uri="{FF2B5EF4-FFF2-40B4-BE49-F238E27FC236}">
                  <a16:creationId xmlns:a16="http://schemas.microsoft.com/office/drawing/2014/main" id="{3BE6359B-E35E-012B-1753-9918BF5627DE}"/>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1" name="Grupp 110">
            <a:extLst>
              <a:ext uri="{FF2B5EF4-FFF2-40B4-BE49-F238E27FC236}">
                <a16:creationId xmlns:a16="http://schemas.microsoft.com/office/drawing/2014/main" id="{14400EDE-99BE-8442-B3E8-A049907D190C}"/>
              </a:ext>
            </a:extLst>
          </p:cNvPr>
          <p:cNvGrpSpPr/>
          <p:nvPr userDrawn="1"/>
        </p:nvGrpSpPr>
        <p:grpSpPr>
          <a:xfrm>
            <a:off x="5998875" y="2587999"/>
            <a:ext cx="1915610" cy="432698"/>
            <a:chOff x="3105636" y="4231473"/>
            <a:chExt cx="1915610" cy="432698"/>
          </a:xfrm>
        </p:grpSpPr>
        <p:sp>
          <p:nvSpPr>
            <p:cNvPr id="112" name="Rektangel 111">
              <a:extLst>
                <a:ext uri="{FF2B5EF4-FFF2-40B4-BE49-F238E27FC236}">
                  <a16:creationId xmlns:a16="http://schemas.microsoft.com/office/drawing/2014/main" id="{C1CD18EF-3C18-6F18-6E57-E1BAFD0B693C}"/>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2. Tekniska förutsättningar</a:t>
              </a:r>
            </a:p>
          </p:txBody>
        </p:sp>
        <p:sp>
          <p:nvSpPr>
            <p:cNvPr id="113" name="Rektangel 112">
              <a:extLst>
                <a:ext uri="{FF2B5EF4-FFF2-40B4-BE49-F238E27FC236}">
                  <a16:creationId xmlns:a16="http://schemas.microsoft.com/office/drawing/2014/main" id="{D62ED9EF-8659-C922-7EFF-10784495D409}"/>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4" name="Grupp 113">
            <a:extLst>
              <a:ext uri="{FF2B5EF4-FFF2-40B4-BE49-F238E27FC236}">
                <a16:creationId xmlns:a16="http://schemas.microsoft.com/office/drawing/2014/main" id="{13148888-C215-96AA-CFCA-BCABEC2FAA97}"/>
              </a:ext>
            </a:extLst>
          </p:cNvPr>
          <p:cNvGrpSpPr/>
          <p:nvPr userDrawn="1"/>
        </p:nvGrpSpPr>
        <p:grpSpPr>
          <a:xfrm>
            <a:off x="4862182" y="1546916"/>
            <a:ext cx="1915610" cy="432698"/>
            <a:chOff x="3105636" y="4231473"/>
            <a:chExt cx="1915610" cy="432698"/>
          </a:xfrm>
        </p:grpSpPr>
        <p:sp>
          <p:nvSpPr>
            <p:cNvPr id="115" name="Rektangel 114">
              <a:extLst>
                <a:ext uri="{FF2B5EF4-FFF2-40B4-BE49-F238E27FC236}">
                  <a16:creationId xmlns:a16="http://schemas.microsoft.com/office/drawing/2014/main" id="{7EC7F219-0353-BA5E-6272-160A33792E1B}"/>
                </a:ext>
              </a:extLst>
            </p:cNvPr>
            <p:cNvSpPr/>
            <p:nvPr userDrawn="1"/>
          </p:nvSpPr>
          <p:spPr>
            <a:xfrm>
              <a:off x="3111371" y="4231473"/>
              <a:ext cx="1909875" cy="432698"/>
            </a:xfrm>
            <a:prstGeom prst="rect">
              <a:avLst/>
            </a:prstGeom>
            <a:solidFill>
              <a:schemeClr val="bg1"/>
            </a:solidFill>
            <a:ln w="38100">
              <a:noFill/>
            </a:ln>
            <a:effectLst>
              <a:outerShdw blurRad="244774" sx="105000" sy="105000" algn="ctr" rotWithShape="0">
                <a:prstClr val="black">
                  <a:alpha val="12378"/>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5E4C72"/>
                  </a:solidFill>
                  <a:effectLst/>
                  <a:uLnTx/>
                  <a:uFillTx/>
                  <a:latin typeface="+mn-lt"/>
                  <a:ea typeface="+mn-ea"/>
                  <a:cs typeface="+mn-cs"/>
                </a:rPr>
                <a:t>1. Planering och uppstart</a:t>
              </a:r>
            </a:p>
          </p:txBody>
        </p:sp>
        <p:sp>
          <p:nvSpPr>
            <p:cNvPr id="116" name="Rektangel 115">
              <a:extLst>
                <a:ext uri="{FF2B5EF4-FFF2-40B4-BE49-F238E27FC236}">
                  <a16:creationId xmlns:a16="http://schemas.microsoft.com/office/drawing/2014/main" id="{CA1C5263-B50B-6727-D032-5625C261182F}"/>
                </a:ext>
              </a:extLst>
            </p:cNvPr>
            <p:cNvSpPr/>
            <p:nvPr userDrawn="1"/>
          </p:nvSpPr>
          <p:spPr>
            <a:xfrm>
              <a:off x="3105636" y="4231586"/>
              <a:ext cx="45719" cy="432585"/>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17" name="Rak pil 116">
            <a:extLst>
              <a:ext uri="{FF2B5EF4-FFF2-40B4-BE49-F238E27FC236}">
                <a16:creationId xmlns:a16="http://schemas.microsoft.com/office/drawing/2014/main" id="{FE83048A-2A9B-40FA-54EF-9C7CDDA957F5}"/>
              </a:ext>
            </a:extLst>
          </p:cNvPr>
          <p:cNvCxnSpPr>
            <a:cxnSpLocks/>
          </p:cNvCxnSpPr>
          <p:nvPr userDrawn="1"/>
        </p:nvCxnSpPr>
        <p:spPr>
          <a:xfrm>
            <a:off x="2862392" y="3366538"/>
            <a:ext cx="297496" cy="0"/>
          </a:xfrm>
          <a:prstGeom prst="straightConnector1">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pSp>
        <p:nvGrpSpPr>
          <p:cNvPr id="118" name="Grupp 117">
            <a:extLst>
              <a:ext uri="{FF2B5EF4-FFF2-40B4-BE49-F238E27FC236}">
                <a16:creationId xmlns:a16="http://schemas.microsoft.com/office/drawing/2014/main" id="{6ED839B4-4FD1-65F9-C05B-2696D349E45A}"/>
              </a:ext>
            </a:extLst>
          </p:cNvPr>
          <p:cNvGrpSpPr/>
          <p:nvPr userDrawn="1"/>
        </p:nvGrpSpPr>
        <p:grpSpPr>
          <a:xfrm>
            <a:off x="485997" y="6171836"/>
            <a:ext cx="4349384" cy="215444"/>
            <a:chOff x="485997" y="6171836"/>
            <a:chExt cx="4349384" cy="215444"/>
          </a:xfrm>
        </p:grpSpPr>
        <p:sp>
          <p:nvSpPr>
            <p:cNvPr id="119" name="Rektangel 118">
              <a:extLst>
                <a:ext uri="{FF2B5EF4-FFF2-40B4-BE49-F238E27FC236}">
                  <a16:creationId xmlns:a16="http://schemas.microsoft.com/office/drawing/2014/main" id="{F8D37AAB-3E3A-E011-6D80-6A11FCBC9353}"/>
                </a:ext>
              </a:extLst>
            </p:cNvPr>
            <p:cNvSpPr/>
            <p:nvPr userDrawn="1"/>
          </p:nvSpPr>
          <p:spPr>
            <a:xfrm>
              <a:off x="485997" y="6224605"/>
              <a:ext cx="116169" cy="1161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0" name="textruta 119">
              <a:extLst>
                <a:ext uri="{FF2B5EF4-FFF2-40B4-BE49-F238E27FC236}">
                  <a16:creationId xmlns:a16="http://schemas.microsoft.com/office/drawing/2014/main" id="{6447D72C-9E12-17EA-16B7-AAB90EE9EEA7}"/>
                </a:ext>
              </a:extLst>
            </p:cNvPr>
            <p:cNvSpPr txBox="1"/>
            <p:nvPr userDrawn="1"/>
          </p:nvSpPr>
          <p:spPr>
            <a:xfrm>
              <a:off x="572430" y="6171836"/>
              <a:ext cx="157603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Medarbetarundersökning</a:t>
              </a:r>
            </a:p>
          </p:txBody>
        </p:sp>
        <p:sp>
          <p:nvSpPr>
            <p:cNvPr id="121" name="Rektangel 120">
              <a:extLst>
                <a:ext uri="{FF2B5EF4-FFF2-40B4-BE49-F238E27FC236}">
                  <a16:creationId xmlns:a16="http://schemas.microsoft.com/office/drawing/2014/main" id="{294DAD1C-02DE-A4D8-4591-232FEF9D9D7A}"/>
                </a:ext>
              </a:extLst>
            </p:cNvPr>
            <p:cNvSpPr/>
            <p:nvPr userDrawn="1"/>
          </p:nvSpPr>
          <p:spPr>
            <a:xfrm>
              <a:off x="2173548" y="6224605"/>
              <a:ext cx="116169" cy="116169"/>
            </a:xfrm>
            <a:prstGeom prst="rect">
              <a:avLst/>
            </a:prstGeom>
            <a:solidFill>
              <a:srgbClr val="BE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2" name="textruta 121">
              <a:extLst>
                <a:ext uri="{FF2B5EF4-FFF2-40B4-BE49-F238E27FC236}">
                  <a16:creationId xmlns:a16="http://schemas.microsoft.com/office/drawing/2014/main" id="{A0D1BDB3-A882-7846-8E8D-36CF9CE93400}"/>
                </a:ext>
              </a:extLst>
            </p:cNvPr>
            <p:cNvSpPr txBox="1"/>
            <p:nvPr userDrawn="1"/>
          </p:nvSpPr>
          <p:spPr>
            <a:xfrm>
              <a:off x="2259982" y="6171836"/>
              <a:ext cx="694562" cy="215444"/>
            </a:xfrm>
            <a:prstGeom prst="rect">
              <a:avLst/>
            </a:prstGeom>
            <a:noFill/>
          </p:spPr>
          <p:txBody>
            <a:bodyPr wrap="square">
              <a:spAutoFit/>
            </a:bodyPr>
            <a:lstStyle/>
            <a:p>
              <a:r>
                <a:rPr lang="sv-SE" sz="800" b="1" err="1">
                  <a:solidFill>
                    <a:schemeClr val="tx1"/>
                  </a:solidFill>
                </a:rPr>
                <a:t>Insight</a:t>
              </a:r>
              <a:r>
                <a:rPr lang="sv-SE" sz="800" b="1">
                  <a:solidFill>
                    <a:schemeClr val="tx1"/>
                  </a:solidFill>
                </a:rPr>
                <a:t> Puls</a:t>
              </a:r>
            </a:p>
          </p:txBody>
        </p:sp>
        <p:sp>
          <p:nvSpPr>
            <p:cNvPr id="123" name="Rektangel 122">
              <a:extLst>
                <a:ext uri="{FF2B5EF4-FFF2-40B4-BE49-F238E27FC236}">
                  <a16:creationId xmlns:a16="http://schemas.microsoft.com/office/drawing/2014/main" id="{716AAF8F-06F4-D128-601A-CFF63D0DB89A}"/>
                </a:ext>
              </a:extLst>
            </p:cNvPr>
            <p:cNvSpPr/>
            <p:nvPr userDrawn="1"/>
          </p:nvSpPr>
          <p:spPr>
            <a:xfrm>
              <a:off x="2969002" y="6224605"/>
              <a:ext cx="116169" cy="116169"/>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4" name="textruta 123">
              <a:extLst>
                <a:ext uri="{FF2B5EF4-FFF2-40B4-BE49-F238E27FC236}">
                  <a16:creationId xmlns:a16="http://schemas.microsoft.com/office/drawing/2014/main" id="{3692C54F-4962-6628-1773-78562F1D889A}"/>
                </a:ext>
              </a:extLst>
            </p:cNvPr>
            <p:cNvSpPr txBox="1"/>
            <p:nvPr userDrawn="1"/>
          </p:nvSpPr>
          <p:spPr>
            <a:xfrm>
              <a:off x="3055435" y="6171836"/>
              <a:ext cx="835809" cy="215444"/>
            </a:xfrm>
            <a:prstGeom prst="rect">
              <a:avLst/>
            </a:prstGeom>
            <a:noFill/>
          </p:spPr>
          <p:txBody>
            <a:bodyPr wrap="square">
              <a:spAutoFit/>
            </a:bodyPr>
            <a:lstStyle/>
            <a:p>
              <a:r>
                <a:rPr lang="sv-SE" sz="800" b="0" err="1">
                  <a:solidFill>
                    <a:schemeClr val="bg1">
                      <a:lumMod val="75000"/>
                    </a:schemeClr>
                  </a:solidFill>
                </a:rPr>
                <a:t>Insight</a:t>
              </a:r>
              <a:r>
                <a:rPr lang="sv-SE" sz="800" b="0">
                  <a:solidFill>
                    <a:schemeClr val="bg1">
                      <a:lumMod val="75000"/>
                    </a:schemeClr>
                  </a:solidFill>
                </a:rPr>
                <a:t> Process</a:t>
              </a:r>
            </a:p>
          </p:txBody>
        </p:sp>
        <p:sp>
          <p:nvSpPr>
            <p:cNvPr id="125" name="Rektangel 124">
              <a:extLst>
                <a:ext uri="{FF2B5EF4-FFF2-40B4-BE49-F238E27FC236}">
                  <a16:creationId xmlns:a16="http://schemas.microsoft.com/office/drawing/2014/main" id="{8C32B4AE-8AC4-A40D-2511-19B2661F900F}"/>
                </a:ext>
              </a:extLst>
            </p:cNvPr>
            <p:cNvSpPr/>
            <p:nvPr userDrawn="1"/>
          </p:nvSpPr>
          <p:spPr>
            <a:xfrm>
              <a:off x="3913139" y="6224605"/>
              <a:ext cx="116169" cy="1161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6" name="textruta 125">
              <a:extLst>
                <a:ext uri="{FF2B5EF4-FFF2-40B4-BE49-F238E27FC236}">
                  <a16:creationId xmlns:a16="http://schemas.microsoft.com/office/drawing/2014/main" id="{2639DFF7-4FD4-7F16-2C50-59542A551B0D}"/>
                </a:ext>
              </a:extLst>
            </p:cNvPr>
            <p:cNvSpPr txBox="1"/>
            <p:nvPr userDrawn="1"/>
          </p:nvSpPr>
          <p:spPr>
            <a:xfrm>
              <a:off x="3999572" y="6171836"/>
              <a:ext cx="835809" cy="215444"/>
            </a:xfrm>
            <a:prstGeom prst="rect">
              <a:avLst/>
            </a:prstGeom>
            <a:noFill/>
          </p:spPr>
          <p:txBody>
            <a:bodyPr wrap="square">
              <a:spAutoFit/>
            </a:bodyPr>
            <a:lstStyle/>
            <a:p>
              <a:r>
                <a:rPr lang="sv-SE" sz="800" err="1">
                  <a:solidFill>
                    <a:schemeClr val="bg1">
                      <a:lumMod val="75000"/>
                    </a:schemeClr>
                  </a:solidFill>
                </a:rPr>
                <a:t>Insight</a:t>
              </a:r>
              <a:r>
                <a:rPr lang="sv-SE" sz="800">
                  <a:solidFill>
                    <a:schemeClr val="bg1">
                      <a:lumMod val="75000"/>
                    </a:schemeClr>
                  </a:solidFill>
                </a:rPr>
                <a:t> Paket</a:t>
              </a:r>
            </a:p>
          </p:txBody>
        </p:sp>
      </p:grpSp>
    </p:spTree>
    <p:extLst>
      <p:ext uri="{BB962C8B-B14F-4D97-AF65-F5344CB8AC3E}">
        <p14:creationId xmlns:p14="http://schemas.microsoft.com/office/powerpoint/2010/main" val="111656693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R Kapitel">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FDE3F3C0-284C-1690-6C05-168DBDD42FFF}"/>
              </a:ext>
            </a:extLst>
          </p:cNvPr>
          <p:cNvSpPr/>
          <p:nvPr userDrawn="1"/>
        </p:nvSpPr>
        <p:spPr>
          <a:xfrm>
            <a:off x="0" y="1136822"/>
            <a:ext cx="12192000" cy="572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Poppins" pitchFamily="2" charset="77"/>
                <a:cs typeface="Poppins" pitchFamily="2" charset="77"/>
              </a:rPr>
              <a:t>c</a:t>
            </a:r>
          </a:p>
        </p:txBody>
      </p:sp>
      <p:sp>
        <p:nvSpPr>
          <p:cNvPr id="5" name="Rubrik 1">
            <a:extLst>
              <a:ext uri="{FF2B5EF4-FFF2-40B4-BE49-F238E27FC236}">
                <a16:creationId xmlns:a16="http://schemas.microsoft.com/office/drawing/2014/main" id="{BF5D065D-47EA-E54F-8A5D-D1C5CFC84539}"/>
              </a:ext>
            </a:extLst>
          </p:cNvPr>
          <p:cNvSpPr>
            <a:spLocks noGrp="1"/>
          </p:cNvSpPr>
          <p:nvPr>
            <p:ph type="title" hasCustomPrompt="1"/>
          </p:nvPr>
        </p:nvSpPr>
        <p:spPr>
          <a:xfrm>
            <a:off x="0" y="2568018"/>
            <a:ext cx="12192000" cy="596167"/>
          </a:xfrm>
          <a:prstGeom prst="rect">
            <a:avLst/>
          </a:prstGeom>
        </p:spPr>
        <p:txBody>
          <a:bodyPr anchor="t" anchorCtr="0">
            <a:noAutofit/>
          </a:bodyPr>
          <a:lstStyle>
            <a:lvl1pPr algn="ctr">
              <a:defRPr sz="4400" b="1">
                <a:solidFill>
                  <a:srgbClr val="4A4A4A"/>
                </a:solidFill>
                <a:latin typeface="Poppins" pitchFamily="2" charset="77"/>
                <a:cs typeface="Poppins" pitchFamily="2" charset="77"/>
              </a:defRPr>
            </a:lvl1pPr>
          </a:lstStyle>
          <a:p>
            <a:r>
              <a:rPr lang="sv-SE"/>
              <a:t>Nytt kapitel typsnitt Poppins </a:t>
            </a:r>
            <a:r>
              <a:rPr lang="sv-SE" err="1"/>
              <a:t>stl</a:t>
            </a:r>
            <a:r>
              <a:rPr lang="sv-SE"/>
              <a:t> 44</a:t>
            </a:r>
          </a:p>
        </p:txBody>
      </p:sp>
      <p:grpSp>
        <p:nvGrpSpPr>
          <p:cNvPr id="30" name="Grupp 29">
            <a:extLst>
              <a:ext uri="{FF2B5EF4-FFF2-40B4-BE49-F238E27FC236}">
                <a16:creationId xmlns:a16="http://schemas.microsoft.com/office/drawing/2014/main" id="{F9E48A1F-A02C-6B15-8174-1EB1F9F09FF3}"/>
              </a:ext>
            </a:extLst>
          </p:cNvPr>
          <p:cNvGrpSpPr/>
          <p:nvPr userDrawn="1"/>
        </p:nvGrpSpPr>
        <p:grpSpPr>
          <a:xfrm>
            <a:off x="0" y="3429000"/>
            <a:ext cx="12192002" cy="129208"/>
            <a:chOff x="0" y="3279913"/>
            <a:chExt cx="12192002" cy="149087"/>
          </a:xfrm>
        </p:grpSpPr>
        <p:sp>
          <p:nvSpPr>
            <p:cNvPr id="31" name="Rektangel 30">
              <a:extLst>
                <a:ext uri="{FF2B5EF4-FFF2-40B4-BE49-F238E27FC236}">
                  <a16:creationId xmlns:a16="http://schemas.microsoft.com/office/drawing/2014/main" id="{B553D8AC-748A-0F60-1B74-342A8B51FAA2}"/>
                </a:ext>
              </a:extLst>
            </p:cNvPr>
            <p:cNvSpPr/>
            <p:nvPr/>
          </p:nvSpPr>
          <p:spPr>
            <a:xfrm>
              <a:off x="0" y="3279913"/>
              <a:ext cx="4065104" cy="149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sp>
          <p:nvSpPr>
            <p:cNvPr id="32" name="Rektangel 31">
              <a:extLst>
                <a:ext uri="{FF2B5EF4-FFF2-40B4-BE49-F238E27FC236}">
                  <a16:creationId xmlns:a16="http://schemas.microsoft.com/office/drawing/2014/main" id="{FCAC9F69-C66E-8E04-BCC9-410728FE7679}"/>
                </a:ext>
              </a:extLst>
            </p:cNvPr>
            <p:cNvSpPr/>
            <p:nvPr/>
          </p:nvSpPr>
          <p:spPr>
            <a:xfrm>
              <a:off x="8126898" y="3279913"/>
              <a:ext cx="4065104" cy="14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sp>
          <p:nvSpPr>
            <p:cNvPr id="33" name="Rektangel 32">
              <a:extLst>
                <a:ext uri="{FF2B5EF4-FFF2-40B4-BE49-F238E27FC236}">
                  <a16:creationId xmlns:a16="http://schemas.microsoft.com/office/drawing/2014/main" id="{149A7C34-148A-5CC2-24BE-5C3A9990C371}"/>
                </a:ext>
              </a:extLst>
            </p:cNvPr>
            <p:cNvSpPr/>
            <p:nvPr/>
          </p:nvSpPr>
          <p:spPr>
            <a:xfrm>
              <a:off x="4055164" y="3279913"/>
              <a:ext cx="4071733" cy="149087"/>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Poppins" pitchFamily="2" charset="77"/>
                <a:cs typeface="Poppins" pitchFamily="2" charset="77"/>
              </a:endParaRPr>
            </a:p>
          </p:txBody>
        </p:sp>
      </p:grpSp>
      <p:pic>
        <p:nvPicPr>
          <p:cNvPr id="34" name="Bildobjekt 33">
            <a:extLst>
              <a:ext uri="{FF2B5EF4-FFF2-40B4-BE49-F238E27FC236}">
                <a16:creationId xmlns:a16="http://schemas.microsoft.com/office/drawing/2014/main" id="{AEB983D3-F9B6-CFC1-337D-CC56A6DC6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0790" y="228601"/>
            <a:ext cx="638419" cy="636811"/>
          </a:xfrm>
          <a:prstGeom prst="rect">
            <a:avLst/>
          </a:prstGeom>
        </p:spPr>
      </p:pic>
      <p:pic>
        <p:nvPicPr>
          <p:cNvPr id="11" name="Bildobjekt 10">
            <a:extLst>
              <a:ext uri="{FF2B5EF4-FFF2-40B4-BE49-F238E27FC236}">
                <a16:creationId xmlns:a16="http://schemas.microsoft.com/office/drawing/2014/main" id="{2FEF8CD2-939D-ED4A-ABD6-D8858C7D7FB4}"/>
              </a:ext>
            </a:extLst>
          </p:cNvPr>
          <p:cNvPicPr>
            <a:picLocks noChangeAspect="1"/>
          </p:cNvPicPr>
          <p:nvPr userDrawn="1"/>
        </p:nvPicPr>
        <p:blipFill>
          <a:blip r:embed="rId3">
            <a:extLst>
              <a:ext uri="{28A0092B-C50C-407E-A947-70E740481C1C}">
                <a14:useLocalDpi xmlns:a14="http://schemas.microsoft.com/office/drawing/2010/main" val="0"/>
              </a:ext>
            </a:extLst>
          </a:blip>
          <a:srcRect t="41712" b="41712"/>
          <a:stretch/>
        </p:blipFill>
        <p:spPr>
          <a:xfrm>
            <a:off x="0" y="0"/>
            <a:ext cx="12192000" cy="1136822"/>
          </a:xfrm>
          <a:prstGeom prst="rect">
            <a:avLst/>
          </a:prstGeom>
        </p:spPr>
      </p:pic>
      <p:sp>
        <p:nvSpPr>
          <p:cNvPr id="2" name="textruta 1">
            <a:extLst>
              <a:ext uri="{FF2B5EF4-FFF2-40B4-BE49-F238E27FC236}">
                <a16:creationId xmlns:a16="http://schemas.microsoft.com/office/drawing/2014/main" id="{8ED75860-6306-6C0C-A929-3066BBADA93F}"/>
              </a:ext>
            </a:extLst>
          </p:cNvPr>
          <p:cNvSpPr txBox="1"/>
          <p:nvPr userDrawn="1"/>
        </p:nvSpPr>
        <p:spPr>
          <a:xfrm>
            <a:off x="63500" y="4876800"/>
            <a:ext cx="0" cy="0"/>
          </a:xfrm>
          <a:prstGeom prst="rect">
            <a:avLst/>
          </a:prstGeom>
        </p:spPr>
        <p:txBody>
          <a:bodyPr wrap="none" rtlCol="0" anchor="t" anchorCtr="0">
            <a:noAutofit/>
          </a:bodyPr>
          <a:lstStyle/>
          <a:p>
            <a:pPr algn="r"/>
            <a:endParaRPr lang="sv-SE" sz="2000" b="0">
              <a:latin typeface="Poppins" pitchFamily="2" charset="77"/>
              <a:cs typeface="Poppins" pitchFamily="2" charset="77"/>
            </a:endParaRPr>
          </a:p>
        </p:txBody>
      </p:sp>
      <p:pic>
        <p:nvPicPr>
          <p:cNvPr id="14" name="Bildobjekt 13">
            <a:hlinkClick r:id="rId4" action="ppaction://hlinksldjump"/>
            <a:extLst>
              <a:ext uri="{FF2B5EF4-FFF2-40B4-BE49-F238E27FC236}">
                <a16:creationId xmlns:a16="http://schemas.microsoft.com/office/drawing/2014/main" id="{EF53E063-770F-E421-5CCE-782D0704EE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pic>
        <p:nvPicPr>
          <p:cNvPr id="17" name="Bildobjekt 16">
            <a:extLst>
              <a:ext uri="{FF2B5EF4-FFF2-40B4-BE49-F238E27FC236}">
                <a16:creationId xmlns:a16="http://schemas.microsoft.com/office/drawing/2014/main" id="{78DB48D4-6E19-D4ED-653C-DEE6D6FC6F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p:spPr>
      </p:pic>
      <p:pic>
        <p:nvPicPr>
          <p:cNvPr id="20" name="Bildobjekt 19">
            <a:extLst>
              <a:ext uri="{FF2B5EF4-FFF2-40B4-BE49-F238E27FC236}">
                <a16:creationId xmlns:a16="http://schemas.microsoft.com/office/drawing/2014/main" id="{3ACAE44E-B8F7-7F51-53E5-037443583E83}"/>
              </a:ext>
            </a:extLst>
          </p:cNvPr>
          <p:cNvPicPr>
            <a:picLocks noChangeAspect="1"/>
          </p:cNvPicPr>
          <p:nvPr userDrawn="1"/>
        </p:nvPicPr>
        <p:blipFill rotWithShape="1">
          <a:blip r:embed="rId7">
            <a:alphaModFix amt="2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Tree>
    <p:extLst>
      <p:ext uri="{BB962C8B-B14F-4D97-AF65-F5344CB8AC3E}">
        <p14:creationId xmlns:p14="http://schemas.microsoft.com/office/powerpoint/2010/main" val="301192470"/>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R Lila Hö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flipH="1">
            <a:off x="6095999"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0" name="Platshållare för innehåll 2">
            <a:extLst>
              <a:ext uri="{FF2B5EF4-FFF2-40B4-BE49-F238E27FC236}">
                <a16:creationId xmlns:a16="http://schemas.microsoft.com/office/drawing/2014/main" id="{06805AEA-1BF7-448D-4B81-1825A4204DAA}"/>
              </a:ext>
            </a:extLst>
          </p:cNvPr>
          <p:cNvSpPr>
            <a:spLocks noGrp="1"/>
          </p:cNvSpPr>
          <p:nvPr>
            <p:ph idx="11" hasCustomPrompt="1"/>
          </p:nvPr>
        </p:nvSpPr>
        <p:spPr>
          <a:xfrm>
            <a:off x="611397" y="1268642"/>
            <a:ext cx="4996898"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5" name="Rubrik 1">
            <a:extLst>
              <a:ext uri="{FF2B5EF4-FFF2-40B4-BE49-F238E27FC236}">
                <a16:creationId xmlns:a16="http://schemas.microsoft.com/office/drawing/2014/main" id="{CEFED564-5427-8764-862B-18BB9F5BC67F}"/>
              </a:ext>
            </a:extLst>
          </p:cNvPr>
          <p:cNvSpPr>
            <a:spLocks noGrp="1"/>
          </p:cNvSpPr>
          <p:nvPr>
            <p:ph type="title" hasCustomPrompt="1"/>
          </p:nvPr>
        </p:nvSpPr>
        <p:spPr>
          <a:xfrm>
            <a:off x="6557825" y="858487"/>
            <a:ext cx="4943061" cy="5264017"/>
          </a:xfrm>
          <a:prstGeom prst="rect">
            <a:avLst/>
          </a:prstGeom>
        </p:spPr>
        <p:txBody>
          <a:bodyPr anchor="ctr" anchorCtr="0">
            <a:noAutofit/>
          </a:bodyPr>
          <a:lstStyle>
            <a:lvl1pPr algn="l">
              <a:defRPr sz="4400" b="1">
                <a:solidFill>
                  <a:schemeClr val="bg1"/>
                </a:solidFill>
                <a:latin typeface="Poppins" pitchFamily="2" charset="77"/>
                <a:cs typeface="Poppins" pitchFamily="2" charset="77"/>
              </a:defRPr>
            </a:lvl1pPr>
          </a:lstStyle>
          <a:p>
            <a:r>
              <a:rPr lang="sv-SE"/>
              <a:t>Rubrik typsnitt Poppins </a:t>
            </a:r>
            <a:r>
              <a:rPr lang="sv-SE" err="1"/>
              <a:t>stl</a:t>
            </a:r>
            <a:r>
              <a:rPr lang="sv-SE"/>
              <a:t> 44</a:t>
            </a:r>
          </a:p>
        </p:txBody>
      </p:sp>
      <p:sp>
        <p:nvSpPr>
          <p:cNvPr id="11" name="Ellips 10">
            <a:extLst>
              <a:ext uri="{FF2B5EF4-FFF2-40B4-BE49-F238E27FC236}">
                <a16:creationId xmlns:a16="http://schemas.microsoft.com/office/drawing/2014/main" id="{B283C78D-9A38-CA0E-03A1-CA8FFD43F91D}"/>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9" name="Bildobjekt 8">
            <a:extLst>
              <a:ext uri="{FF2B5EF4-FFF2-40B4-BE49-F238E27FC236}">
                <a16:creationId xmlns:a16="http://schemas.microsoft.com/office/drawing/2014/main" id="{7C4BB105-8ADF-69F2-3B62-23B2D976F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a:effectLst>
            <a:outerShdw dist="38100" dir="3360000" sx="97000" sy="97000" algn="ctr" rotWithShape="0">
              <a:srgbClr val="000000">
                <a:alpha val="43137"/>
              </a:srgbClr>
            </a:outerShdw>
          </a:effectLst>
        </p:spPr>
      </p:pic>
      <p:pic>
        <p:nvPicPr>
          <p:cNvPr id="12" name="Bildobjekt 11">
            <a:extLst>
              <a:ext uri="{FF2B5EF4-FFF2-40B4-BE49-F238E27FC236}">
                <a16:creationId xmlns:a16="http://schemas.microsoft.com/office/drawing/2014/main" id="{F7819B00-6A7C-4F40-3985-0221DFF8B08F}"/>
              </a:ext>
            </a:extLst>
          </p:cNvPr>
          <p:cNvPicPr>
            <a:picLocks noChangeAspect="1"/>
          </p:cNvPicPr>
          <p:nvPr userDrawn="1"/>
        </p:nvPicPr>
        <p:blipFill rotWithShape="1">
          <a:blip r:embed="rId3">
            <a:alphaModFix amt="8000"/>
            <a:extLst>
              <a:ext uri="{28A0092B-C50C-407E-A947-70E740481C1C}">
                <a14:useLocalDpi xmlns:a14="http://schemas.microsoft.com/office/drawing/2010/main" val="0"/>
              </a:ext>
            </a:extLst>
          </a:blip>
          <a:srcRect l="42613" r="30525"/>
          <a:stretch/>
        </p:blipFill>
        <p:spPr>
          <a:xfrm>
            <a:off x="6095998" y="3892265"/>
            <a:ext cx="6096001" cy="2214139"/>
          </a:xfrm>
          <a:prstGeom prst="rect">
            <a:avLst/>
          </a:prstGeom>
        </p:spPr>
      </p:pic>
      <p:pic>
        <p:nvPicPr>
          <p:cNvPr id="3" name="Bildobjekt 2">
            <a:hlinkClick r:id="rId4" action="ppaction://hlinksldjump"/>
            <a:extLst>
              <a:ext uri="{FF2B5EF4-FFF2-40B4-BE49-F238E27FC236}">
                <a16:creationId xmlns:a16="http://schemas.microsoft.com/office/drawing/2014/main" id="{5E8B0778-CAC9-DF59-F6FE-A38896E539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Tree>
    <p:extLst>
      <p:ext uri="{BB962C8B-B14F-4D97-AF65-F5344CB8AC3E}">
        <p14:creationId xmlns:p14="http://schemas.microsoft.com/office/powerpoint/2010/main" val="1316661967"/>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R Svart Hö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flipH="1">
            <a:off x="6095999"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0" name="Platshållare för innehåll 2">
            <a:extLst>
              <a:ext uri="{FF2B5EF4-FFF2-40B4-BE49-F238E27FC236}">
                <a16:creationId xmlns:a16="http://schemas.microsoft.com/office/drawing/2014/main" id="{06805AEA-1BF7-448D-4B81-1825A4204DAA}"/>
              </a:ext>
            </a:extLst>
          </p:cNvPr>
          <p:cNvSpPr>
            <a:spLocks noGrp="1"/>
          </p:cNvSpPr>
          <p:nvPr>
            <p:ph idx="11" hasCustomPrompt="1"/>
          </p:nvPr>
        </p:nvSpPr>
        <p:spPr>
          <a:xfrm>
            <a:off x="611397" y="1268642"/>
            <a:ext cx="4996898"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5" name="Rubrik 1">
            <a:extLst>
              <a:ext uri="{FF2B5EF4-FFF2-40B4-BE49-F238E27FC236}">
                <a16:creationId xmlns:a16="http://schemas.microsoft.com/office/drawing/2014/main" id="{CEFED564-5427-8764-862B-18BB9F5BC67F}"/>
              </a:ext>
            </a:extLst>
          </p:cNvPr>
          <p:cNvSpPr>
            <a:spLocks noGrp="1"/>
          </p:cNvSpPr>
          <p:nvPr>
            <p:ph type="title" hasCustomPrompt="1"/>
          </p:nvPr>
        </p:nvSpPr>
        <p:spPr>
          <a:xfrm>
            <a:off x="6557825" y="858487"/>
            <a:ext cx="4943061" cy="5264017"/>
          </a:xfrm>
          <a:prstGeom prst="rect">
            <a:avLst/>
          </a:prstGeom>
        </p:spPr>
        <p:txBody>
          <a:bodyPr anchor="t" anchorCtr="0">
            <a:noAutofit/>
          </a:bodyPr>
          <a:lstStyle>
            <a:lvl1pPr algn="l">
              <a:defRPr sz="4400" b="1">
                <a:solidFill>
                  <a:schemeClr val="bg1"/>
                </a:solidFill>
                <a:latin typeface="Poppins" pitchFamily="2" charset="77"/>
                <a:cs typeface="Poppins" pitchFamily="2" charset="77"/>
              </a:defRPr>
            </a:lvl1pPr>
          </a:lstStyle>
          <a:p>
            <a:r>
              <a:rPr lang="sv-SE"/>
              <a:t>Rubrik typsnitt Poppins </a:t>
            </a:r>
            <a:r>
              <a:rPr lang="sv-SE" err="1"/>
              <a:t>stl</a:t>
            </a:r>
            <a:r>
              <a:rPr lang="sv-SE"/>
              <a:t> 44</a:t>
            </a:r>
          </a:p>
        </p:txBody>
      </p:sp>
      <p:sp>
        <p:nvSpPr>
          <p:cNvPr id="11" name="Ellips 10">
            <a:extLst>
              <a:ext uri="{FF2B5EF4-FFF2-40B4-BE49-F238E27FC236}">
                <a16:creationId xmlns:a16="http://schemas.microsoft.com/office/drawing/2014/main" id="{B283C78D-9A38-CA0E-03A1-CA8FFD43F91D}"/>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9" name="Bildobjekt 8">
            <a:extLst>
              <a:ext uri="{FF2B5EF4-FFF2-40B4-BE49-F238E27FC236}">
                <a16:creationId xmlns:a16="http://schemas.microsoft.com/office/drawing/2014/main" id="{53F9E395-EB42-B31D-806F-45DFE608D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p:spPr>
      </p:pic>
      <p:pic>
        <p:nvPicPr>
          <p:cNvPr id="12" name="Bildobjekt 11">
            <a:extLst>
              <a:ext uri="{FF2B5EF4-FFF2-40B4-BE49-F238E27FC236}">
                <a16:creationId xmlns:a16="http://schemas.microsoft.com/office/drawing/2014/main" id="{4549613B-2614-EDB7-7563-DE332D449383}"/>
              </a:ext>
            </a:extLst>
          </p:cNvPr>
          <p:cNvPicPr>
            <a:picLocks noChangeAspect="1"/>
          </p:cNvPicPr>
          <p:nvPr userDrawn="1"/>
        </p:nvPicPr>
        <p:blipFill rotWithShape="1">
          <a:blip r:embed="rId3">
            <a:alphaModFix amt="16000"/>
            <a:grayscl/>
            <a:extLst>
              <a:ext uri="{BEBA8EAE-BF5A-486C-A8C5-ECC9F3942E4B}">
                <a14:imgProps xmlns:a14="http://schemas.microsoft.com/office/drawing/2010/main">
                  <a14:imgLayer r:embed="rId4">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42613" r="30525"/>
          <a:stretch/>
        </p:blipFill>
        <p:spPr>
          <a:xfrm>
            <a:off x="6095998" y="3892265"/>
            <a:ext cx="6096001" cy="2214139"/>
          </a:xfrm>
          <a:prstGeom prst="rect">
            <a:avLst/>
          </a:prstGeom>
        </p:spPr>
      </p:pic>
      <p:pic>
        <p:nvPicPr>
          <p:cNvPr id="3" name="Bildobjekt 2">
            <a:hlinkClick r:id="rId5" action="ppaction://hlinksldjump"/>
            <a:extLst>
              <a:ext uri="{FF2B5EF4-FFF2-40B4-BE49-F238E27FC236}">
                <a16:creationId xmlns:a16="http://schemas.microsoft.com/office/drawing/2014/main" id="{343F4852-3A7E-2954-326A-1E4CDBEC71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Tree>
    <p:extLst>
      <p:ext uri="{BB962C8B-B14F-4D97-AF65-F5344CB8AC3E}">
        <p14:creationId xmlns:p14="http://schemas.microsoft.com/office/powerpoint/2010/main" val="3579259259"/>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R Lila vänst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8" name="Bildobjekt 7">
            <a:extLst>
              <a:ext uri="{FF2B5EF4-FFF2-40B4-BE49-F238E27FC236}">
                <a16:creationId xmlns:a16="http://schemas.microsoft.com/office/drawing/2014/main" id="{C4C6D59F-7F1A-C9DC-79A8-16D3C41307D9}"/>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5750" r="57387"/>
          <a:stretch/>
        </p:blipFill>
        <p:spPr>
          <a:xfrm>
            <a:off x="0" y="3892265"/>
            <a:ext cx="6095999" cy="2214139"/>
          </a:xfrm>
          <a:prstGeom prst="rect">
            <a:avLst/>
          </a:prstGeom>
        </p:spPr>
      </p:pic>
      <p:sp>
        <p:nvSpPr>
          <p:cNvPr id="4" name="Rubrik 1">
            <a:extLst>
              <a:ext uri="{FF2B5EF4-FFF2-40B4-BE49-F238E27FC236}">
                <a16:creationId xmlns:a16="http://schemas.microsoft.com/office/drawing/2014/main" id="{540CACC7-2CCC-A063-5518-4666EE6D1255}"/>
              </a:ext>
            </a:extLst>
          </p:cNvPr>
          <p:cNvSpPr>
            <a:spLocks noGrp="1"/>
          </p:cNvSpPr>
          <p:nvPr>
            <p:ph type="title" hasCustomPrompt="1"/>
          </p:nvPr>
        </p:nvSpPr>
        <p:spPr>
          <a:xfrm>
            <a:off x="622852" y="858487"/>
            <a:ext cx="4943061" cy="5264017"/>
          </a:xfrm>
          <a:prstGeom prst="rect">
            <a:avLst/>
          </a:prstGeom>
        </p:spPr>
        <p:txBody>
          <a:bodyPr anchor="t" anchorCtr="0">
            <a:noAutofit/>
          </a:bodyPr>
          <a:lstStyle>
            <a:lvl1pPr algn="l">
              <a:defRPr sz="4400" b="1">
                <a:solidFill>
                  <a:schemeClr val="bg1"/>
                </a:solidFill>
                <a:latin typeface="Poppins" pitchFamily="2" charset="77"/>
                <a:cs typeface="Poppins" pitchFamily="2" charset="77"/>
              </a:defRPr>
            </a:lvl1pPr>
          </a:lstStyle>
          <a:p>
            <a:r>
              <a:rPr lang="sv-SE"/>
              <a:t>Rubrik typsnitt Poppins </a:t>
            </a:r>
            <a:r>
              <a:rPr lang="sv-SE" err="1"/>
              <a:t>stl</a:t>
            </a:r>
            <a:r>
              <a:rPr lang="sv-SE"/>
              <a:t> 44</a:t>
            </a:r>
          </a:p>
        </p:txBody>
      </p:sp>
      <p:sp>
        <p:nvSpPr>
          <p:cNvPr id="5" name="Platshållare för innehåll 2">
            <a:extLst>
              <a:ext uri="{FF2B5EF4-FFF2-40B4-BE49-F238E27FC236}">
                <a16:creationId xmlns:a16="http://schemas.microsoft.com/office/drawing/2014/main" id="{4E918401-A481-CFD3-F1BF-B41EA7264E0E}"/>
              </a:ext>
            </a:extLst>
          </p:cNvPr>
          <p:cNvSpPr>
            <a:spLocks noGrp="1"/>
          </p:cNvSpPr>
          <p:nvPr>
            <p:ph idx="10" hasCustomPrompt="1"/>
          </p:nvPr>
        </p:nvSpPr>
        <p:spPr>
          <a:xfrm>
            <a:off x="6572250" y="1268642"/>
            <a:ext cx="4996898"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1" name="Ellips 10">
            <a:extLst>
              <a:ext uri="{FF2B5EF4-FFF2-40B4-BE49-F238E27FC236}">
                <a16:creationId xmlns:a16="http://schemas.microsoft.com/office/drawing/2014/main" id="{194C3F24-BE7D-A7F7-52F0-72285FE835F3}"/>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3" name="Bildobjekt 2">
            <a:hlinkClick r:id="rId3" action="ppaction://hlinksldjump"/>
            <a:extLst>
              <a:ext uri="{FF2B5EF4-FFF2-40B4-BE49-F238E27FC236}">
                <a16:creationId xmlns:a16="http://schemas.microsoft.com/office/drawing/2014/main" id="{10EFB9B8-6DD6-F036-85BA-D3EDA1342A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Tree>
    <p:extLst>
      <p:ext uri="{BB962C8B-B14F-4D97-AF65-F5344CB8AC3E}">
        <p14:creationId xmlns:p14="http://schemas.microsoft.com/office/powerpoint/2010/main" val="2189508964"/>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R Svart vänst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8" name="Rubrik 1">
            <a:extLst>
              <a:ext uri="{FF2B5EF4-FFF2-40B4-BE49-F238E27FC236}">
                <a16:creationId xmlns:a16="http://schemas.microsoft.com/office/drawing/2014/main" id="{92E446FB-E0AD-6B78-5F21-9A13759F35E5}"/>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13" name="Platshållare för innehåll 2">
            <a:extLst>
              <a:ext uri="{FF2B5EF4-FFF2-40B4-BE49-F238E27FC236}">
                <a16:creationId xmlns:a16="http://schemas.microsoft.com/office/drawing/2014/main" id="{5A282109-F00F-5E7D-207E-FCE3E7AB8987}"/>
              </a:ext>
            </a:extLst>
          </p:cNvPr>
          <p:cNvSpPr>
            <a:spLocks noGrp="1"/>
          </p:cNvSpPr>
          <p:nvPr>
            <p:ph idx="10" hasCustomPrompt="1"/>
          </p:nvPr>
        </p:nvSpPr>
        <p:spPr>
          <a:xfrm>
            <a:off x="6572250" y="1268642"/>
            <a:ext cx="4996898"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9" name="Ellips 18">
            <a:extLst>
              <a:ext uri="{FF2B5EF4-FFF2-40B4-BE49-F238E27FC236}">
                <a16:creationId xmlns:a16="http://schemas.microsoft.com/office/drawing/2014/main" id="{A3A7207E-B746-96DF-A26B-BA25A0287256}"/>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10" name="Bildobjekt 9">
            <a:extLst>
              <a:ext uri="{FF2B5EF4-FFF2-40B4-BE49-F238E27FC236}">
                <a16:creationId xmlns:a16="http://schemas.microsoft.com/office/drawing/2014/main" id="{E9120AB5-9508-93BC-54C9-D0F57D45944A}"/>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sp>
        <p:nvSpPr>
          <p:cNvPr id="16" name="Rubrik 1">
            <a:extLst>
              <a:ext uri="{FF2B5EF4-FFF2-40B4-BE49-F238E27FC236}">
                <a16:creationId xmlns:a16="http://schemas.microsoft.com/office/drawing/2014/main" id="{FCDC1528-671D-6079-9FCC-ED129C1C07CE}"/>
              </a:ext>
            </a:extLst>
          </p:cNvPr>
          <p:cNvSpPr>
            <a:spLocks noGrp="1"/>
          </p:cNvSpPr>
          <p:nvPr>
            <p:ph type="title" hasCustomPrompt="1"/>
          </p:nvPr>
        </p:nvSpPr>
        <p:spPr>
          <a:xfrm>
            <a:off x="622852" y="858487"/>
            <a:ext cx="4943061" cy="5264017"/>
          </a:xfrm>
          <a:prstGeom prst="rect">
            <a:avLst/>
          </a:prstGeom>
        </p:spPr>
        <p:txBody>
          <a:bodyPr anchor="t" anchorCtr="0">
            <a:noAutofit/>
          </a:bodyPr>
          <a:lstStyle>
            <a:lvl1pPr algn="l">
              <a:defRPr sz="4400" b="1">
                <a:solidFill>
                  <a:schemeClr val="bg1"/>
                </a:solidFill>
                <a:latin typeface="Poppins" pitchFamily="2" charset="77"/>
                <a:cs typeface="Poppins" pitchFamily="2" charset="77"/>
              </a:defRPr>
            </a:lvl1pPr>
          </a:lstStyle>
          <a:p>
            <a:r>
              <a:rPr lang="sv-SE"/>
              <a:t>Rubrik typsnitt Poppins </a:t>
            </a:r>
            <a:r>
              <a:rPr lang="sv-SE" err="1"/>
              <a:t>stl</a:t>
            </a:r>
            <a:r>
              <a:rPr lang="sv-SE"/>
              <a:t> 44c</a:t>
            </a:r>
          </a:p>
        </p:txBody>
      </p:sp>
      <p:pic>
        <p:nvPicPr>
          <p:cNvPr id="3" name="Bildobjekt 2">
            <a:hlinkClick r:id="rId4" action="ppaction://hlinksldjump"/>
            <a:extLst>
              <a:ext uri="{FF2B5EF4-FFF2-40B4-BE49-F238E27FC236}">
                <a16:creationId xmlns:a16="http://schemas.microsoft.com/office/drawing/2014/main" id="{EC97E601-0529-672F-2EA2-E988A9CD02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Tree>
    <p:extLst>
      <p:ext uri="{BB962C8B-B14F-4D97-AF65-F5344CB8AC3E}">
        <p14:creationId xmlns:p14="http://schemas.microsoft.com/office/powerpoint/2010/main" val="2065151002"/>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R Svart väns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EF188B9-5847-A53B-7A42-DFABFDD24383}"/>
              </a:ext>
            </a:extLst>
          </p:cNvPr>
          <p:cNvSpPr/>
          <p:nvPr userDrawn="1"/>
        </p:nvSpPr>
        <p:spPr>
          <a:xfrm>
            <a:off x="6568088" y="4790691"/>
            <a:ext cx="5111567" cy="1071109"/>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13" name="Rektangel 12">
            <a:extLst>
              <a:ext uri="{FF2B5EF4-FFF2-40B4-BE49-F238E27FC236}">
                <a16:creationId xmlns:a16="http://schemas.microsoft.com/office/drawing/2014/main" id="{F7061237-04EF-2462-51B4-B394357CAD9F}"/>
              </a:ext>
            </a:extLst>
          </p:cNvPr>
          <p:cNvSpPr/>
          <p:nvPr userDrawn="1"/>
        </p:nvSpPr>
        <p:spPr>
          <a:xfrm>
            <a:off x="0"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6" name="Rubrik 1">
            <a:extLst>
              <a:ext uri="{FF2B5EF4-FFF2-40B4-BE49-F238E27FC236}">
                <a16:creationId xmlns:a16="http://schemas.microsoft.com/office/drawing/2014/main" id="{F7A54A13-CD91-977B-B6E5-3230E0FCF4F3}"/>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35" name="Ellips 34">
            <a:extLst>
              <a:ext uri="{FF2B5EF4-FFF2-40B4-BE49-F238E27FC236}">
                <a16:creationId xmlns:a16="http://schemas.microsoft.com/office/drawing/2014/main" id="{7288241F-6F0F-8D44-7164-CE4CC02E8118}"/>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36" name="Bildobjekt 35">
            <a:extLst>
              <a:ext uri="{FF2B5EF4-FFF2-40B4-BE49-F238E27FC236}">
                <a16:creationId xmlns:a16="http://schemas.microsoft.com/office/drawing/2014/main" id="{BFCC435D-862B-F8EB-2671-9D5D6A81ED8E}"/>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pic>
        <p:nvPicPr>
          <p:cNvPr id="37" name="Bildobjekt 36">
            <a:hlinkClick r:id="rId4" action="ppaction://hlinksldjump"/>
            <a:extLst>
              <a:ext uri="{FF2B5EF4-FFF2-40B4-BE49-F238E27FC236}">
                <a16:creationId xmlns:a16="http://schemas.microsoft.com/office/drawing/2014/main" id="{7462C2BF-340A-18A0-80C5-37235B455B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
        <p:nvSpPr>
          <p:cNvPr id="39" name="Ellips 38">
            <a:extLst>
              <a:ext uri="{FF2B5EF4-FFF2-40B4-BE49-F238E27FC236}">
                <a16:creationId xmlns:a16="http://schemas.microsoft.com/office/drawing/2014/main" id="{ABC451AD-C1A1-313C-19F4-C0B99AD1327A}"/>
              </a:ext>
            </a:extLst>
          </p:cNvPr>
          <p:cNvSpPr/>
          <p:nvPr/>
        </p:nvSpPr>
        <p:spPr>
          <a:xfrm>
            <a:off x="782340" y="2523824"/>
            <a:ext cx="1968066" cy="20076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42" name="Rektangel 41">
            <a:extLst>
              <a:ext uri="{FF2B5EF4-FFF2-40B4-BE49-F238E27FC236}">
                <a16:creationId xmlns:a16="http://schemas.microsoft.com/office/drawing/2014/main" id="{7414DBB1-EFDF-C5EF-6CA7-CCBDEF4B8E1D}"/>
              </a:ext>
            </a:extLst>
          </p:cNvPr>
          <p:cNvSpPr/>
          <p:nvPr/>
        </p:nvSpPr>
        <p:spPr>
          <a:xfrm>
            <a:off x="775776" y="3191842"/>
            <a:ext cx="2025022" cy="707886"/>
          </a:xfrm>
          <a:prstGeom prst="rect">
            <a:avLst/>
          </a:prstGeom>
          <a:noFill/>
        </p:spPr>
        <p:txBody>
          <a:bodyPr wrap="square" lIns="91440" tIns="45720" rIns="91440" bIns="45720" anchor="ctr">
            <a:spAutoFit/>
          </a:bodyPr>
          <a:lstStyle/>
          <a:p>
            <a:pPr algn="ctr"/>
            <a:r>
              <a:rPr lang="sv-SE" sz="800" b="1">
                <a:solidFill>
                  <a:schemeClr val="bg1"/>
                </a:solidFill>
              </a:rPr>
              <a:t>INSIGHT </a:t>
            </a:r>
          </a:p>
          <a:p>
            <a:pPr algn="ctr"/>
            <a:r>
              <a:rPr lang="sv-SE" sz="800" b="1">
                <a:solidFill>
                  <a:schemeClr val="bg1"/>
                </a:solidFill>
              </a:rPr>
              <a:t>MEDARBETAR-</a:t>
            </a:r>
          </a:p>
          <a:p>
            <a:pPr algn="ctr"/>
            <a:r>
              <a:rPr lang="sv-SE" sz="800" b="1">
                <a:solidFill>
                  <a:schemeClr val="bg1"/>
                </a:solidFill>
              </a:rPr>
              <a:t>UNDERSÖKNING</a:t>
            </a:r>
          </a:p>
          <a:p>
            <a:endParaRPr lang="sv-SE" sz="800" b="1">
              <a:solidFill>
                <a:schemeClr val="bg1"/>
              </a:solidFill>
            </a:endParaRPr>
          </a:p>
          <a:p>
            <a:endParaRPr lang="sv-SE" sz="800" b="1">
              <a:solidFill>
                <a:schemeClr val="bg1"/>
              </a:solidFill>
            </a:endParaRPr>
          </a:p>
        </p:txBody>
      </p:sp>
      <p:sp>
        <p:nvSpPr>
          <p:cNvPr id="43" name="Rektangel 42">
            <a:extLst>
              <a:ext uri="{FF2B5EF4-FFF2-40B4-BE49-F238E27FC236}">
                <a16:creationId xmlns:a16="http://schemas.microsoft.com/office/drawing/2014/main" id="{DA630A90-826F-65CE-53A6-8079CA32A1AC}"/>
              </a:ext>
            </a:extLst>
          </p:cNvPr>
          <p:cNvSpPr/>
          <p:nvPr userDrawn="1"/>
        </p:nvSpPr>
        <p:spPr>
          <a:xfrm>
            <a:off x="7298034" y="1508494"/>
            <a:ext cx="4381621" cy="707196"/>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tx1"/>
              </a:solidFill>
            </a:endParaRPr>
          </a:p>
        </p:txBody>
      </p:sp>
      <p:sp>
        <p:nvSpPr>
          <p:cNvPr id="44" name="Rektangel 43">
            <a:extLst>
              <a:ext uri="{FF2B5EF4-FFF2-40B4-BE49-F238E27FC236}">
                <a16:creationId xmlns:a16="http://schemas.microsoft.com/office/drawing/2014/main" id="{F32EB252-9996-BB9A-E016-61C4AFB8C4D7}"/>
              </a:ext>
            </a:extLst>
          </p:cNvPr>
          <p:cNvSpPr/>
          <p:nvPr userDrawn="1"/>
        </p:nvSpPr>
        <p:spPr>
          <a:xfrm>
            <a:off x="6568088" y="1508494"/>
            <a:ext cx="741784" cy="707196"/>
          </a:xfrm>
          <a:prstGeom prst="rect">
            <a:avLst/>
          </a:prstGeom>
          <a:solidFill>
            <a:schemeClr val="accent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pic>
        <p:nvPicPr>
          <p:cNvPr id="45" name="Bild 44">
            <a:extLst>
              <a:ext uri="{FF2B5EF4-FFF2-40B4-BE49-F238E27FC236}">
                <a16:creationId xmlns:a16="http://schemas.microsoft.com/office/drawing/2014/main" id="{D5AE26CB-1168-C7A9-2BB6-F487E9B40EA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30041" y="1680762"/>
            <a:ext cx="403283" cy="345999"/>
          </a:xfrm>
          <a:prstGeom prst="rect">
            <a:avLst/>
          </a:prstGeom>
        </p:spPr>
      </p:pic>
      <p:sp>
        <p:nvSpPr>
          <p:cNvPr id="46" name="textruta 45">
            <a:extLst>
              <a:ext uri="{FF2B5EF4-FFF2-40B4-BE49-F238E27FC236}">
                <a16:creationId xmlns:a16="http://schemas.microsoft.com/office/drawing/2014/main" id="{2B69E393-9ADF-263C-1E9D-BE05F3F67A9D}"/>
              </a:ext>
            </a:extLst>
          </p:cNvPr>
          <p:cNvSpPr txBox="1"/>
          <p:nvPr userDrawn="1"/>
        </p:nvSpPr>
        <p:spPr>
          <a:xfrm>
            <a:off x="7435976" y="1569745"/>
            <a:ext cx="4175675" cy="518821"/>
          </a:xfrm>
          <a:prstGeom prst="rect">
            <a:avLst/>
          </a:prstGeom>
        </p:spPr>
        <p:txBody>
          <a:bodyPr wrap="square" rtlCol="0" anchor="t" anchorCtr="0">
            <a:noAutofit/>
          </a:bodyPr>
          <a:lstStyle/>
          <a:p>
            <a:r>
              <a:rPr lang="sv-SE" sz="1000" b="1">
                <a:solidFill>
                  <a:schemeClr val="tx1"/>
                </a:solidFill>
              </a:rPr>
              <a:t>INSIGHT MEDARBETARUNDERSÖKNING </a:t>
            </a:r>
            <a:r>
              <a:rPr lang="sv-SE" sz="1000">
                <a:solidFill>
                  <a:schemeClr val="tx1"/>
                </a:solidFill>
              </a:rPr>
              <a:t>- En effektiv årlig undersökning med helhetsperspektiv inom flera viktiga områden. Bra grund för att via konstruktiva diskussioner driva utvecklingen framåt</a:t>
            </a:r>
          </a:p>
        </p:txBody>
      </p:sp>
      <p:sp>
        <p:nvSpPr>
          <p:cNvPr id="47" name="Rektangel 46">
            <a:extLst>
              <a:ext uri="{FF2B5EF4-FFF2-40B4-BE49-F238E27FC236}">
                <a16:creationId xmlns:a16="http://schemas.microsoft.com/office/drawing/2014/main" id="{1D78DB98-1EFC-B1F8-3316-AD522C8A272E}"/>
              </a:ext>
            </a:extLst>
          </p:cNvPr>
          <p:cNvSpPr/>
          <p:nvPr userDrawn="1"/>
        </p:nvSpPr>
        <p:spPr>
          <a:xfrm>
            <a:off x="7298034" y="2328804"/>
            <a:ext cx="4381621" cy="707196"/>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48" name="Rektangel 47">
            <a:extLst>
              <a:ext uri="{FF2B5EF4-FFF2-40B4-BE49-F238E27FC236}">
                <a16:creationId xmlns:a16="http://schemas.microsoft.com/office/drawing/2014/main" id="{E6449F08-2C3A-69BB-DC1F-07FAC332A89D}"/>
              </a:ext>
            </a:extLst>
          </p:cNvPr>
          <p:cNvSpPr/>
          <p:nvPr userDrawn="1"/>
        </p:nvSpPr>
        <p:spPr>
          <a:xfrm>
            <a:off x="6568088" y="2328804"/>
            <a:ext cx="741784" cy="707196"/>
          </a:xfrm>
          <a:prstGeom prst="rect">
            <a:avLst/>
          </a:prstGeom>
          <a:solidFill>
            <a:srgbClr val="BEDED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49" name="textruta 48">
            <a:extLst>
              <a:ext uri="{FF2B5EF4-FFF2-40B4-BE49-F238E27FC236}">
                <a16:creationId xmlns:a16="http://schemas.microsoft.com/office/drawing/2014/main" id="{F046958F-892E-67A7-3B8D-C0BFA7B2CC51}"/>
              </a:ext>
            </a:extLst>
          </p:cNvPr>
          <p:cNvSpPr txBox="1"/>
          <p:nvPr userDrawn="1"/>
        </p:nvSpPr>
        <p:spPr>
          <a:xfrm>
            <a:off x="7435976" y="2390055"/>
            <a:ext cx="4117862" cy="498562"/>
          </a:xfrm>
          <a:prstGeom prst="rect">
            <a:avLst/>
          </a:prstGeom>
        </p:spPr>
        <p:txBody>
          <a:bodyPr wrap="square" rtlCol="0" anchor="t" anchorCtr="0">
            <a:noAutofit/>
          </a:bodyPr>
          <a:lstStyle/>
          <a:p>
            <a:r>
              <a:rPr lang="sv-SE" sz="1000" b="1">
                <a:solidFill>
                  <a:schemeClr val="tx1"/>
                </a:solidFill>
              </a:rPr>
              <a:t>INSIGHT PULS </a:t>
            </a:r>
            <a:r>
              <a:rPr lang="sv-SE" sz="1000">
                <a:solidFill>
                  <a:schemeClr val="tx1"/>
                </a:solidFill>
              </a:rPr>
              <a:t>- Kort och snabb pulsmätning som skapar engagemang där man följer upp specifika områden löpande under året och ger möjlighet att agera direkt genom att göra insatser där behov finns</a:t>
            </a:r>
          </a:p>
        </p:txBody>
      </p:sp>
      <p:pic>
        <p:nvPicPr>
          <p:cNvPr id="50" name="Bild 49">
            <a:extLst>
              <a:ext uri="{FF2B5EF4-FFF2-40B4-BE49-F238E27FC236}">
                <a16:creationId xmlns:a16="http://schemas.microsoft.com/office/drawing/2014/main" id="{3B153961-3A33-6D95-9941-D076A101534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10970" y="2481162"/>
            <a:ext cx="431878" cy="370533"/>
          </a:xfrm>
          <a:prstGeom prst="rect">
            <a:avLst/>
          </a:prstGeom>
        </p:spPr>
      </p:pic>
      <p:sp>
        <p:nvSpPr>
          <p:cNvPr id="51" name="Rektangel 50">
            <a:extLst>
              <a:ext uri="{FF2B5EF4-FFF2-40B4-BE49-F238E27FC236}">
                <a16:creationId xmlns:a16="http://schemas.microsoft.com/office/drawing/2014/main" id="{AEBC6305-3ECB-E330-12AC-8E8F795917FC}"/>
              </a:ext>
            </a:extLst>
          </p:cNvPr>
          <p:cNvSpPr/>
          <p:nvPr userDrawn="1"/>
        </p:nvSpPr>
        <p:spPr>
          <a:xfrm>
            <a:off x="7298034" y="3149114"/>
            <a:ext cx="4381621" cy="707196"/>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52" name="Rektangel 51">
            <a:extLst>
              <a:ext uri="{FF2B5EF4-FFF2-40B4-BE49-F238E27FC236}">
                <a16:creationId xmlns:a16="http://schemas.microsoft.com/office/drawing/2014/main" id="{26946961-91B6-E26A-88AB-BC71175440FC}"/>
              </a:ext>
            </a:extLst>
          </p:cNvPr>
          <p:cNvSpPr/>
          <p:nvPr userDrawn="1"/>
        </p:nvSpPr>
        <p:spPr>
          <a:xfrm>
            <a:off x="6568088" y="3149114"/>
            <a:ext cx="741784" cy="707196"/>
          </a:xfrm>
          <a:prstGeom prst="rect">
            <a:avLst/>
          </a:prstGeom>
          <a:solidFill>
            <a:srgbClr val="62AFA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53" name="textruta 52">
            <a:extLst>
              <a:ext uri="{FF2B5EF4-FFF2-40B4-BE49-F238E27FC236}">
                <a16:creationId xmlns:a16="http://schemas.microsoft.com/office/drawing/2014/main" id="{05E75348-BC16-590E-9D13-430EC54BB9E5}"/>
              </a:ext>
            </a:extLst>
          </p:cNvPr>
          <p:cNvSpPr txBox="1"/>
          <p:nvPr userDrawn="1"/>
        </p:nvSpPr>
        <p:spPr>
          <a:xfrm>
            <a:off x="7435976" y="3248465"/>
            <a:ext cx="4117862" cy="442884"/>
          </a:xfrm>
          <a:prstGeom prst="rect">
            <a:avLst/>
          </a:prstGeom>
        </p:spPr>
        <p:txBody>
          <a:bodyPr wrap="square" lIns="91440" tIns="45720" rIns="91440" bIns="45720" rtlCol="0" anchor="t" anchorCtr="0">
            <a:noAutofit/>
          </a:bodyPr>
          <a:lstStyle/>
          <a:p>
            <a:r>
              <a:rPr lang="sv-SE" sz="1000" b="1">
                <a:solidFill>
                  <a:schemeClr val="tx1"/>
                </a:solidFill>
              </a:rPr>
              <a:t>INSIGHT PROCESS </a:t>
            </a:r>
            <a:r>
              <a:rPr lang="sv-SE" sz="1000">
                <a:solidFill>
                  <a:schemeClr val="tx1"/>
                </a:solidFill>
              </a:rPr>
              <a:t>- Automatiserad och löpande feedback som följer medarbetarlivscykeln</a:t>
            </a:r>
          </a:p>
        </p:txBody>
      </p:sp>
      <p:pic>
        <p:nvPicPr>
          <p:cNvPr id="54" name="Bild 53">
            <a:extLst>
              <a:ext uri="{FF2B5EF4-FFF2-40B4-BE49-F238E27FC236}">
                <a16:creationId xmlns:a16="http://schemas.microsoft.com/office/drawing/2014/main" id="{486814BA-C517-3645-6C0A-4CEADB9086FA}"/>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10970" y="3305930"/>
            <a:ext cx="440536" cy="377959"/>
          </a:xfrm>
          <a:prstGeom prst="rect">
            <a:avLst/>
          </a:prstGeom>
        </p:spPr>
      </p:pic>
      <p:sp>
        <p:nvSpPr>
          <p:cNvPr id="55" name="Rektangel 54">
            <a:extLst>
              <a:ext uri="{FF2B5EF4-FFF2-40B4-BE49-F238E27FC236}">
                <a16:creationId xmlns:a16="http://schemas.microsoft.com/office/drawing/2014/main" id="{4986363A-3FBB-BF22-559E-6AA2A40CA610}"/>
              </a:ext>
            </a:extLst>
          </p:cNvPr>
          <p:cNvSpPr/>
          <p:nvPr userDrawn="1"/>
        </p:nvSpPr>
        <p:spPr>
          <a:xfrm>
            <a:off x="7298034" y="3969424"/>
            <a:ext cx="4381621" cy="707196"/>
          </a:xfrm>
          <a:prstGeom prst="rect">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56" name="Rektangel 55">
            <a:extLst>
              <a:ext uri="{FF2B5EF4-FFF2-40B4-BE49-F238E27FC236}">
                <a16:creationId xmlns:a16="http://schemas.microsoft.com/office/drawing/2014/main" id="{772FA12B-BD8C-7648-077B-C88EBF6EBE59}"/>
              </a:ext>
            </a:extLst>
          </p:cNvPr>
          <p:cNvSpPr/>
          <p:nvPr userDrawn="1"/>
        </p:nvSpPr>
        <p:spPr>
          <a:xfrm>
            <a:off x="6568088" y="3969424"/>
            <a:ext cx="741784" cy="707196"/>
          </a:xfrm>
          <a:prstGeom prst="rect">
            <a:avLst/>
          </a:prstGeom>
          <a:solidFill>
            <a:schemeClr val="accent4">
              <a:lumMod val="40000"/>
              <a:lumOff val="6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a:solidFill>
                <a:schemeClr val="bg1"/>
              </a:solidFill>
            </a:endParaRPr>
          </a:p>
        </p:txBody>
      </p:sp>
      <p:sp>
        <p:nvSpPr>
          <p:cNvPr id="57" name="textruta 56">
            <a:extLst>
              <a:ext uri="{FF2B5EF4-FFF2-40B4-BE49-F238E27FC236}">
                <a16:creationId xmlns:a16="http://schemas.microsoft.com/office/drawing/2014/main" id="{BCFB18CB-80AF-0493-CF42-F32DE25DEA41}"/>
              </a:ext>
            </a:extLst>
          </p:cNvPr>
          <p:cNvSpPr txBox="1"/>
          <p:nvPr userDrawn="1"/>
        </p:nvSpPr>
        <p:spPr>
          <a:xfrm>
            <a:off x="7435976" y="4068775"/>
            <a:ext cx="4117862" cy="530230"/>
          </a:xfrm>
          <a:prstGeom prst="rect">
            <a:avLst/>
          </a:prstGeom>
        </p:spPr>
        <p:txBody>
          <a:bodyPr wrap="square"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tx1"/>
                </a:solidFill>
              </a:rPr>
              <a:t>INSIGHT PAKET</a:t>
            </a:r>
            <a:r>
              <a:rPr lang="sv-SE" sz="1000">
                <a:solidFill>
                  <a:schemeClr val="tx1"/>
                </a:solidFill>
              </a:rPr>
              <a:t> – </a:t>
            </a:r>
            <a:r>
              <a:rPr lang="sv-SE" sz="1000" err="1">
                <a:solidFill>
                  <a:schemeClr val="tx1"/>
                </a:solidFill>
              </a:rPr>
              <a:t>Insight</a:t>
            </a:r>
            <a:r>
              <a:rPr lang="sv-SE" sz="1000">
                <a:solidFill>
                  <a:schemeClr val="tx1"/>
                </a:solidFill>
              </a:rPr>
              <a:t> Paket är enskilda HR mätningar såsom Mitt Livs inkluderingsmätning och Ledarskap 360</a:t>
            </a:r>
          </a:p>
          <a:p>
            <a:pPr marL="0" marR="0" indent="0" algn="l" defTabSz="914400" rtl="0" eaLnBrk="1" fontAlgn="auto" latinLnBrk="0" hangingPunct="1">
              <a:lnSpc>
                <a:spcPct val="100000"/>
              </a:lnSpc>
              <a:spcBef>
                <a:spcPts val="0"/>
              </a:spcBef>
              <a:spcAft>
                <a:spcPts val="0"/>
              </a:spcAft>
              <a:buClrTx/>
              <a:buSzTx/>
              <a:buFontTx/>
              <a:buNone/>
              <a:tabLst/>
              <a:defRPr/>
            </a:pPr>
            <a:br>
              <a:rPr lang="sv-SE" sz="1000">
                <a:solidFill>
                  <a:schemeClr val="tx1"/>
                </a:solidFill>
              </a:rPr>
            </a:br>
            <a:endParaRPr lang="sv-SE" sz="1000">
              <a:solidFill>
                <a:schemeClr val="tx1"/>
              </a:solidFill>
            </a:endParaRPr>
          </a:p>
        </p:txBody>
      </p:sp>
      <p:pic>
        <p:nvPicPr>
          <p:cNvPr id="58" name="Bild 57">
            <a:extLst>
              <a:ext uri="{FF2B5EF4-FFF2-40B4-BE49-F238E27FC236}">
                <a16:creationId xmlns:a16="http://schemas.microsoft.com/office/drawing/2014/main" id="{1AAECB57-EC02-6DB0-A82D-C625E900B915}"/>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28316" y="4111502"/>
            <a:ext cx="419921" cy="419922"/>
          </a:xfrm>
          <a:prstGeom prst="rect">
            <a:avLst/>
          </a:prstGeom>
        </p:spPr>
      </p:pic>
      <p:sp>
        <p:nvSpPr>
          <p:cNvPr id="59" name="textruta 58">
            <a:extLst>
              <a:ext uri="{FF2B5EF4-FFF2-40B4-BE49-F238E27FC236}">
                <a16:creationId xmlns:a16="http://schemas.microsoft.com/office/drawing/2014/main" id="{F5C49A44-CD6E-13DB-8F55-33F1C89DA1E9}"/>
              </a:ext>
            </a:extLst>
          </p:cNvPr>
          <p:cNvSpPr txBox="1"/>
          <p:nvPr userDrawn="1"/>
        </p:nvSpPr>
        <p:spPr>
          <a:xfrm>
            <a:off x="622852" y="437322"/>
            <a:ext cx="4943061" cy="1321904"/>
          </a:xfrm>
          <a:prstGeom prst="rect">
            <a:avLst/>
          </a:prstGeom>
        </p:spPr>
        <p:txBody>
          <a:bodyPr wrap="square" rtlCol="0" anchor="t" anchorCtr="0">
            <a:noAutofit/>
          </a:bodyPr>
          <a:lstStyle/>
          <a:p>
            <a:pPr algn="r"/>
            <a:endParaRPr lang="sv-SE" sz="2000" b="0"/>
          </a:p>
        </p:txBody>
      </p:sp>
      <p:sp>
        <p:nvSpPr>
          <p:cNvPr id="60" name="textruta 59">
            <a:extLst>
              <a:ext uri="{FF2B5EF4-FFF2-40B4-BE49-F238E27FC236}">
                <a16:creationId xmlns:a16="http://schemas.microsoft.com/office/drawing/2014/main" id="{EDF373E7-6C62-DC73-C698-CB530FF2EF69}"/>
              </a:ext>
            </a:extLst>
          </p:cNvPr>
          <p:cNvSpPr txBox="1"/>
          <p:nvPr userDrawn="1"/>
        </p:nvSpPr>
        <p:spPr>
          <a:xfrm>
            <a:off x="622853" y="805526"/>
            <a:ext cx="4943060" cy="1550504"/>
          </a:xfrm>
          <a:prstGeom prst="rect">
            <a:avLst/>
          </a:prstGeom>
        </p:spPr>
        <p:txBody>
          <a:bodyPr wrap="square" rtlCol="0" anchor="t" anchorCtr="0">
            <a:noAutofit/>
          </a:bodyPr>
          <a:lstStyle/>
          <a:p>
            <a:pPr algn="l"/>
            <a:r>
              <a:rPr lang="sv-SE" sz="4400" b="1">
                <a:solidFill>
                  <a:schemeClr val="bg1"/>
                </a:solidFill>
                <a:latin typeface="Poppins" pitchFamily="2" charset="77"/>
                <a:cs typeface="Poppins" pitchFamily="2" charset="77"/>
              </a:rPr>
              <a:t>Låt behovet styra</a:t>
            </a:r>
          </a:p>
        </p:txBody>
      </p:sp>
      <p:sp>
        <p:nvSpPr>
          <p:cNvPr id="61" name="textruta 60">
            <a:extLst>
              <a:ext uri="{FF2B5EF4-FFF2-40B4-BE49-F238E27FC236}">
                <a16:creationId xmlns:a16="http://schemas.microsoft.com/office/drawing/2014/main" id="{6CBEC538-73DA-33DC-A14A-4885A871E1AC}"/>
              </a:ext>
            </a:extLst>
          </p:cNvPr>
          <p:cNvSpPr txBox="1"/>
          <p:nvPr userDrawn="1"/>
        </p:nvSpPr>
        <p:spPr>
          <a:xfrm>
            <a:off x="7435976" y="4888198"/>
            <a:ext cx="4117862" cy="833427"/>
          </a:xfrm>
          <a:prstGeom prst="rect">
            <a:avLst/>
          </a:prstGeom>
        </p:spPr>
        <p:txBody>
          <a:bodyPr wrap="square" rtlCol="0" anchor="t" anchorCtr="0">
            <a:noAutofit/>
          </a:bodyPr>
          <a:lstStyle/>
          <a:p>
            <a:r>
              <a:rPr lang="sv-SE" sz="1000" b="1">
                <a:solidFill>
                  <a:schemeClr val="tx1"/>
                </a:solidFill>
              </a:rPr>
              <a:t>STÖD FÖR ATT DRIVA FÖRÄNDRING OCH UTVECKLA VERKSAMHETEN</a:t>
            </a:r>
          </a:p>
          <a:p>
            <a:endParaRPr lang="sv-SE" sz="1000" b="1">
              <a:solidFill>
                <a:schemeClr val="tx1"/>
              </a:solidFill>
            </a:endParaRPr>
          </a:p>
          <a:p>
            <a:pPr marL="171450" indent="-171450">
              <a:buFont typeface="Arial" panose="020B0604020202020204" pitchFamily="34" charset="0"/>
              <a:buChar char="•"/>
            </a:pPr>
            <a:r>
              <a:rPr lang="sv-SE" sz="1000">
                <a:solidFill>
                  <a:schemeClr val="tx1"/>
                </a:solidFill>
                <a:latin typeface="+mn-lt"/>
              </a:rPr>
              <a:t>Tillval - Stöd inför och i efterarbetet</a:t>
            </a:r>
          </a:p>
          <a:p>
            <a:pPr marL="171450" indent="-171450">
              <a:buFont typeface="Arial" panose="020B0604020202020204" pitchFamily="34" charset="0"/>
              <a:buChar char="•"/>
            </a:pPr>
            <a:r>
              <a:rPr lang="sv-SE" sz="1000">
                <a:solidFill>
                  <a:schemeClr val="tx1"/>
                </a:solidFill>
                <a:latin typeface="+mn-lt"/>
              </a:rPr>
              <a:t>Tillval - </a:t>
            </a:r>
            <a:r>
              <a:rPr lang="sv-SE" sz="1000">
                <a:solidFill>
                  <a:srgbClr val="000000"/>
                </a:solidFill>
                <a:effectLst/>
                <a:latin typeface="+mn-lt"/>
              </a:rPr>
              <a:t>Action Manager &amp; Min åtgärdsplan</a:t>
            </a:r>
          </a:p>
          <a:p>
            <a:pPr marL="171450" indent="-171450">
              <a:buFont typeface="Arial" panose="020B0604020202020204" pitchFamily="34" charset="0"/>
              <a:buChar char="•"/>
            </a:pPr>
            <a:r>
              <a:rPr lang="sv-SE" sz="1000">
                <a:solidFill>
                  <a:schemeClr val="tx1"/>
                </a:solidFill>
                <a:latin typeface="+mn-lt"/>
              </a:rPr>
              <a:t>Tillval – SSO</a:t>
            </a:r>
          </a:p>
          <a:p>
            <a:endParaRPr lang="sv-SE" sz="1000" b="1">
              <a:solidFill>
                <a:schemeClr val="tx1"/>
              </a:solidFill>
            </a:endParaRPr>
          </a:p>
        </p:txBody>
      </p:sp>
      <p:sp>
        <p:nvSpPr>
          <p:cNvPr id="63" name="Ellips 62">
            <a:extLst>
              <a:ext uri="{FF2B5EF4-FFF2-40B4-BE49-F238E27FC236}">
                <a16:creationId xmlns:a16="http://schemas.microsoft.com/office/drawing/2014/main" id="{A91B9A2F-3E91-AE89-8BE1-F43795374C08}"/>
              </a:ext>
            </a:extLst>
          </p:cNvPr>
          <p:cNvSpPr/>
          <p:nvPr/>
        </p:nvSpPr>
        <p:spPr>
          <a:xfrm>
            <a:off x="2208225" y="3577537"/>
            <a:ext cx="1596109" cy="1628171"/>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64" name="Rektangel 63">
            <a:extLst>
              <a:ext uri="{FF2B5EF4-FFF2-40B4-BE49-F238E27FC236}">
                <a16:creationId xmlns:a16="http://schemas.microsoft.com/office/drawing/2014/main" id="{12B7F7AF-D3AA-896D-38A4-44A72A65BD26}"/>
              </a:ext>
            </a:extLst>
          </p:cNvPr>
          <p:cNvSpPr/>
          <p:nvPr/>
        </p:nvSpPr>
        <p:spPr>
          <a:xfrm>
            <a:off x="2288099" y="4216491"/>
            <a:ext cx="1431401" cy="338554"/>
          </a:xfrm>
          <a:prstGeom prst="rect">
            <a:avLst/>
          </a:prstGeom>
          <a:noFill/>
        </p:spPr>
        <p:txBody>
          <a:bodyPr wrap="square" lIns="91440" tIns="45720" rIns="91440" bIns="45720" anchor="ctr">
            <a:spAutoFit/>
          </a:bodyPr>
          <a:lstStyle/>
          <a:p>
            <a:pPr algn="ctr"/>
            <a:r>
              <a:rPr lang="sv-SE" sz="800" b="1">
                <a:solidFill>
                  <a:schemeClr val="bg1"/>
                </a:solidFill>
              </a:rPr>
              <a:t>TILLVAL</a:t>
            </a:r>
          </a:p>
          <a:p>
            <a:endParaRPr lang="sv-SE" sz="800" b="1">
              <a:solidFill>
                <a:schemeClr val="bg1"/>
              </a:solidFill>
            </a:endParaRPr>
          </a:p>
        </p:txBody>
      </p:sp>
      <p:sp>
        <p:nvSpPr>
          <p:cNvPr id="65" name="Ellips 64">
            <a:extLst>
              <a:ext uri="{FF2B5EF4-FFF2-40B4-BE49-F238E27FC236}">
                <a16:creationId xmlns:a16="http://schemas.microsoft.com/office/drawing/2014/main" id="{FEE8EA12-AE71-C372-F342-856E373F2DE9}"/>
              </a:ext>
            </a:extLst>
          </p:cNvPr>
          <p:cNvSpPr/>
          <p:nvPr userDrawn="1"/>
        </p:nvSpPr>
        <p:spPr>
          <a:xfrm>
            <a:off x="1447210" y="4321463"/>
            <a:ext cx="1429570" cy="1458286"/>
          </a:xfrm>
          <a:prstGeom prst="ellipse">
            <a:avLst/>
          </a:prstGeom>
          <a:noFill/>
          <a:ln w="19050">
            <a:solidFill>
              <a:srgbClr val="62A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66" name="Rektangel 65">
            <a:extLst>
              <a:ext uri="{FF2B5EF4-FFF2-40B4-BE49-F238E27FC236}">
                <a16:creationId xmlns:a16="http://schemas.microsoft.com/office/drawing/2014/main" id="{41347490-8259-90AE-863A-3EC5F921A78B}"/>
              </a:ext>
            </a:extLst>
          </p:cNvPr>
          <p:cNvSpPr/>
          <p:nvPr userDrawn="1"/>
        </p:nvSpPr>
        <p:spPr>
          <a:xfrm>
            <a:off x="1518750" y="4876086"/>
            <a:ext cx="1282048" cy="338554"/>
          </a:xfrm>
          <a:prstGeom prst="rect">
            <a:avLst/>
          </a:prstGeom>
          <a:noFill/>
          <a:ln>
            <a:noFill/>
          </a:ln>
        </p:spPr>
        <p:txBody>
          <a:bodyPr wrap="square" lIns="91440" tIns="45720" rIns="91440" bIns="45720" anchor="ctr">
            <a:spAutoFit/>
          </a:bodyPr>
          <a:lstStyle/>
          <a:p>
            <a:pPr algn="ctr"/>
            <a:r>
              <a:rPr lang="sv-SE" sz="800" b="1">
                <a:solidFill>
                  <a:schemeClr val="bg1"/>
                </a:solidFill>
              </a:rPr>
              <a:t>INSIGHT PROCESS</a:t>
            </a:r>
          </a:p>
          <a:p>
            <a:endParaRPr lang="sv-SE" sz="800" b="1">
              <a:solidFill>
                <a:schemeClr val="bg1"/>
              </a:solidFill>
            </a:endParaRPr>
          </a:p>
        </p:txBody>
      </p:sp>
      <p:sp>
        <p:nvSpPr>
          <p:cNvPr id="68" name="Ellips 67">
            <a:extLst>
              <a:ext uri="{FF2B5EF4-FFF2-40B4-BE49-F238E27FC236}">
                <a16:creationId xmlns:a16="http://schemas.microsoft.com/office/drawing/2014/main" id="{52F4586A-DC29-37CD-90BD-FD4EB3A2B795}"/>
              </a:ext>
            </a:extLst>
          </p:cNvPr>
          <p:cNvSpPr/>
          <p:nvPr userDrawn="1"/>
        </p:nvSpPr>
        <p:spPr>
          <a:xfrm>
            <a:off x="2302386" y="2306390"/>
            <a:ext cx="1496040" cy="1526092"/>
          </a:xfrm>
          <a:prstGeom prst="ellipse">
            <a:avLst/>
          </a:prstGeom>
          <a:noFill/>
          <a:ln w="19050">
            <a:solidFill>
              <a:srgbClr val="BED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69" name="Rektangel 68">
            <a:extLst>
              <a:ext uri="{FF2B5EF4-FFF2-40B4-BE49-F238E27FC236}">
                <a16:creationId xmlns:a16="http://schemas.microsoft.com/office/drawing/2014/main" id="{9CE95712-4F44-1714-A344-BAB54D0D1901}"/>
              </a:ext>
            </a:extLst>
          </p:cNvPr>
          <p:cNvSpPr/>
          <p:nvPr userDrawn="1"/>
        </p:nvSpPr>
        <p:spPr>
          <a:xfrm>
            <a:off x="2377252" y="2956226"/>
            <a:ext cx="1341659" cy="215444"/>
          </a:xfrm>
          <a:prstGeom prst="rect">
            <a:avLst/>
          </a:prstGeom>
          <a:noFill/>
        </p:spPr>
        <p:txBody>
          <a:bodyPr wrap="square" lIns="91440" tIns="45720" rIns="91440" bIns="45720" anchor="ctr">
            <a:spAutoFit/>
          </a:bodyPr>
          <a:lstStyle/>
          <a:p>
            <a:pPr algn="ctr"/>
            <a:r>
              <a:rPr lang="sv-SE" sz="800" b="1">
                <a:solidFill>
                  <a:schemeClr val="bg1"/>
                </a:solidFill>
              </a:rPr>
              <a:t>INSIGHT PULS</a:t>
            </a:r>
          </a:p>
        </p:txBody>
      </p:sp>
      <p:sp>
        <p:nvSpPr>
          <p:cNvPr id="71" name="Ellips 70">
            <a:extLst>
              <a:ext uri="{FF2B5EF4-FFF2-40B4-BE49-F238E27FC236}">
                <a16:creationId xmlns:a16="http://schemas.microsoft.com/office/drawing/2014/main" id="{0DD545B9-2414-960D-1566-577CA42A2298}"/>
              </a:ext>
            </a:extLst>
          </p:cNvPr>
          <p:cNvSpPr/>
          <p:nvPr/>
        </p:nvSpPr>
        <p:spPr>
          <a:xfrm>
            <a:off x="3461523" y="2997761"/>
            <a:ext cx="1771603" cy="1807190"/>
          </a:xfrm>
          <a:prstGeom prst="ellipse">
            <a:avLst/>
          </a:prstGeom>
          <a:no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solidFill>
                <a:schemeClr val="bg1"/>
              </a:solidFill>
            </a:endParaRPr>
          </a:p>
        </p:txBody>
      </p:sp>
      <p:sp>
        <p:nvSpPr>
          <p:cNvPr id="72" name="Rektangel 71">
            <a:extLst>
              <a:ext uri="{FF2B5EF4-FFF2-40B4-BE49-F238E27FC236}">
                <a16:creationId xmlns:a16="http://schemas.microsoft.com/office/drawing/2014/main" id="{1DD79426-CE40-F847-A746-CCE19DDF99B3}"/>
              </a:ext>
            </a:extLst>
          </p:cNvPr>
          <p:cNvSpPr/>
          <p:nvPr/>
        </p:nvSpPr>
        <p:spPr>
          <a:xfrm>
            <a:off x="3550179" y="3725581"/>
            <a:ext cx="1588786" cy="338554"/>
          </a:xfrm>
          <a:prstGeom prst="rect">
            <a:avLst/>
          </a:prstGeom>
          <a:noFill/>
          <a:ln w="38100">
            <a:noFill/>
          </a:ln>
        </p:spPr>
        <p:txBody>
          <a:bodyPr wrap="square" lIns="91440" tIns="45720" rIns="91440" bIns="45720" anchor="ctr">
            <a:spAutoFit/>
          </a:bodyPr>
          <a:lstStyle/>
          <a:p>
            <a:pPr algn="ctr"/>
            <a:r>
              <a:rPr lang="sv-SE" sz="800" b="1">
                <a:solidFill>
                  <a:schemeClr val="bg1"/>
                </a:solidFill>
              </a:rPr>
              <a:t>INSIGHT PAKET</a:t>
            </a:r>
          </a:p>
          <a:p>
            <a:endParaRPr lang="sv-SE" sz="800" b="1">
              <a:solidFill>
                <a:schemeClr val="bg1"/>
              </a:solidFill>
            </a:endParaRPr>
          </a:p>
        </p:txBody>
      </p:sp>
      <p:sp>
        <p:nvSpPr>
          <p:cNvPr id="73" name="Kors 72">
            <a:extLst>
              <a:ext uri="{FF2B5EF4-FFF2-40B4-BE49-F238E27FC236}">
                <a16:creationId xmlns:a16="http://schemas.microsoft.com/office/drawing/2014/main" id="{2165D7D3-512C-0BB8-9EEE-E5BD3DD495FB}"/>
              </a:ext>
            </a:extLst>
          </p:cNvPr>
          <p:cNvSpPr/>
          <p:nvPr userDrawn="1"/>
        </p:nvSpPr>
        <p:spPr>
          <a:xfrm>
            <a:off x="6732190" y="5091115"/>
            <a:ext cx="427591" cy="427591"/>
          </a:xfrm>
          <a:prstGeom prst="plus">
            <a:avLst>
              <a:gd name="adj" fmla="val 4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6211693"/>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R Responsiv">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8" name="Rubrik 1">
            <a:extLst>
              <a:ext uri="{FF2B5EF4-FFF2-40B4-BE49-F238E27FC236}">
                <a16:creationId xmlns:a16="http://schemas.microsoft.com/office/drawing/2014/main" id="{92E446FB-E0AD-6B78-5F21-9A13759F35E5}"/>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19" name="Ellips 18">
            <a:extLst>
              <a:ext uri="{FF2B5EF4-FFF2-40B4-BE49-F238E27FC236}">
                <a16:creationId xmlns:a16="http://schemas.microsoft.com/office/drawing/2014/main" id="{A3A7207E-B746-96DF-A26B-BA25A0287256}"/>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9" name="Rektangel 8">
            <a:extLst>
              <a:ext uri="{FF2B5EF4-FFF2-40B4-BE49-F238E27FC236}">
                <a16:creationId xmlns:a16="http://schemas.microsoft.com/office/drawing/2014/main" id="{AD990FCA-2473-19CF-916F-451B37B2871A}"/>
              </a:ext>
            </a:extLst>
          </p:cNvPr>
          <p:cNvSpPr/>
          <p:nvPr userDrawn="1"/>
        </p:nvSpPr>
        <p:spPr>
          <a:xfrm>
            <a:off x="8348133" y="1811547"/>
            <a:ext cx="1363134" cy="2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1" name="Rektangel 20">
            <a:extLst>
              <a:ext uri="{FF2B5EF4-FFF2-40B4-BE49-F238E27FC236}">
                <a16:creationId xmlns:a16="http://schemas.microsoft.com/office/drawing/2014/main" id="{36112E19-8E8B-147C-3CD5-9A39E2C01FC2}"/>
              </a:ext>
            </a:extLst>
          </p:cNvPr>
          <p:cNvSpPr/>
          <p:nvPr userDrawn="1"/>
        </p:nvSpPr>
        <p:spPr>
          <a:xfrm>
            <a:off x="7714092"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6" name="Rektangel 25">
            <a:extLst>
              <a:ext uri="{FF2B5EF4-FFF2-40B4-BE49-F238E27FC236}">
                <a16:creationId xmlns:a16="http://schemas.microsoft.com/office/drawing/2014/main" id="{4ED55D12-E13F-A3DA-71AD-4A26F2F7ED6B}"/>
              </a:ext>
            </a:extLst>
          </p:cNvPr>
          <p:cNvSpPr/>
          <p:nvPr userDrawn="1"/>
        </p:nvSpPr>
        <p:spPr>
          <a:xfrm>
            <a:off x="8391426"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15" name="Bildobjekt 14">
            <a:extLst>
              <a:ext uri="{FF2B5EF4-FFF2-40B4-BE49-F238E27FC236}">
                <a16:creationId xmlns:a16="http://schemas.microsoft.com/office/drawing/2014/main" id="{450C8ECA-8481-0F52-EDED-A884970FE5D4}"/>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pic>
        <p:nvPicPr>
          <p:cNvPr id="3" name="Bildobjekt 2">
            <a:hlinkClick r:id="rId4" action="ppaction://hlinksldjump"/>
            <a:extLst>
              <a:ext uri="{FF2B5EF4-FFF2-40B4-BE49-F238E27FC236}">
                <a16:creationId xmlns:a16="http://schemas.microsoft.com/office/drawing/2014/main" id="{6EEEDD58-C8DA-8C31-F317-9B8CA85C53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pic>
        <p:nvPicPr>
          <p:cNvPr id="6" name="Bildobjekt 5">
            <a:extLst>
              <a:ext uri="{FF2B5EF4-FFF2-40B4-BE49-F238E27FC236}">
                <a16:creationId xmlns:a16="http://schemas.microsoft.com/office/drawing/2014/main" id="{60D2159D-F0AC-A0FF-DA06-1C1C9B9F978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12922" y="1584079"/>
            <a:ext cx="5421193" cy="3812831"/>
          </a:xfrm>
          <a:prstGeom prst="rect">
            <a:avLst/>
          </a:prstGeom>
        </p:spPr>
      </p:pic>
      <p:sp>
        <p:nvSpPr>
          <p:cNvPr id="5" name="Rubrik 3">
            <a:extLst>
              <a:ext uri="{FF2B5EF4-FFF2-40B4-BE49-F238E27FC236}">
                <a16:creationId xmlns:a16="http://schemas.microsoft.com/office/drawing/2014/main" id="{5B3826BA-0A5C-FDC6-E1DB-99EA3A1886FC}"/>
              </a:ext>
            </a:extLst>
          </p:cNvPr>
          <p:cNvSpPr txBox="1">
            <a:spLocks/>
          </p:cNvSpPr>
          <p:nvPr userDrawn="1"/>
        </p:nvSpPr>
        <p:spPr>
          <a:xfrm>
            <a:off x="633350" y="855552"/>
            <a:ext cx="4943061" cy="313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solidFill>
                  <a:schemeClr val="bg1"/>
                </a:solidFill>
                <a:latin typeface="Poppins" pitchFamily="2" charset="77"/>
                <a:cs typeface="Poppins" pitchFamily="2" charset="77"/>
              </a:rPr>
              <a:t>Medarbetaren svarar enkelt och snabbt </a:t>
            </a:r>
            <a:br>
              <a:rPr lang="sv-SE" b="1">
                <a:solidFill>
                  <a:schemeClr val="bg1"/>
                </a:solidFill>
                <a:latin typeface="Poppins" pitchFamily="2" charset="77"/>
                <a:cs typeface="Poppins" pitchFamily="2" charset="77"/>
              </a:rPr>
            </a:br>
            <a:r>
              <a:rPr lang="sv-SE" b="1">
                <a:solidFill>
                  <a:schemeClr val="bg1"/>
                </a:solidFill>
                <a:latin typeface="Poppins" pitchFamily="2" charset="77"/>
                <a:cs typeface="Poppins" pitchFamily="2" charset="77"/>
              </a:rPr>
              <a:t>via smarta enkäter</a:t>
            </a:r>
          </a:p>
        </p:txBody>
      </p:sp>
    </p:spTree>
    <p:extLst>
      <p:ext uri="{BB962C8B-B14F-4D97-AF65-F5344CB8AC3E}">
        <p14:creationId xmlns:p14="http://schemas.microsoft.com/office/powerpoint/2010/main" val="732019190"/>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R Responsiv">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8" name="Rubrik 1">
            <a:extLst>
              <a:ext uri="{FF2B5EF4-FFF2-40B4-BE49-F238E27FC236}">
                <a16:creationId xmlns:a16="http://schemas.microsoft.com/office/drawing/2014/main" id="{92E446FB-E0AD-6B78-5F21-9A13759F35E5}"/>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19" name="Ellips 18">
            <a:extLst>
              <a:ext uri="{FF2B5EF4-FFF2-40B4-BE49-F238E27FC236}">
                <a16:creationId xmlns:a16="http://schemas.microsoft.com/office/drawing/2014/main" id="{A3A7207E-B746-96DF-A26B-BA25A0287256}"/>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9" name="Rektangel 8">
            <a:extLst>
              <a:ext uri="{FF2B5EF4-FFF2-40B4-BE49-F238E27FC236}">
                <a16:creationId xmlns:a16="http://schemas.microsoft.com/office/drawing/2014/main" id="{AD990FCA-2473-19CF-916F-451B37B2871A}"/>
              </a:ext>
            </a:extLst>
          </p:cNvPr>
          <p:cNvSpPr/>
          <p:nvPr userDrawn="1"/>
        </p:nvSpPr>
        <p:spPr>
          <a:xfrm>
            <a:off x="8348133" y="1811547"/>
            <a:ext cx="1363134" cy="2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1" name="Rektangel 20">
            <a:extLst>
              <a:ext uri="{FF2B5EF4-FFF2-40B4-BE49-F238E27FC236}">
                <a16:creationId xmlns:a16="http://schemas.microsoft.com/office/drawing/2014/main" id="{36112E19-8E8B-147C-3CD5-9A39E2C01FC2}"/>
              </a:ext>
            </a:extLst>
          </p:cNvPr>
          <p:cNvSpPr/>
          <p:nvPr userDrawn="1"/>
        </p:nvSpPr>
        <p:spPr>
          <a:xfrm>
            <a:off x="7714092"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6" name="Rektangel 25">
            <a:extLst>
              <a:ext uri="{FF2B5EF4-FFF2-40B4-BE49-F238E27FC236}">
                <a16:creationId xmlns:a16="http://schemas.microsoft.com/office/drawing/2014/main" id="{4ED55D12-E13F-A3DA-71AD-4A26F2F7ED6B}"/>
              </a:ext>
            </a:extLst>
          </p:cNvPr>
          <p:cNvSpPr/>
          <p:nvPr userDrawn="1"/>
        </p:nvSpPr>
        <p:spPr>
          <a:xfrm>
            <a:off x="8391426"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15" name="Bildobjekt 14">
            <a:extLst>
              <a:ext uri="{FF2B5EF4-FFF2-40B4-BE49-F238E27FC236}">
                <a16:creationId xmlns:a16="http://schemas.microsoft.com/office/drawing/2014/main" id="{450C8ECA-8481-0F52-EDED-A884970FE5D4}"/>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pic>
        <p:nvPicPr>
          <p:cNvPr id="3" name="Bildobjekt 2">
            <a:hlinkClick r:id="rId4" action="ppaction://hlinksldjump"/>
            <a:extLst>
              <a:ext uri="{FF2B5EF4-FFF2-40B4-BE49-F238E27FC236}">
                <a16:creationId xmlns:a16="http://schemas.microsoft.com/office/drawing/2014/main" id="{6EEEDD58-C8DA-8C31-F317-9B8CA85C53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pic>
        <p:nvPicPr>
          <p:cNvPr id="6" name="Bildobjekt 5">
            <a:extLst>
              <a:ext uri="{FF2B5EF4-FFF2-40B4-BE49-F238E27FC236}">
                <a16:creationId xmlns:a16="http://schemas.microsoft.com/office/drawing/2014/main" id="{60D2159D-F0AC-A0FF-DA06-1C1C9B9F978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12922" y="1584079"/>
            <a:ext cx="5421193" cy="3812831"/>
          </a:xfrm>
          <a:prstGeom prst="rect">
            <a:avLst/>
          </a:prstGeom>
        </p:spPr>
      </p:pic>
      <p:sp>
        <p:nvSpPr>
          <p:cNvPr id="5" name="Rubrik 3">
            <a:extLst>
              <a:ext uri="{FF2B5EF4-FFF2-40B4-BE49-F238E27FC236}">
                <a16:creationId xmlns:a16="http://schemas.microsoft.com/office/drawing/2014/main" id="{5B3826BA-0A5C-FDC6-E1DB-99EA3A1886FC}"/>
              </a:ext>
            </a:extLst>
          </p:cNvPr>
          <p:cNvSpPr txBox="1">
            <a:spLocks/>
          </p:cNvSpPr>
          <p:nvPr userDrawn="1"/>
        </p:nvSpPr>
        <p:spPr>
          <a:xfrm>
            <a:off x="633350" y="855552"/>
            <a:ext cx="4943061" cy="313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solidFill>
                  <a:schemeClr val="bg1"/>
                </a:solidFill>
                <a:latin typeface="Poppins" pitchFamily="2" charset="77"/>
                <a:cs typeface="Poppins" pitchFamily="2" charset="77"/>
              </a:rPr>
              <a:t>Medarbetaren svarar enkelt och snabbt </a:t>
            </a:r>
            <a:br>
              <a:rPr lang="sv-SE" b="1">
                <a:solidFill>
                  <a:schemeClr val="bg1"/>
                </a:solidFill>
                <a:latin typeface="Poppins" pitchFamily="2" charset="77"/>
                <a:cs typeface="Poppins" pitchFamily="2" charset="77"/>
              </a:rPr>
            </a:br>
            <a:r>
              <a:rPr lang="sv-SE" b="1">
                <a:solidFill>
                  <a:schemeClr val="bg1"/>
                </a:solidFill>
                <a:latin typeface="Poppins" pitchFamily="2" charset="77"/>
                <a:cs typeface="Poppins" pitchFamily="2" charset="77"/>
              </a:rPr>
              <a:t>via smarta enkäter</a:t>
            </a:r>
          </a:p>
        </p:txBody>
      </p:sp>
    </p:spTree>
    <p:extLst>
      <p:ext uri="{BB962C8B-B14F-4D97-AF65-F5344CB8AC3E}">
        <p14:creationId xmlns:p14="http://schemas.microsoft.com/office/powerpoint/2010/main" val="3549424088"/>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HR Responsiv">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8" name="Rubrik 1">
            <a:extLst>
              <a:ext uri="{FF2B5EF4-FFF2-40B4-BE49-F238E27FC236}">
                <a16:creationId xmlns:a16="http://schemas.microsoft.com/office/drawing/2014/main" id="{92E446FB-E0AD-6B78-5F21-9A13759F35E5}"/>
              </a:ext>
            </a:extLst>
          </p:cNvPr>
          <p:cNvSpPr txBox="1">
            <a:spLocks/>
          </p:cNvSpPr>
          <p:nvPr userDrawn="1"/>
        </p:nvSpPr>
        <p:spPr>
          <a:xfrm>
            <a:off x="6572250" y="851829"/>
            <a:ext cx="4943061" cy="691051"/>
          </a:xfrm>
          <a:prstGeom prst="rect">
            <a:avLst/>
          </a:prstGeom>
        </p:spPr>
        <p:txBody>
          <a:bodyPr anchor="t" anchorCtr="0">
            <a:noAutofit/>
          </a:bodyPr>
          <a:lstStyle>
            <a:lvl1pPr algn="l" defTabSz="914400" rtl="0" eaLnBrk="1" latinLnBrk="0" hangingPunct="1">
              <a:lnSpc>
                <a:spcPct val="90000"/>
              </a:lnSpc>
              <a:spcBef>
                <a:spcPct val="0"/>
              </a:spcBef>
              <a:buNone/>
              <a:defRPr sz="4400" b="1" kern="1200">
                <a:solidFill>
                  <a:schemeClr val="accent1"/>
                </a:solidFill>
                <a:latin typeface="Poppins" pitchFamily="2" charset="77"/>
                <a:ea typeface="+mj-ea"/>
                <a:cs typeface="Poppins" pitchFamily="2" charset="77"/>
              </a:defRPr>
            </a:lvl1pPr>
          </a:lstStyle>
          <a:p>
            <a:endParaRPr lang="sv-SE">
              <a:latin typeface="+mn-lt"/>
            </a:endParaRPr>
          </a:p>
        </p:txBody>
      </p:sp>
      <p:sp>
        <p:nvSpPr>
          <p:cNvPr id="19" name="Ellips 18">
            <a:extLst>
              <a:ext uri="{FF2B5EF4-FFF2-40B4-BE49-F238E27FC236}">
                <a16:creationId xmlns:a16="http://schemas.microsoft.com/office/drawing/2014/main" id="{A3A7207E-B746-96DF-A26B-BA25A0287256}"/>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9" name="Rektangel 8">
            <a:extLst>
              <a:ext uri="{FF2B5EF4-FFF2-40B4-BE49-F238E27FC236}">
                <a16:creationId xmlns:a16="http://schemas.microsoft.com/office/drawing/2014/main" id="{AD990FCA-2473-19CF-916F-451B37B2871A}"/>
              </a:ext>
            </a:extLst>
          </p:cNvPr>
          <p:cNvSpPr/>
          <p:nvPr userDrawn="1"/>
        </p:nvSpPr>
        <p:spPr>
          <a:xfrm>
            <a:off x="8348133" y="1811547"/>
            <a:ext cx="1363134" cy="2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1" name="Rektangel 20">
            <a:extLst>
              <a:ext uri="{FF2B5EF4-FFF2-40B4-BE49-F238E27FC236}">
                <a16:creationId xmlns:a16="http://schemas.microsoft.com/office/drawing/2014/main" id="{36112E19-8E8B-147C-3CD5-9A39E2C01FC2}"/>
              </a:ext>
            </a:extLst>
          </p:cNvPr>
          <p:cNvSpPr/>
          <p:nvPr userDrawn="1"/>
        </p:nvSpPr>
        <p:spPr>
          <a:xfrm>
            <a:off x="7714092"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26" name="Rektangel 25">
            <a:extLst>
              <a:ext uri="{FF2B5EF4-FFF2-40B4-BE49-F238E27FC236}">
                <a16:creationId xmlns:a16="http://schemas.microsoft.com/office/drawing/2014/main" id="{4ED55D12-E13F-A3DA-71AD-4A26F2F7ED6B}"/>
              </a:ext>
            </a:extLst>
          </p:cNvPr>
          <p:cNvSpPr/>
          <p:nvPr userDrawn="1"/>
        </p:nvSpPr>
        <p:spPr>
          <a:xfrm>
            <a:off x="8391426" y="4252980"/>
            <a:ext cx="481642" cy="16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15" name="Bildobjekt 14">
            <a:extLst>
              <a:ext uri="{FF2B5EF4-FFF2-40B4-BE49-F238E27FC236}">
                <a16:creationId xmlns:a16="http://schemas.microsoft.com/office/drawing/2014/main" id="{450C8ECA-8481-0F52-EDED-A884970FE5D4}"/>
              </a:ext>
            </a:extLst>
          </p:cNvPr>
          <p:cNvPicPr>
            <a:picLocks noChangeAspect="1"/>
          </p:cNvPicPr>
          <p:nvPr userDrawn="1"/>
        </p:nvPicPr>
        <p:blipFill rotWithShape="1">
          <a:blip r:embed="rId2">
            <a:alphaModFix amt="16000"/>
            <a:grayscl/>
            <a:extLst>
              <a:ext uri="{BEBA8EAE-BF5A-486C-A8C5-ECC9F3942E4B}">
                <a14:imgProps xmlns:a14="http://schemas.microsoft.com/office/drawing/2010/main">
                  <a14:imgLayer r:embed="rId3">
                    <a14:imgEffect>
                      <a14:colorTemperature colorTemp="5000"/>
                    </a14:imgEffect>
                    <a14:imgEffect>
                      <a14:saturation sat="400000"/>
                    </a14:imgEffect>
                  </a14:imgLayer>
                </a14:imgProps>
              </a:ext>
              <a:ext uri="{28A0092B-C50C-407E-A947-70E740481C1C}">
                <a14:useLocalDpi xmlns:a14="http://schemas.microsoft.com/office/drawing/2010/main" val="0"/>
              </a:ext>
            </a:extLst>
          </a:blip>
          <a:srcRect l="15750" r="57388"/>
          <a:stretch/>
        </p:blipFill>
        <p:spPr>
          <a:xfrm>
            <a:off x="0" y="3892265"/>
            <a:ext cx="6095999" cy="2214139"/>
          </a:xfrm>
          <a:prstGeom prst="rect">
            <a:avLst/>
          </a:prstGeom>
        </p:spPr>
      </p:pic>
      <p:pic>
        <p:nvPicPr>
          <p:cNvPr id="3" name="Bildobjekt 2">
            <a:hlinkClick r:id="rId4" action="ppaction://hlinksldjump"/>
            <a:extLst>
              <a:ext uri="{FF2B5EF4-FFF2-40B4-BE49-F238E27FC236}">
                <a16:creationId xmlns:a16="http://schemas.microsoft.com/office/drawing/2014/main" id="{6EEEDD58-C8DA-8C31-F317-9B8CA85C53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
        <p:nvSpPr>
          <p:cNvPr id="5" name="Rubrik 3">
            <a:extLst>
              <a:ext uri="{FF2B5EF4-FFF2-40B4-BE49-F238E27FC236}">
                <a16:creationId xmlns:a16="http://schemas.microsoft.com/office/drawing/2014/main" id="{5B3826BA-0A5C-FDC6-E1DB-99EA3A1886FC}"/>
              </a:ext>
            </a:extLst>
          </p:cNvPr>
          <p:cNvSpPr txBox="1">
            <a:spLocks/>
          </p:cNvSpPr>
          <p:nvPr userDrawn="1"/>
        </p:nvSpPr>
        <p:spPr>
          <a:xfrm>
            <a:off x="633350" y="855552"/>
            <a:ext cx="4943061" cy="313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solidFill>
                  <a:schemeClr val="bg1"/>
                </a:solidFill>
                <a:latin typeface="Poppins" pitchFamily="2" charset="77"/>
                <a:cs typeface="Poppins" pitchFamily="2" charset="77"/>
              </a:rPr>
              <a:t>Resultatportal med tydlig överblick</a:t>
            </a:r>
          </a:p>
        </p:txBody>
      </p:sp>
      <p:pic>
        <p:nvPicPr>
          <p:cNvPr id="4" name="Bildobjekt 3">
            <a:extLst>
              <a:ext uri="{FF2B5EF4-FFF2-40B4-BE49-F238E27FC236}">
                <a16:creationId xmlns:a16="http://schemas.microsoft.com/office/drawing/2014/main" id="{5F0285BC-1C2C-E553-8E73-69418FDE13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26090" y="920531"/>
            <a:ext cx="3998367" cy="5333957"/>
          </a:xfrm>
          <a:prstGeom prst="rect">
            <a:avLst/>
          </a:prstGeom>
        </p:spPr>
      </p:pic>
    </p:spTree>
    <p:extLst>
      <p:ext uri="{BB962C8B-B14F-4D97-AF65-F5344CB8AC3E}">
        <p14:creationId xmlns:p14="http://schemas.microsoft.com/office/powerpoint/2010/main" val="867825801"/>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R 1 kolumn Lil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53D187-0F88-47BA-2DC8-EA24608F84ED}"/>
              </a:ext>
            </a:extLst>
          </p:cNvPr>
          <p:cNvSpPr/>
          <p:nvPr userDrawn="1"/>
        </p:nvSpPr>
        <p:spPr>
          <a:xfrm>
            <a:off x="0" y="-132522"/>
            <a:ext cx="12192000" cy="69905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8" name="Platshållare för innehåll 2">
            <a:extLst>
              <a:ext uri="{FF2B5EF4-FFF2-40B4-BE49-F238E27FC236}">
                <a16:creationId xmlns:a16="http://schemas.microsoft.com/office/drawing/2014/main" id="{3F24507E-1895-1E62-DB65-02F6DFF99D24}"/>
              </a:ext>
            </a:extLst>
          </p:cNvPr>
          <p:cNvSpPr>
            <a:spLocks noGrp="1"/>
          </p:cNvSpPr>
          <p:nvPr>
            <p:ph idx="1" hasCustomPrompt="1"/>
          </p:nvPr>
        </p:nvSpPr>
        <p:spPr>
          <a:xfrm>
            <a:off x="838199" y="1268643"/>
            <a:ext cx="10802815" cy="4747844"/>
          </a:xfrm>
          <a:prstGeom prst="rect">
            <a:avLst/>
          </a:prstGeom>
        </p:spPr>
        <p:txBody>
          <a:bodyPr numCol="1" spcCol="180000">
            <a:noAutofit/>
          </a:bodyPr>
          <a:lstStyle>
            <a:lvl1pPr marL="0" indent="0">
              <a:buNone/>
              <a:defRPr sz="1600" b="0" u="none">
                <a:solidFill>
                  <a:schemeClr val="bg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pic>
        <p:nvPicPr>
          <p:cNvPr id="13" name="Bildobjekt 12">
            <a:hlinkClick r:id="rId2" action="ppaction://hlinksldjump"/>
            <a:extLst>
              <a:ext uri="{FF2B5EF4-FFF2-40B4-BE49-F238E27FC236}">
                <a16:creationId xmlns:a16="http://schemas.microsoft.com/office/drawing/2014/main" id="{0B07F60D-AD92-8481-2DA4-60C3F23292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6852" y="6208785"/>
            <a:ext cx="435069" cy="415362"/>
          </a:xfrm>
          <a:prstGeom prst="rect">
            <a:avLst/>
          </a:prstGeom>
        </p:spPr>
      </p:pic>
      <p:sp>
        <p:nvSpPr>
          <p:cNvPr id="10" name="Rubrik 1">
            <a:extLst>
              <a:ext uri="{FF2B5EF4-FFF2-40B4-BE49-F238E27FC236}">
                <a16:creationId xmlns:a16="http://schemas.microsoft.com/office/drawing/2014/main" id="{061BFC55-CBCD-44A5-C123-F2030DD73C5D}"/>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chemeClr val="bg1"/>
                </a:solidFill>
                <a:latin typeface="Poppins" pitchFamily="2" charset="77"/>
                <a:cs typeface="Poppins" pitchFamily="2" charset="77"/>
              </a:defRPr>
            </a:lvl1pPr>
          </a:lstStyle>
          <a:p>
            <a:r>
              <a:rPr lang="sv-SE"/>
              <a:t>Rubrik typsnitt Poppins </a:t>
            </a:r>
            <a:r>
              <a:rPr lang="sv-SE" err="1"/>
              <a:t>stl</a:t>
            </a:r>
            <a:r>
              <a:rPr lang="sv-SE"/>
              <a:t> 36</a:t>
            </a:r>
          </a:p>
        </p:txBody>
      </p:sp>
      <p:pic>
        <p:nvPicPr>
          <p:cNvPr id="9" name="Bildobjekt 8">
            <a:extLst>
              <a:ext uri="{FF2B5EF4-FFF2-40B4-BE49-F238E27FC236}">
                <a16:creationId xmlns:a16="http://schemas.microsoft.com/office/drawing/2014/main" id="{24FE649B-B743-0B53-29BD-A130067419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a:effectLst>
            <a:outerShdw dist="38100" dir="3360000" sx="97000" sy="97000" algn="ctr" rotWithShape="0">
              <a:srgbClr val="000000">
                <a:alpha val="43137"/>
              </a:srgbClr>
            </a:outerShdw>
          </a:effectLst>
        </p:spPr>
      </p:pic>
      <p:pic>
        <p:nvPicPr>
          <p:cNvPr id="12" name="Bildobjekt 11">
            <a:extLst>
              <a:ext uri="{FF2B5EF4-FFF2-40B4-BE49-F238E27FC236}">
                <a16:creationId xmlns:a16="http://schemas.microsoft.com/office/drawing/2014/main" id="{743C80FE-078D-54FE-D707-07F450BA5552}"/>
              </a:ext>
            </a:extLst>
          </p:cNvPr>
          <p:cNvPicPr>
            <a:picLocks noChangeAspect="1"/>
          </p:cNvPicPr>
          <p:nvPr userDrawn="1"/>
        </p:nvPicPr>
        <p:blipFill rotWithShape="1">
          <a:blip r:embed="rId5">
            <a:alphaModFix amt="7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Tree>
    <p:extLst>
      <p:ext uri="{BB962C8B-B14F-4D97-AF65-F5344CB8AC3E}">
        <p14:creationId xmlns:p14="http://schemas.microsoft.com/office/powerpoint/2010/main" val="3565861138"/>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24561"/>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R 1 kolumn">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75499EF1-5A85-9042-F1F7-22288AFE72BD}"/>
              </a:ext>
            </a:extLst>
          </p:cNvPr>
          <p:cNvPicPr>
            <a:picLocks noChangeAspect="1"/>
          </p:cNvPicPr>
          <p:nvPr userDrawn="1"/>
        </p:nvPicPr>
        <p:blipFill rotWithShape="1">
          <a:blip r:embed="rId2">
            <a:alphaModFix amt="2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
        <p:nvSpPr>
          <p:cNvPr id="7" name="Rubrik 1">
            <a:extLst>
              <a:ext uri="{FF2B5EF4-FFF2-40B4-BE49-F238E27FC236}">
                <a16:creationId xmlns:a16="http://schemas.microsoft.com/office/drawing/2014/main" id="{D87DEFA2-08F5-4A6C-CCA3-2FD50A2EABB3}"/>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8" name="Platshållare för innehåll 2">
            <a:extLst>
              <a:ext uri="{FF2B5EF4-FFF2-40B4-BE49-F238E27FC236}">
                <a16:creationId xmlns:a16="http://schemas.microsoft.com/office/drawing/2014/main" id="{3FCF04FB-866E-5C4B-AD13-3A726FF23F2E}"/>
              </a:ext>
            </a:extLst>
          </p:cNvPr>
          <p:cNvSpPr>
            <a:spLocks noGrp="1"/>
          </p:cNvSpPr>
          <p:nvPr>
            <p:ph idx="1" hasCustomPrompt="1"/>
          </p:nvPr>
        </p:nvSpPr>
        <p:spPr>
          <a:xfrm>
            <a:off x="838199" y="1268643"/>
            <a:ext cx="10802815" cy="4688812"/>
          </a:xfrm>
          <a:prstGeom prst="rect">
            <a:avLst/>
          </a:prstGeom>
        </p:spPr>
        <p:txBody>
          <a:bodyPr numCol="1" spcCol="180000">
            <a:noAutofit/>
          </a:bodyPr>
          <a:lstStyle>
            <a:lvl1pPr marL="0" indent="0">
              <a:buNone/>
              <a:defRPr sz="1600" b="0" u="none">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a:p>
            <a:pPr lvl="0"/>
            <a:endParaRPr lang="sv-SE"/>
          </a:p>
          <a:p>
            <a:pPr lvl="0"/>
            <a:endParaRPr lang="sv-SE"/>
          </a:p>
        </p:txBody>
      </p:sp>
    </p:spTree>
    <p:extLst>
      <p:ext uri="{BB962C8B-B14F-4D97-AF65-F5344CB8AC3E}">
        <p14:creationId xmlns:p14="http://schemas.microsoft.com/office/powerpoint/2010/main" val="3602563337"/>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33" name="Rektangel 32">
            <a:extLst>
              <a:ext uri="{FF2B5EF4-FFF2-40B4-BE49-F238E27FC236}">
                <a16:creationId xmlns:a16="http://schemas.microsoft.com/office/drawing/2014/main" id="{65BC2FBA-07EF-7D15-531A-41014AF00386}"/>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1" name="Rektangel 10">
            <a:extLst>
              <a:ext uri="{FF2B5EF4-FFF2-40B4-BE49-F238E27FC236}">
                <a16:creationId xmlns:a16="http://schemas.microsoft.com/office/drawing/2014/main" id="{E76D4C47-904A-BF44-B1E0-D2C0244879E1}"/>
              </a:ext>
            </a:extLst>
          </p:cNvPr>
          <p:cNvSpPr/>
          <p:nvPr userDrawn="1"/>
        </p:nvSpPr>
        <p:spPr>
          <a:xfrm>
            <a:off x="1" y="0"/>
            <a:ext cx="4975762" cy="6858000"/>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4" name="Bildobjekt 3">
            <a:extLst>
              <a:ext uri="{FF2B5EF4-FFF2-40B4-BE49-F238E27FC236}">
                <a16:creationId xmlns:a16="http://schemas.microsoft.com/office/drawing/2014/main" id="{C8D60412-F2D9-9846-9490-30F88404F9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834" y="1341796"/>
            <a:ext cx="2473569" cy="590908"/>
          </a:xfrm>
          <a:prstGeom prst="rect">
            <a:avLst/>
          </a:prstGeom>
        </p:spPr>
      </p:pic>
      <p:sp>
        <p:nvSpPr>
          <p:cNvPr id="2" name="Rektangel 1">
            <a:extLst>
              <a:ext uri="{FF2B5EF4-FFF2-40B4-BE49-F238E27FC236}">
                <a16:creationId xmlns:a16="http://schemas.microsoft.com/office/drawing/2014/main" id="{B460A5AD-06A4-7C2E-84C7-8060805056C4}"/>
              </a:ext>
            </a:extLst>
          </p:cNvPr>
          <p:cNvSpPr/>
          <p:nvPr userDrawn="1"/>
        </p:nvSpPr>
        <p:spPr>
          <a:xfrm>
            <a:off x="10741718" y="0"/>
            <a:ext cx="1450281" cy="92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grpSp>
        <p:nvGrpSpPr>
          <p:cNvPr id="5" name="Grupp 4">
            <a:extLst>
              <a:ext uri="{FF2B5EF4-FFF2-40B4-BE49-F238E27FC236}">
                <a16:creationId xmlns:a16="http://schemas.microsoft.com/office/drawing/2014/main" id="{FF2733AE-FBD6-BC68-8B4F-4C9CB5619EBC}"/>
              </a:ext>
            </a:extLst>
          </p:cNvPr>
          <p:cNvGrpSpPr/>
          <p:nvPr userDrawn="1"/>
        </p:nvGrpSpPr>
        <p:grpSpPr>
          <a:xfrm>
            <a:off x="6037666" y="5034117"/>
            <a:ext cx="5060567" cy="369332"/>
            <a:chOff x="6227789" y="5034117"/>
            <a:chExt cx="5060567" cy="369332"/>
          </a:xfrm>
        </p:grpSpPr>
        <p:sp>
          <p:nvSpPr>
            <p:cNvPr id="35" name="Rektangel 34">
              <a:extLst>
                <a:ext uri="{FF2B5EF4-FFF2-40B4-BE49-F238E27FC236}">
                  <a16:creationId xmlns:a16="http://schemas.microsoft.com/office/drawing/2014/main" id="{FE6771A4-C217-282A-41FD-4D9959E9A49F}"/>
                </a:ext>
              </a:extLst>
            </p:cNvPr>
            <p:cNvSpPr/>
            <p:nvPr userDrawn="1"/>
          </p:nvSpPr>
          <p:spPr>
            <a:xfrm>
              <a:off x="8008960" y="5034117"/>
              <a:ext cx="1326677" cy="369332"/>
            </a:xfrm>
            <a:prstGeom prst="rect">
              <a:avLst/>
            </a:prstGeom>
          </p:spPr>
          <p:txBody>
            <a:bodyPr wrap="square">
              <a:spAutoFit/>
            </a:bodyPr>
            <a:lstStyle/>
            <a:p>
              <a:pPr marL="0" indent="0" algn="l">
                <a:lnSpc>
                  <a:spcPct val="100000"/>
                </a:lnSpc>
                <a:buFontTx/>
                <a:buNone/>
              </a:pPr>
              <a:r>
                <a:rPr lang="sv-SE" sz="1800" b="1" i="0">
                  <a:solidFill>
                    <a:schemeClr val="bg1">
                      <a:lumMod val="85000"/>
                    </a:schemeClr>
                  </a:solidFill>
                  <a:latin typeface="Poppins" pitchFamily="2" charset="77"/>
                  <a:cs typeface="Poppins" pitchFamily="2" charset="77"/>
                </a:rPr>
                <a:t>METODIK</a:t>
              </a:r>
            </a:p>
          </p:txBody>
        </p:sp>
        <p:pic>
          <p:nvPicPr>
            <p:cNvPr id="36" name="Bild 35">
              <a:extLst>
                <a:ext uri="{FF2B5EF4-FFF2-40B4-BE49-F238E27FC236}">
                  <a16:creationId xmlns:a16="http://schemas.microsoft.com/office/drawing/2014/main" id="{91F361B3-6B1E-4B85-F435-58AB3064817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9586" y="5080634"/>
              <a:ext cx="313515" cy="240004"/>
            </a:xfrm>
            <a:prstGeom prst="rect">
              <a:avLst/>
            </a:prstGeom>
          </p:spPr>
        </p:pic>
        <p:pic>
          <p:nvPicPr>
            <p:cNvPr id="37" name="Bild 36">
              <a:extLst>
                <a:ext uri="{FF2B5EF4-FFF2-40B4-BE49-F238E27FC236}">
                  <a16:creationId xmlns:a16="http://schemas.microsoft.com/office/drawing/2014/main" id="{9A2EAFB6-0FA8-BAFB-D982-3EAD102D262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0326" y="5066601"/>
              <a:ext cx="292298" cy="272405"/>
            </a:xfrm>
            <a:prstGeom prst="rect">
              <a:avLst/>
            </a:prstGeom>
          </p:spPr>
        </p:pic>
        <p:pic>
          <p:nvPicPr>
            <p:cNvPr id="38" name="Bild 37">
              <a:extLst>
                <a:ext uri="{FF2B5EF4-FFF2-40B4-BE49-F238E27FC236}">
                  <a16:creationId xmlns:a16="http://schemas.microsoft.com/office/drawing/2014/main" id="{E32D7A31-53E9-8608-B182-BFC2179737F6}"/>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27789" y="5081774"/>
              <a:ext cx="272995" cy="255913"/>
            </a:xfrm>
            <a:prstGeom prst="rect">
              <a:avLst/>
            </a:prstGeom>
          </p:spPr>
        </p:pic>
        <p:sp>
          <p:nvSpPr>
            <p:cNvPr id="24" name="Rektangel 23">
              <a:extLst>
                <a:ext uri="{FF2B5EF4-FFF2-40B4-BE49-F238E27FC236}">
                  <a16:creationId xmlns:a16="http://schemas.microsoft.com/office/drawing/2014/main" id="{1B7C4471-32FC-02E4-B75D-CCD77406DC79}"/>
                </a:ext>
              </a:extLst>
            </p:cNvPr>
            <p:cNvSpPr/>
            <p:nvPr userDrawn="1"/>
          </p:nvSpPr>
          <p:spPr>
            <a:xfrm>
              <a:off x="6489103" y="5034117"/>
              <a:ext cx="1005006" cy="369332"/>
            </a:xfrm>
            <a:prstGeom prst="rect">
              <a:avLst/>
            </a:prstGeom>
          </p:spPr>
          <p:txBody>
            <a:bodyPr wrap="square">
              <a:spAutoFit/>
            </a:bodyPr>
            <a:lstStyle/>
            <a:p>
              <a:pPr marL="0" indent="0" algn="l">
                <a:lnSpc>
                  <a:spcPct val="100000"/>
                </a:lnSpc>
                <a:buFontTx/>
                <a:buNone/>
              </a:pPr>
              <a:r>
                <a:rPr lang="sv-SE" sz="1800" b="1" i="0">
                  <a:solidFill>
                    <a:schemeClr val="bg1">
                      <a:lumMod val="85000"/>
                    </a:schemeClr>
                  </a:solidFill>
                  <a:latin typeface="Poppins" pitchFamily="2" charset="77"/>
                  <a:cs typeface="Poppins" pitchFamily="2" charset="77"/>
                </a:rPr>
                <a:t>TEKNIK</a:t>
              </a:r>
            </a:p>
          </p:txBody>
        </p:sp>
        <p:sp>
          <p:nvSpPr>
            <p:cNvPr id="25" name="Rektangel 24">
              <a:extLst>
                <a:ext uri="{FF2B5EF4-FFF2-40B4-BE49-F238E27FC236}">
                  <a16:creationId xmlns:a16="http://schemas.microsoft.com/office/drawing/2014/main" id="{A5F5B8B5-CA04-A9DB-8649-C992EAD30706}"/>
                </a:ext>
              </a:extLst>
            </p:cNvPr>
            <p:cNvSpPr/>
            <p:nvPr userDrawn="1"/>
          </p:nvSpPr>
          <p:spPr>
            <a:xfrm>
              <a:off x="9709865" y="5034117"/>
              <a:ext cx="1578491" cy="369332"/>
            </a:xfrm>
            <a:prstGeom prst="rect">
              <a:avLst/>
            </a:prstGeom>
          </p:spPr>
          <p:txBody>
            <a:bodyPr wrap="square">
              <a:spAutoFit/>
            </a:bodyPr>
            <a:lstStyle/>
            <a:p>
              <a:pPr marL="0" indent="0" algn="l">
                <a:lnSpc>
                  <a:spcPct val="100000"/>
                </a:lnSpc>
                <a:buFontTx/>
                <a:buNone/>
              </a:pPr>
              <a:r>
                <a:rPr lang="sv-SE" sz="1800" b="1" i="0">
                  <a:solidFill>
                    <a:schemeClr val="bg1">
                      <a:lumMod val="85000"/>
                    </a:schemeClr>
                  </a:solidFill>
                  <a:latin typeface="Poppins" pitchFamily="2" charset="77"/>
                  <a:cs typeface="Poppins" pitchFamily="2" charset="77"/>
                </a:rPr>
                <a:t>KOMPETENS</a:t>
              </a:r>
            </a:p>
          </p:txBody>
        </p:sp>
      </p:grpSp>
      <p:pic>
        <p:nvPicPr>
          <p:cNvPr id="28" name="Bildobjekt 27">
            <a:extLst>
              <a:ext uri="{FF2B5EF4-FFF2-40B4-BE49-F238E27FC236}">
                <a16:creationId xmlns:a16="http://schemas.microsoft.com/office/drawing/2014/main" id="{188669F7-06AD-B091-6F3A-36E6D82A8BF1}"/>
              </a:ext>
            </a:extLst>
          </p:cNvPr>
          <p:cNvPicPr>
            <a:picLocks noChangeAspect="1"/>
          </p:cNvPicPr>
          <p:nvPr userDrawn="1"/>
        </p:nvPicPr>
        <p:blipFill rotWithShape="1">
          <a:blip r:embed="rId9">
            <a:alphaModFix amt="5000"/>
            <a:extLst>
              <a:ext uri="{28A0092B-C50C-407E-A947-70E740481C1C}">
                <a14:useLocalDpi xmlns:a14="http://schemas.microsoft.com/office/drawing/2010/main" val="0"/>
              </a:ext>
            </a:extLst>
          </a:blip>
          <a:srcRect l="15750" r="62324"/>
          <a:stretch/>
        </p:blipFill>
        <p:spPr>
          <a:xfrm>
            <a:off x="0" y="3892265"/>
            <a:ext cx="4975762" cy="2214139"/>
          </a:xfrm>
          <a:prstGeom prst="rect">
            <a:avLst/>
          </a:prstGeom>
        </p:spPr>
      </p:pic>
      <p:sp>
        <p:nvSpPr>
          <p:cNvPr id="41" name="Text Placeholder 2">
            <a:extLst>
              <a:ext uri="{FF2B5EF4-FFF2-40B4-BE49-F238E27FC236}">
                <a16:creationId xmlns:a16="http://schemas.microsoft.com/office/drawing/2014/main" id="{9C0FFC20-5C5F-C51A-811D-0CD48E1026AD}"/>
              </a:ext>
            </a:extLst>
          </p:cNvPr>
          <p:cNvSpPr>
            <a:spLocks noGrp="1"/>
          </p:cNvSpPr>
          <p:nvPr>
            <p:ph type="body" sz="quarter" idx="10" hasCustomPrompt="1"/>
          </p:nvPr>
        </p:nvSpPr>
        <p:spPr>
          <a:xfrm>
            <a:off x="5809481" y="3387403"/>
            <a:ext cx="2563305" cy="314325"/>
          </a:xfrm>
          <a:prstGeom prst="rect">
            <a:avLst/>
          </a:prstGeom>
        </p:spPr>
        <p:txBody>
          <a:bodyPr/>
          <a:lstStyle>
            <a:lvl1pPr marL="0" indent="0" algn="ctr">
              <a:buNone/>
              <a:defRPr sz="1600">
                <a:solidFill>
                  <a:srgbClr val="4A4A4A"/>
                </a:solidFill>
                <a:latin typeface="+mn-lt"/>
              </a:defRPr>
            </a:lvl1pPr>
          </a:lstStyle>
          <a:p>
            <a:pPr lvl="0"/>
            <a:r>
              <a:rPr lang="sv-SE" sz="1600">
                <a:solidFill>
                  <a:srgbClr val="4A4A4A"/>
                </a:solidFill>
              </a:rPr>
              <a:t>Therese Ekeroth</a:t>
            </a:r>
            <a:endParaRPr lang="sv-SE"/>
          </a:p>
        </p:txBody>
      </p:sp>
      <p:sp>
        <p:nvSpPr>
          <p:cNvPr id="42" name="Text Placeholder 2">
            <a:extLst>
              <a:ext uri="{FF2B5EF4-FFF2-40B4-BE49-F238E27FC236}">
                <a16:creationId xmlns:a16="http://schemas.microsoft.com/office/drawing/2014/main" id="{F015127C-6713-A941-2485-1F6F0BD6942E}"/>
              </a:ext>
            </a:extLst>
          </p:cNvPr>
          <p:cNvSpPr>
            <a:spLocks noGrp="1"/>
          </p:cNvSpPr>
          <p:nvPr>
            <p:ph type="body" sz="quarter" idx="11" hasCustomPrompt="1"/>
          </p:nvPr>
        </p:nvSpPr>
        <p:spPr>
          <a:xfrm>
            <a:off x="5809481" y="3637595"/>
            <a:ext cx="2563305" cy="256461"/>
          </a:xfrm>
          <a:prstGeom prst="rect">
            <a:avLst/>
          </a:prstGeom>
        </p:spPr>
        <p:txBody>
          <a:bodyPr/>
          <a:lstStyle>
            <a:lvl1pPr marL="0" indent="0" algn="ctr">
              <a:buNone/>
              <a:defRPr sz="1200">
                <a:solidFill>
                  <a:schemeClr val="bg1">
                    <a:lumMod val="50000"/>
                  </a:schemeClr>
                </a:solidFill>
                <a:latin typeface="+mn-lt"/>
              </a:defRPr>
            </a:lvl1pPr>
          </a:lstStyle>
          <a:p>
            <a:pPr lvl="0"/>
            <a:r>
              <a:rPr lang="sv-SE" sz="1200">
                <a:solidFill>
                  <a:schemeClr val="bg1">
                    <a:lumMod val="50000"/>
                  </a:schemeClr>
                </a:solidFill>
              </a:rPr>
              <a:t>Projektledare</a:t>
            </a:r>
            <a:endParaRPr lang="sv-SE"/>
          </a:p>
        </p:txBody>
      </p:sp>
      <p:sp>
        <p:nvSpPr>
          <p:cNvPr id="43" name="Text Placeholder 2">
            <a:extLst>
              <a:ext uri="{FF2B5EF4-FFF2-40B4-BE49-F238E27FC236}">
                <a16:creationId xmlns:a16="http://schemas.microsoft.com/office/drawing/2014/main" id="{15BB5DF0-FADE-F5C3-8697-16FEF17AB589}"/>
              </a:ext>
            </a:extLst>
          </p:cNvPr>
          <p:cNvSpPr>
            <a:spLocks noGrp="1"/>
          </p:cNvSpPr>
          <p:nvPr>
            <p:ph type="body" sz="quarter" idx="12" hasCustomPrompt="1"/>
          </p:nvPr>
        </p:nvSpPr>
        <p:spPr>
          <a:xfrm>
            <a:off x="5809481" y="4003353"/>
            <a:ext cx="2563305" cy="256461"/>
          </a:xfrm>
          <a:prstGeom prst="rect">
            <a:avLst/>
          </a:prstGeom>
        </p:spPr>
        <p:txBody>
          <a:bodyPr/>
          <a:lstStyle>
            <a:lvl1pPr marL="0" indent="0" algn="ctr">
              <a:buNone/>
              <a:defRPr sz="1200">
                <a:solidFill>
                  <a:srgbClr val="4A4A4A"/>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a:solidFill>
                  <a:srgbClr val="4A4A4A"/>
                </a:solidFill>
              </a:rPr>
              <a:t>Mobil: +46 (0)709 22 82 92</a:t>
            </a:r>
          </a:p>
        </p:txBody>
      </p:sp>
      <p:sp>
        <p:nvSpPr>
          <p:cNvPr id="44" name="Platshållare för bild 8">
            <a:extLst>
              <a:ext uri="{FF2B5EF4-FFF2-40B4-BE49-F238E27FC236}">
                <a16:creationId xmlns:a16="http://schemas.microsoft.com/office/drawing/2014/main" id="{3EABB545-E0F5-2F3C-4080-A41763F5E899}"/>
              </a:ext>
            </a:extLst>
          </p:cNvPr>
          <p:cNvSpPr>
            <a:spLocks noGrp="1"/>
          </p:cNvSpPr>
          <p:nvPr>
            <p:ph type="pic" sz="quarter" idx="18" hasCustomPrompt="1"/>
          </p:nvPr>
        </p:nvSpPr>
        <p:spPr>
          <a:xfrm>
            <a:off x="6232497" y="1409420"/>
            <a:ext cx="1717272" cy="1717272"/>
          </a:xfrm>
          <a:prstGeom prst="ellipse">
            <a:avLst/>
          </a:prstGeom>
          <a:ln>
            <a:noFill/>
          </a:ln>
        </p:spPr>
        <p:txBody>
          <a:bodyPr/>
          <a:lstStyle>
            <a:lvl1pPr marL="0" indent="0" algn="ctr">
              <a:buFontTx/>
              <a:buNone/>
              <a:defRPr sz="1200">
                <a:latin typeface="+mn-lt"/>
              </a:defRPr>
            </a:lvl1pPr>
          </a:lstStyle>
          <a:p>
            <a:r>
              <a:rPr lang="sv-SE"/>
              <a:t>Foto</a:t>
            </a:r>
          </a:p>
        </p:txBody>
      </p:sp>
      <p:sp>
        <p:nvSpPr>
          <p:cNvPr id="45" name="Text Placeholder 2">
            <a:extLst>
              <a:ext uri="{FF2B5EF4-FFF2-40B4-BE49-F238E27FC236}">
                <a16:creationId xmlns:a16="http://schemas.microsoft.com/office/drawing/2014/main" id="{61D2A13F-0FF9-77EC-8521-7150529888EB}"/>
              </a:ext>
            </a:extLst>
          </p:cNvPr>
          <p:cNvSpPr>
            <a:spLocks noGrp="1"/>
          </p:cNvSpPr>
          <p:nvPr>
            <p:ph type="body" sz="quarter" idx="23" hasCustomPrompt="1"/>
          </p:nvPr>
        </p:nvSpPr>
        <p:spPr>
          <a:xfrm>
            <a:off x="5809481" y="4238481"/>
            <a:ext cx="2563305" cy="358456"/>
          </a:xfrm>
          <a:prstGeom prst="rect">
            <a:avLst/>
          </a:prstGeom>
        </p:spPr>
        <p:txBody>
          <a:bodyPr/>
          <a:lstStyle>
            <a:lvl1pPr marL="0" indent="0" algn="ctr">
              <a:buNone/>
              <a:defRPr sz="1200">
                <a:solidFill>
                  <a:srgbClr val="4A4A4A"/>
                </a:solidFill>
                <a:latin typeface="+mn-lt"/>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sv-SE" sz="1200" err="1">
                <a:solidFill>
                  <a:srgbClr val="4A4A4A"/>
                </a:solidFill>
              </a:rPr>
              <a:t>therese.ekeroth@quicksearch.se</a:t>
            </a:r>
            <a:endParaRPr lang="sv-SE" sz="1200">
              <a:solidFill>
                <a:srgbClr val="4A4A4A"/>
              </a:solidFill>
            </a:endParaRPr>
          </a:p>
        </p:txBody>
      </p:sp>
      <p:sp>
        <p:nvSpPr>
          <p:cNvPr id="46" name="Text Placeholder 2">
            <a:extLst>
              <a:ext uri="{FF2B5EF4-FFF2-40B4-BE49-F238E27FC236}">
                <a16:creationId xmlns:a16="http://schemas.microsoft.com/office/drawing/2014/main" id="{6B5DEF80-D734-D793-EB05-E51E96360B88}"/>
              </a:ext>
            </a:extLst>
          </p:cNvPr>
          <p:cNvSpPr>
            <a:spLocks noGrp="1"/>
          </p:cNvSpPr>
          <p:nvPr>
            <p:ph type="body" sz="quarter" idx="24" hasCustomPrompt="1"/>
          </p:nvPr>
        </p:nvSpPr>
        <p:spPr>
          <a:xfrm>
            <a:off x="8722498" y="3398692"/>
            <a:ext cx="2563305" cy="314325"/>
          </a:xfrm>
          <a:prstGeom prst="rect">
            <a:avLst/>
          </a:prstGeom>
        </p:spPr>
        <p:txBody>
          <a:bodyPr/>
          <a:lstStyle>
            <a:lvl1pPr marL="0" indent="0" algn="ctr">
              <a:buNone/>
              <a:defRPr sz="1600">
                <a:solidFill>
                  <a:srgbClr val="4A4A4A"/>
                </a:solidFill>
                <a:latin typeface="+mn-lt"/>
              </a:defRPr>
            </a:lvl1pPr>
          </a:lstStyle>
          <a:p>
            <a:pPr lvl="0"/>
            <a:r>
              <a:rPr lang="sv-SE" sz="1600">
                <a:solidFill>
                  <a:srgbClr val="4A4A4A"/>
                </a:solidFill>
              </a:rPr>
              <a:t>Göran Almen</a:t>
            </a:r>
            <a:endParaRPr lang="sv-SE"/>
          </a:p>
        </p:txBody>
      </p:sp>
      <p:sp>
        <p:nvSpPr>
          <p:cNvPr id="47" name="Text Placeholder 2">
            <a:extLst>
              <a:ext uri="{FF2B5EF4-FFF2-40B4-BE49-F238E27FC236}">
                <a16:creationId xmlns:a16="http://schemas.microsoft.com/office/drawing/2014/main" id="{75DE1830-BC0E-117F-E6E7-1AD7C4DCB936}"/>
              </a:ext>
            </a:extLst>
          </p:cNvPr>
          <p:cNvSpPr>
            <a:spLocks noGrp="1"/>
          </p:cNvSpPr>
          <p:nvPr>
            <p:ph type="body" sz="quarter" idx="25" hasCustomPrompt="1"/>
          </p:nvPr>
        </p:nvSpPr>
        <p:spPr>
          <a:xfrm>
            <a:off x="8722498" y="3650889"/>
            <a:ext cx="2563305" cy="256461"/>
          </a:xfrm>
          <a:prstGeom prst="rect">
            <a:avLst/>
          </a:prstGeom>
        </p:spPr>
        <p:txBody>
          <a:bodyPr/>
          <a:lstStyle>
            <a:lvl1pPr marL="0" indent="0" algn="ctr">
              <a:buNone/>
              <a:defRPr sz="1200">
                <a:solidFill>
                  <a:schemeClr val="bg1">
                    <a:lumMod val="50000"/>
                  </a:schemeClr>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err="1">
                <a:solidFill>
                  <a:schemeClr val="bg1">
                    <a:lumMod val="50000"/>
                  </a:schemeClr>
                </a:solidFill>
              </a:rPr>
              <a:t>Bid</a:t>
            </a:r>
            <a:r>
              <a:rPr lang="sv-SE" sz="1200">
                <a:solidFill>
                  <a:schemeClr val="bg1">
                    <a:lumMod val="50000"/>
                  </a:schemeClr>
                </a:solidFill>
              </a:rPr>
              <a:t> Manager</a:t>
            </a:r>
          </a:p>
        </p:txBody>
      </p:sp>
      <p:sp>
        <p:nvSpPr>
          <p:cNvPr id="48" name="Text Placeholder 2">
            <a:extLst>
              <a:ext uri="{FF2B5EF4-FFF2-40B4-BE49-F238E27FC236}">
                <a16:creationId xmlns:a16="http://schemas.microsoft.com/office/drawing/2014/main" id="{5EDFC549-0503-DEF2-F4E3-13E0D3E21C7D}"/>
              </a:ext>
            </a:extLst>
          </p:cNvPr>
          <p:cNvSpPr>
            <a:spLocks noGrp="1"/>
          </p:cNvSpPr>
          <p:nvPr>
            <p:ph type="body" sz="quarter" idx="26" hasCustomPrompt="1"/>
          </p:nvPr>
        </p:nvSpPr>
        <p:spPr>
          <a:xfrm>
            <a:off x="8722498" y="4003353"/>
            <a:ext cx="2563305" cy="256461"/>
          </a:xfrm>
          <a:prstGeom prst="rect">
            <a:avLst/>
          </a:prstGeom>
        </p:spPr>
        <p:txBody>
          <a:bodyPr/>
          <a:lstStyle>
            <a:lvl1pPr marL="0" indent="0" algn="ctr">
              <a:buNone/>
              <a:defRPr sz="1200">
                <a:solidFill>
                  <a:srgbClr val="4A4A4A"/>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a:solidFill>
                  <a:srgbClr val="4A4A4A"/>
                </a:solidFill>
              </a:rPr>
              <a:t>Mobil: +46 (0)709 31 03 46</a:t>
            </a:r>
          </a:p>
        </p:txBody>
      </p:sp>
      <p:sp>
        <p:nvSpPr>
          <p:cNvPr id="49" name="Platshållare för bild 8">
            <a:extLst>
              <a:ext uri="{FF2B5EF4-FFF2-40B4-BE49-F238E27FC236}">
                <a16:creationId xmlns:a16="http://schemas.microsoft.com/office/drawing/2014/main" id="{8965573C-BFB3-1A63-B2FB-EDC130A107DA}"/>
              </a:ext>
            </a:extLst>
          </p:cNvPr>
          <p:cNvSpPr>
            <a:spLocks noGrp="1"/>
          </p:cNvSpPr>
          <p:nvPr>
            <p:ph type="pic" sz="quarter" idx="27" hasCustomPrompt="1"/>
          </p:nvPr>
        </p:nvSpPr>
        <p:spPr>
          <a:xfrm>
            <a:off x="9145514" y="1409420"/>
            <a:ext cx="1717272" cy="1717272"/>
          </a:xfrm>
          <a:prstGeom prst="ellipse">
            <a:avLst/>
          </a:prstGeom>
          <a:ln>
            <a:noFill/>
          </a:ln>
        </p:spPr>
        <p:txBody>
          <a:bodyPr/>
          <a:lstStyle>
            <a:lvl1pPr marL="0" indent="0" algn="ctr">
              <a:buFontTx/>
              <a:buNone/>
              <a:defRPr sz="1200">
                <a:latin typeface="+mn-lt"/>
              </a:defRPr>
            </a:lvl1pPr>
          </a:lstStyle>
          <a:p>
            <a:r>
              <a:rPr lang="sv-SE"/>
              <a:t>Foto</a:t>
            </a:r>
          </a:p>
        </p:txBody>
      </p:sp>
      <p:sp>
        <p:nvSpPr>
          <p:cNvPr id="50" name="Text Placeholder 2">
            <a:extLst>
              <a:ext uri="{FF2B5EF4-FFF2-40B4-BE49-F238E27FC236}">
                <a16:creationId xmlns:a16="http://schemas.microsoft.com/office/drawing/2014/main" id="{56FA4E87-CF5C-B20A-9DF8-6CABB2A8EBF3}"/>
              </a:ext>
            </a:extLst>
          </p:cNvPr>
          <p:cNvSpPr>
            <a:spLocks noGrp="1"/>
          </p:cNvSpPr>
          <p:nvPr>
            <p:ph type="body" sz="quarter" idx="28" hasCustomPrompt="1"/>
          </p:nvPr>
        </p:nvSpPr>
        <p:spPr>
          <a:xfrm>
            <a:off x="8722498" y="4244323"/>
            <a:ext cx="2563305" cy="358456"/>
          </a:xfrm>
          <a:prstGeom prst="rect">
            <a:avLst/>
          </a:prstGeom>
        </p:spPr>
        <p:txBody>
          <a:bodyPr/>
          <a:lstStyle>
            <a:lvl1pPr marL="0" indent="0" algn="ctr">
              <a:buNone/>
              <a:defRPr sz="1200">
                <a:solidFill>
                  <a:srgbClr val="4A4A4A"/>
                </a:solidFill>
                <a:latin typeface="+mn-lt"/>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sv-SE" sz="1200" err="1">
                <a:solidFill>
                  <a:srgbClr val="4A4A4A"/>
                </a:solidFill>
              </a:rPr>
              <a:t>goran.almen@quicksearch.se</a:t>
            </a:r>
            <a:endParaRPr lang="sv-SE" sz="1200">
              <a:solidFill>
                <a:srgbClr val="4A4A4A"/>
              </a:solidFill>
            </a:endParaRPr>
          </a:p>
        </p:txBody>
      </p:sp>
      <p:sp>
        <p:nvSpPr>
          <p:cNvPr id="3" name="textruta 11">
            <a:extLst>
              <a:ext uri="{FF2B5EF4-FFF2-40B4-BE49-F238E27FC236}">
                <a16:creationId xmlns:a16="http://schemas.microsoft.com/office/drawing/2014/main" id="{AE62ABC0-F206-3627-1FA6-D4CBD30F1AD8}"/>
              </a:ext>
            </a:extLst>
          </p:cNvPr>
          <p:cNvSpPr txBox="1">
            <a:spLocks noChangeArrowheads="1"/>
          </p:cNvSpPr>
          <p:nvPr userDrawn="1"/>
        </p:nvSpPr>
        <p:spPr bwMode="auto">
          <a:xfrm>
            <a:off x="916969" y="2846605"/>
            <a:ext cx="270056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Lätt"/>
              </a:defRPr>
            </a:lvl1pPr>
            <a:lvl2pPr marL="742950" indent="-285750">
              <a:spcBef>
                <a:spcPct val="20000"/>
              </a:spcBef>
              <a:buFont typeface="Arial" panose="020B0604020202020204" pitchFamily="34" charset="0"/>
              <a:buChar char="–"/>
              <a:defRPr sz="2800">
                <a:solidFill>
                  <a:schemeClr val="tx1"/>
                </a:solidFill>
                <a:latin typeface="Calibri Lätt"/>
              </a:defRPr>
            </a:lvl2pPr>
            <a:lvl3pPr marL="1143000" indent="-228600">
              <a:spcBef>
                <a:spcPct val="20000"/>
              </a:spcBef>
              <a:buFont typeface="Arial" panose="020B0604020202020204" pitchFamily="34" charset="0"/>
              <a:buChar char="•"/>
              <a:defRPr sz="2400">
                <a:solidFill>
                  <a:schemeClr val="tx1"/>
                </a:solidFill>
                <a:latin typeface="Calibri Lätt"/>
              </a:defRPr>
            </a:lvl3pPr>
            <a:lvl4pPr marL="1600200" indent="-228600">
              <a:spcBef>
                <a:spcPct val="20000"/>
              </a:spcBef>
              <a:buFont typeface="Arial" panose="020B0604020202020204" pitchFamily="34" charset="0"/>
              <a:buChar char="–"/>
              <a:defRPr sz="2000">
                <a:solidFill>
                  <a:schemeClr val="tx1"/>
                </a:solidFill>
                <a:latin typeface="Calibri Lätt"/>
              </a:defRPr>
            </a:lvl4pPr>
            <a:lvl5pPr marL="2057400" indent="-228600">
              <a:spcBef>
                <a:spcPct val="20000"/>
              </a:spcBef>
              <a:buFont typeface="Arial" panose="020B0604020202020204" pitchFamily="34" charset="0"/>
              <a:buChar char="»"/>
              <a:defRPr sz="2000">
                <a:solidFill>
                  <a:schemeClr val="tx1"/>
                </a:solidFill>
                <a:latin typeface="Calibri Lätt"/>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Lätt"/>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Lätt"/>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Lätt"/>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Lätt"/>
              </a:defRPr>
            </a:lvl9pPr>
          </a:lstStyle>
          <a:p>
            <a:pPr algn="r">
              <a:spcBef>
                <a:spcPct val="0"/>
              </a:spcBef>
              <a:buFontTx/>
              <a:buNone/>
            </a:pPr>
            <a:r>
              <a:rPr lang="sv-SE" altLang="sv-SE" sz="1400" b="1">
                <a:solidFill>
                  <a:schemeClr val="bg1"/>
                </a:solidFill>
                <a:latin typeface="+mn-lt"/>
                <a:cs typeface="Arial" panose="020B0604020202020204" pitchFamily="34" charset="0"/>
              </a:rPr>
              <a:t>Huvudkontor:</a:t>
            </a:r>
            <a:r>
              <a:rPr lang="sv-SE" altLang="sv-SE" sz="1200" b="1">
                <a:solidFill>
                  <a:schemeClr val="bg1"/>
                </a:solidFill>
                <a:latin typeface="+mn-lt"/>
                <a:cs typeface="Arial" panose="020B0604020202020204" pitchFamily="34" charset="0"/>
              </a:rPr>
              <a:t> </a:t>
            </a:r>
          </a:p>
          <a:p>
            <a:pPr algn="r">
              <a:spcBef>
                <a:spcPct val="0"/>
              </a:spcBef>
              <a:buFontTx/>
              <a:buNone/>
            </a:pPr>
            <a:r>
              <a:rPr lang="sv-SE" altLang="sv-SE" sz="1200" b="0" i="0" err="1">
                <a:solidFill>
                  <a:schemeClr val="bg1"/>
                </a:solidFill>
                <a:latin typeface="+mn-lt"/>
                <a:cs typeface="Calibri" panose="020F0502020204030204" pitchFamily="34" charset="0"/>
              </a:rPr>
              <a:t>Quicksearch</a:t>
            </a:r>
            <a:r>
              <a:rPr lang="sv-SE" altLang="sv-SE" sz="1200" b="0">
                <a:solidFill>
                  <a:schemeClr val="bg1"/>
                </a:solidFill>
                <a:latin typeface="+mn-lt"/>
                <a:cs typeface="Arial" panose="020B0604020202020204" pitchFamily="34" charset="0"/>
              </a:rPr>
              <a:t> Halmstad </a:t>
            </a:r>
          </a:p>
          <a:p>
            <a:pPr algn="r">
              <a:spcBef>
                <a:spcPct val="0"/>
              </a:spcBef>
              <a:buFontTx/>
              <a:buNone/>
            </a:pPr>
            <a:r>
              <a:rPr lang="sv-SE" altLang="sv-SE" sz="1200" b="0" err="1">
                <a:solidFill>
                  <a:schemeClr val="bg1"/>
                </a:solidFill>
                <a:latin typeface="+mn-lt"/>
                <a:cs typeface="Arial" panose="020B0604020202020204" pitchFamily="34" charset="0"/>
              </a:rPr>
              <a:t>Gamletullsgatan</a:t>
            </a:r>
            <a:r>
              <a:rPr lang="sv-SE" altLang="sv-SE" sz="1200" b="0">
                <a:solidFill>
                  <a:schemeClr val="bg1"/>
                </a:solidFill>
                <a:latin typeface="+mn-lt"/>
                <a:cs typeface="Arial" panose="020B0604020202020204" pitchFamily="34" charset="0"/>
              </a:rPr>
              <a:t> 12 </a:t>
            </a:r>
          </a:p>
          <a:p>
            <a:pPr algn="r">
              <a:spcBef>
                <a:spcPct val="0"/>
              </a:spcBef>
              <a:buFontTx/>
              <a:buNone/>
            </a:pPr>
            <a:r>
              <a:rPr lang="sv-SE" altLang="sv-SE" sz="1200" b="0">
                <a:solidFill>
                  <a:schemeClr val="bg1"/>
                </a:solidFill>
                <a:latin typeface="+mn-lt"/>
                <a:cs typeface="Arial" panose="020B0604020202020204" pitchFamily="34" charset="0"/>
              </a:rPr>
              <a:t>302 27 Halmstad </a:t>
            </a:r>
          </a:p>
          <a:p>
            <a:pPr algn="r">
              <a:spcBef>
                <a:spcPct val="0"/>
              </a:spcBef>
              <a:buFontTx/>
              <a:buNone/>
            </a:pPr>
            <a:endParaRPr lang="sv-SE" altLang="sv-SE" sz="1200" b="1">
              <a:solidFill>
                <a:schemeClr val="bg1"/>
              </a:solidFill>
              <a:latin typeface="+mn-lt"/>
              <a:cs typeface="Arial" panose="020B0604020202020204" pitchFamily="34" charset="0"/>
            </a:endParaRPr>
          </a:p>
          <a:p>
            <a:pPr algn="r">
              <a:spcBef>
                <a:spcPct val="0"/>
              </a:spcBef>
              <a:buFontTx/>
              <a:buNone/>
            </a:pPr>
            <a:r>
              <a:rPr lang="sv-SE" altLang="sv-SE" sz="1400" b="1" kern="1200" err="1">
                <a:solidFill>
                  <a:schemeClr val="bg1"/>
                </a:solidFill>
                <a:latin typeface="+mn-lt"/>
                <a:ea typeface="+mn-ea"/>
                <a:cs typeface="Arial" panose="020B0604020202020204" pitchFamily="34" charset="0"/>
              </a:rPr>
              <a:t>Quicksearch</a:t>
            </a:r>
            <a:r>
              <a:rPr lang="sv-SE" altLang="sv-SE" sz="1400" b="1" kern="1200">
                <a:solidFill>
                  <a:schemeClr val="bg1"/>
                </a:solidFill>
                <a:latin typeface="+mn-lt"/>
                <a:ea typeface="+mn-ea"/>
                <a:cs typeface="Arial" panose="020B0604020202020204" pitchFamily="34" charset="0"/>
              </a:rPr>
              <a:t> Stockholm</a:t>
            </a:r>
          </a:p>
          <a:p>
            <a:pPr algn="r">
              <a:spcBef>
                <a:spcPct val="0"/>
              </a:spcBef>
              <a:buFontTx/>
              <a:buNone/>
            </a:pPr>
            <a:r>
              <a:rPr lang="sv-SE" altLang="sv-SE" sz="1200" b="0" kern="1200" err="1">
                <a:solidFill>
                  <a:schemeClr val="bg1"/>
                </a:solidFill>
                <a:latin typeface="+mn-lt"/>
                <a:ea typeface="+mn-ea"/>
                <a:cs typeface="Arial" panose="020B0604020202020204" pitchFamily="34" charset="0"/>
              </a:rPr>
              <a:t>Convendum</a:t>
            </a:r>
            <a:r>
              <a:rPr lang="sv-SE" altLang="sv-SE" sz="1200" b="0" kern="1200">
                <a:solidFill>
                  <a:schemeClr val="bg1"/>
                </a:solidFill>
                <a:latin typeface="+mn-lt"/>
                <a:ea typeface="+mn-ea"/>
                <a:cs typeface="Arial" panose="020B0604020202020204" pitchFamily="34" charset="0"/>
              </a:rPr>
              <a:t> Stockholm City AB</a:t>
            </a:r>
          </a:p>
          <a:p>
            <a:pPr algn="r">
              <a:spcBef>
                <a:spcPct val="0"/>
              </a:spcBef>
              <a:buFontTx/>
              <a:buNone/>
            </a:pPr>
            <a:r>
              <a:rPr lang="sv-SE" altLang="sv-SE" sz="1200" b="0" kern="1200">
                <a:solidFill>
                  <a:schemeClr val="bg1"/>
                </a:solidFill>
                <a:latin typeface="+mn-lt"/>
                <a:ea typeface="+mn-ea"/>
                <a:cs typeface="Arial" panose="020B0604020202020204" pitchFamily="34" charset="0"/>
              </a:rPr>
              <a:t>Vasagatan 16</a:t>
            </a:r>
          </a:p>
          <a:p>
            <a:pPr algn="r">
              <a:spcBef>
                <a:spcPct val="0"/>
              </a:spcBef>
              <a:buFontTx/>
              <a:buNone/>
            </a:pPr>
            <a:r>
              <a:rPr lang="sv-SE" altLang="sv-SE" sz="1200" b="0" kern="1200">
                <a:solidFill>
                  <a:schemeClr val="bg1"/>
                </a:solidFill>
                <a:latin typeface="+mn-lt"/>
                <a:ea typeface="+mn-ea"/>
                <a:cs typeface="Arial" panose="020B0604020202020204" pitchFamily="34" charset="0"/>
              </a:rPr>
              <a:t>101 23 Stockholm</a:t>
            </a:r>
          </a:p>
          <a:p>
            <a:pPr algn="r">
              <a:spcBef>
                <a:spcPct val="0"/>
              </a:spcBef>
              <a:buFontTx/>
              <a:buNone/>
            </a:pPr>
            <a:endParaRPr lang="sv-SE" altLang="sv-SE" sz="1200" b="1">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018803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R 2 kolumner">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172FA3F4-6B88-7FC9-9D0C-B5D2B933BC30}"/>
              </a:ext>
            </a:extLst>
          </p:cNvPr>
          <p:cNvPicPr>
            <a:picLocks noChangeAspect="1"/>
          </p:cNvPicPr>
          <p:nvPr userDrawn="1"/>
        </p:nvPicPr>
        <p:blipFill rotWithShape="1">
          <a:blip r:embed="rId2">
            <a:alphaModFix amt="2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
        <p:nvSpPr>
          <p:cNvPr id="7" name="Rubrik 1">
            <a:extLst>
              <a:ext uri="{FF2B5EF4-FFF2-40B4-BE49-F238E27FC236}">
                <a16:creationId xmlns:a16="http://schemas.microsoft.com/office/drawing/2014/main" id="{EE931559-FE50-0F49-B41B-F66DCF88A049}"/>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8" name="Platshållare för innehåll 2">
            <a:extLst>
              <a:ext uri="{FF2B5EF4-FFF2-40B4-BE49-F238E27FC236}">
                <a16:creationId xmlns:a16="http://schemas.microsoft.com/office/drawing/2014/main" id="{3FCF04FB-866E-5C4B-AD13-3A726FF23F2E}"/>
              </a:ext>
            </a:extLst>
          </p:cNvPr>
          <p:cNvSpPr>
            <a:spLocks noGrp="1"/>
          </p:cNvSpPr>
          <p:nvPr>
            <p:ph idx="1" hasCustomPrompt="1"/>
          </p:nvPr>
        </p:nvSpPr>
        <p:spPr>
          <a:xfrm>
            <a:off x="838200" y="1268642"/>
            <a:ext cx="5257800" cy="4668331"/>
          </a:xfrm>
          <a:prstGeom prst="rect">
            <a:avLst/>
          </a:prstGeom>
        </p:spPr>
        <p:txBody>
          <a:bodyPr numCol="1" spcCol="180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4" name="Platshållare för innehåll 2">
            <a:extLst>
              <a:ext uri="{FF2B5EF4-FFF2-40B4-BE49-F238E27FC236}">
                <a16:creationId xmlns:a16="http://schemas.microsoft.com/office/drawing/2014/main" id="{1EB40FEA-2A42-7A4B-9907-50DC18F1B282}"/>
              </a:ext>
            </a:extLst>
          </p:cNvPr>
          <p:cNvSpPr>
            <a:spLocks noGrp="1"/>
          </p:cNvSpPr>
          <p:nvPr>
            <p:ph idx="10" hasCustomPrompt="1"/>
          </p:nvPr>
        </p:nvSpPr>
        <p:spPr>
          <a:xfrm>
            <a:off x="6465276" y="1268642"/>
            <a:ext cx="5257800" cy="4668331"/>
          </a:xfrm>
          <a:prstGeom prst="rect">
            <a:avLst/>
          </a:prstGeom>
        </p:spPr>
        <p:txBody>
          <a:bodyPr numCol="1" spcCol="180000">
            <a:noAutofit/>
          </a:bodyPr>
          <a:lstStyle>
            <a:lvl1pPr marL="0" indent="0">
              <a:buNone/>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Tree>
    <p:extLst>
      <p:ext uri="{BB962C8B-B14F-4D97-AF65-F5344CB8AC3E}">
        <p14:creationId xmlns:p14="http://schemas.microsoft.com/office/powerpoint/2010/main" val="408776555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R Tre Snabba">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EE931559-FE50-0F49-B41B-F66DCF88A049}"/>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sp>
        <p:nvSpPr>
          <p:cNvPr id="8" name="Platshållare för innehåll 2">
            <a:extLst>
              <a:ext uri="{FF2B5EF4-FFF2-40B4-BE49-F238E27FC236}">
                <a16:creationId xmlns:a16="http://schemas.microsoft.com/office/drawing/2014/main" id="{3FCF04FB-866E-5C4B-AD13-3A726FF23F2E}"/>
              </a:ext>
            </a:extLst>
          </p:cNvPr>
          <p:cNvSpPr>
            <a:spLocks noGrp="1"/>
          </p:cNvSpPr>
          <p:nvPr>
            <p:ph idx="1" hasCustomPrompt="1"/>
          </p:nvPr>
        </p:nvSpPr>
        <p:spPr>
          <a:xfrm>
            <a:off x="838200" y="1268642"/>
            <a:ext cx="5257800" cy="4668331"/>
          </a:xfrm>
          <a:prstGeom prst="rect">
            <a:avLst/>
          </a:prstGeom>
        </p:spPr>
        <p:txBody>
          <a:bodyPr numCol="1" spcCol="180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16, beroende på textmängd (Övriga storlekar 24-10) </a:t>
            </a:r>
            <a:br>
              <a:rPr lang="sv-SE"/>
            </a:br>
            <a:r>
              <a:rPr lang="sv-SE"/>
              <a:t>Bilder får ALDRIG vara större än streckad linje</a:t>
            </a:r>
          </a:p>
        </p:txBody>
      </p:sp>
      <p:sp>
        <p:nvSpPr>
          <p:cNvPr id="12" name="Rektangel 11">
            <a:extLst>
              <a:ext uri="{FF2B5EF4-FFF2-40B4-BE49-F238E27FC236}">
                <a16:creationId xmlns:a16="http://schemas.microsoft.com/office/drawing/2014/main" id="{FE2EC058-B364-26D5-1218-B115C3BF3288}"/>
              </a:ext>
            </a:extLst>
          </p:cNvPr>
          <p:cNvSpPr/>
          <p:nvPr userDrawn="1"/>
        </p:nvSpPr>
        <p:spPr>
          <a:xfrm>
            <a:off x="6311529" y="1795035"/>
            <a:ext cx="5162665" cy="2727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t"/>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tx1"/>
                </a:solidFill>
                <a:latin typeface="+mn-lt"/>
              </a:rPr>
              <a:t>TEKNIK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mn-lt"/>
                <a:ea typeface="+mn-ea"/>
                <a:cs typeface="+mn-cs"/>
              </a:rPr>
              <a:t>Vi har en egenutvecklad modern plattform som erbjuder de senaste och modernaste funktionerna. Intuitivt, flexibelt, driftsäkert med hög säkerhet för respondenter och användare.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tx1"/>
                </a:solidFill>
                <a:latin typeface="+mn-lt"/>
              </a:rPr>
              <a:t>METODIK</a:t>
            </a:r>
          </a:p>
          <a:p>
            <a:pPr marL="0" marR="0" indent="0" algn="l" defTabSz="914400" rtl="0" eaLnBrk="1" fontAlgn="auto" latinLnBrk="0" hangingPunct="1">
              <a:lnSpc>
                <a:spcPct val="100000"/>
              </a:lnSpc>
              <a:spcBef>
                <a:spcPts val="0"/>
              </a:spcBef>
              <a:spcAft>
                <a:spcPts val="0"/>
              </a:spcAft>
              <a:buClrTx/>
              <a:buSzTx/>
              <a:buFontTx/>
              <a:buNone/>
              <a:tabLst/>
              <a:defRPr/>
            </a:pPr>
            <a:r>
              <a:rPr lang="sv-SE" sz="1000">
                <a:solidFill>
                  <a:schemeClr val="tx1"/>
                </a:solidFill>
                <a:latin typeface="+mn-lt"/>
              </a:rPr>
              <a:t>Vi har en validerad forskningsbaserad metodik i alla våra undersökningar. Våra arbetsprocesser tillsammans medger en effektiv väg mot målet. Vi leder er framåt och tar ansvar för alla steg i processen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00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tx1"/>
                </a:solidFill>
                <a:latin typeface="+mn-lt"/>
              </a:rPr>
              <a:t>KOMPETENS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prstClr val="black"/>
                </a:solidFill>
                <a:effectLst/>
                <a:uLnTx/>
                <a:uFillTx/>
                <a:latin typeface="+mn-lt"/>
                <a:ea typeface="+mn-ea"/>
                <a:cs typeface="+mn-cs"/>
              </a:rPr>
              <a:t>Quicksearch</a:t>
            </a:r>
            <a:r>
              <a:rPr kumimoji="0" lang="sv-SE" sz="1000" b="0" i="0" u="none" strike="noStrike" kern="1200" cap="none" spc="0" normalizeH="0" baseline="0" noProof="0">
                <a:ln>
                  <a:noFill/>
                </a:ln>
                <a:solidFill>
                  <a:prstClr val="black"/>
                </a:solidFill>
                <a:effectLst/>
                <a:uLnTx/>
                <a:uFillTx/>
                <a:latin typeface="+mn-lt"/>
                <a:ea typeface="+mn-ea"/>
                <a:cs typeface="+mn-cs"/>
              </a:rPr>
              <a:t> har c:a 30 medarbetare bestående av utvecklare, projektledare, </a:t>
            </a:r>
            <a:r>
              <a:rPr kumimoji="0" lang="sv-SE" sz="1000" b="0" i="0" u="none" strike="noStrike" kern="1200" cap="none" spc="0" normalizeH="0" baseline="0" noProof="0" err="1">
                <a:ln>
                  <a:noFill/>
                </a:ln>
                <a:solidFill>
                  <a:prstClr val="black"/>
                </a:solidFill>
                <a:effectLst/>
                <a:uLnTx/>
                <a:uFillTx/>
                <a:latin typeface="+mn-lt"/>
                <a:ea typeface="+mn-ea"/>
                <a:cs typeface="+mn-cs"/>
              </a:rPr>
              <a:t>Customer</a:t>
            </a:r>
            <a:r>
              <a:rPr kumimoji="0" lang="sv-SE" sz="1000" b="0" i="0" u="none" strike="noStrike" kern="1200" cap="none" spc="0" normalizeH="0" baseline="0" noProof="0">
                <a:ln>
                  <a:noFill/>
                </a:ln>
                <a:solidFill>
                  <a:prstClr val="black"/>
                </a:solidFill>
                <a:effectLst/>
                <a:uLnTx/>
                <a:uFillTx/>
                <a:latin typeface="+mn-lt"/>
                <a:ea typeface="+mn-ea"/>
                <a:cs typeface="+mn-cs"/>
              </a:rPr>
              <a:t> </a:t>
            </a:r>
            <a:r>
              <a:rPr kumimoji="0" lang="sv-SE" sz="1000" b="0" i="0" u="none" strike="noStrike" kern="1200" cap="none" spc="0" normalizeH="0" baseline="0" noProof="0" err="1">
                <a:ln>
                  <a:noFill/>
                </a:ln>
                <a:solidFill>
                  <a:prstClr val="black"/>
                </a:solidFill>
                <a:effectLst/>
                <a:uLnTx/>
                <a:uFillTx/>
                <a:latin typeface="+mn-lt"/>
                <a:ea typeface="+mn-ea"/>
                <a:cs typeface="+mn-cs"/>
              </a:rPr>
              <a:t>Succes</a:t>
            </a:r>
            <a:r>
              <a:rPr kumimoji="0" lang="sv-SE" sz="1000" b="0" i="0" u="none" strike="noStrike" kern="1200" cap="none" spc="0" normalizeH="0" baseline="0" noProof="0">
                <a:ln>
                  <a:noFill/>
                </a:ln>
                <a:solidFill>
                  <a:prstClr val="black"/>
                </a:solidFill>
                <a:effectLst/>
                <a:uLnTx/>
                <a:uFillTx/>
                <a:latin typeface="+mn-lt"/>
                <a:ea typeface="+mn-ea"/>
                <a:cs typeface="+mn-cs"/>
              </a:rPr>
              <a:t> specialister, alla med rätt  utbildning och erfarenhet av ett eget specialområde. Medarbetarna närmast kund är beteendevetare, projektledare, metodspecialister med huvudfokus på undersökningar inom HR. möjligt.</a:t>
            </a:r>
            <a:endParaRPr lang="sv-SE" sz="1000">
              <a:solidFill>
                <a:schemeClr val="tx1"/>
              </a:solidFill>
              <a:latin typeface="+mn-lt"/>
            </a:endParaRPr>
          </a:p>
        </p:txBody>
      </p:sp>
      <p:sp>
        <p:nvSpPr>
          <p:cNvPr id="13" name="Rektangel 12">
            <a:extLst>
              <a:ext uri="{FF2B5EF4-FFF2-40B4-BE49-F238E27FC236}">
                <a16:creationId xmlns:a16="http://schemas.microsoft.com/office/drawing/2014/main" id="{8F366C6B-4304-BAFD-BF51-A42FE38AB120}"/>
              </a:ext>
            </a:extLst>
          </p:cNvPr>
          <p:cNvSpPr/>
          <p:nvPr userDrawn="1"/>
        </p:nvSpPr>
        <p:spPr>
          <a:xfrm>
            <a:off x="6207342" y="1247319"/>
            <a:ext cx="5257800" cy="433965"/>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chemeClr val="accent4"/>
                </a:solidFill>
                <a:effectLst/>
                <a:uLnTx/>
                <a:uFillTx/>
                <a:latin typeface="Poppins" pitchFamily="2" charset="77"/>
                <a:ea typeface="+mn-ea"/>
                <a:cs typeface="Poppins" pitchFamily="2" charset="77"/>
              </a:rPr>
              <a:t>Tre snabba </a:t>
            </a:r>
            <a:r>
              <a:rPr kumimoji="0" lang="sv-SE" sz="2400" b="1" i="0" u="none" strike="noStrike" kern="1200" cap="none" spc="0" normalizeH="0" baseline="0" noProof="0">
                <a:ln>
                  <a:noFill/>
                </a:ln>
                <a:solidFill>
                  <a:srgbClr val="4A4A4A"/>
                </a:solidFill>
                <a:effectLst/>
                <a:uLnTx/>
                <a:uFillTx/>
                <a:latin typeface="Poppins" pitchFamily="2" charset="77"/>
                <a:ea typeface="+mn-ea"/>
                <a:cs typeface="Poppins" pitchFamily="2" charset="77"/>
              </a:rPr>
              <a:t>varför </a:t>
            </a:r>
            <a:r>
              <a:rPr kumimoji="0" lang="sv-SE" sz="2400" b="1" i="0" u="none" strike="noStrike" kern="1200" cap="none" spc="0" normalizeH="0" baseline="0" noProof="0" err="1">
                <a:ln>
                  <a:noFill/>
                </a:ln>
                <a:solidFill>
                  <a:srgbClr val="4A4A4A"/>
                </a:solidFill>
                <a:effectLst/>
                <a:uLnTx/>
                <a:uFillTx/>
                <a:latin typeface="Poppins" pitchFamily="2" charset="77"/>
                <a:ea typeface="+mn-ea"/>
                <a:cs typeface="Poppins" pitchFamily="2" charset="77"/>
              </a:rPr>
              <a:t>Quicksearch</a:t>
            </a:r>
            <a:endParaRPr kumimoji="0" lang="sv-SE" sz="2400" b="1" i="0" u="none" strike="noStrike" kern="1200" cap="none" spc="0" normalizeH="0" baseline="0" noProof="0">
              <a:ln>
                <a:noFill/>
              </a:ln>
              <a:solidFill>
                <a:srgbClr val="4A4A4A"/>
              </a:solidFill>
              <a:effectLst/>
              <a:uLnTx/>
              <a:uFillTx/>
              <a:latin typeface="Poppins" pitchFamily="2" charset="77"/>
              <a:ea typeface="+mn-ea"/>
              <a:cs typeface="Poppins" pitchFamily="2" charset="77"/>
            </a:endParaRPr>
          </a:p>
        </p:txBody>
      </p:sp>
      <p:sp>
        <p:nvSpPr>
          <p:cNvPr id="14" name="Rektangel 13">
            <a:extLst>
              <a:ext uri="{FF2B5EF4-FFF2-40B4-BE49-F238E27FC236}">
                <a16:creationId xmlns:a16="http://schemas.microsoft.com/office/drawing/2014/main" id="{82ABC164-47DA-74E4-2784-7489B79CEEA7}"/>
              </a:ext>
            </a:extLst>
          </p:cNvPr>
          <p:cNvSpPr/>
          <p:nvPr userDrawn="1"/>
        </p:nvSpPr>
        <p:spPr>
          <a:xfrm>
            <a:off x="6311529" y="1809646"/>
            <a:ext cx="45719" cy="5843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5" name="Rektangel 14">
            <a:extLst>
              <a:ext uri="{FF2B5EF4-FFF2-40B4-BE49-F238E27FC236}">
                <a16:creationId xmlns:a16="http://schemas.microsoft.com/office/drawing/2014/main" id="{D23F5FE4-11B6-72A3-65FC-E94B269C578D}"/>
              </a:ext>
            </a:extLst>
          </p:cNvPr>
          <p:cNvSpPr/>
          <p:nvPr userDrawn="1"/>
        </p:nvSpPr>
        <p:spPr>
          <a:xfrm>
            <a:off x="6311529" y="2637768"/>
            <a:ext cx="45719" cy="7013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8" name="Rektangel 17">
            <a:extLst>
              <a:ext uri="{FF2B5EF4-FFF2-40B4-BE49-F238E27FC236}">
                <a16:creationId xmlns:a16="http://schemas.microsoft.com/office/drawing/2014/main" id="{16E388FF-830E-73F7-E678-E9F21D279A3C}"/>
              </a:ext>
            </a:extLst>
          </p:cNvPr>
          <p:cNvSpPr/>
          <p:nvPr userDrawn="1"/>
        </p:nvSpPr>
        <p:spPr>
          <a:xfrm>
            <a:off x="6311529" y="3582951"/>
            <a:ext cx="45719" cy="9294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Tree>
    <p:extLst>
      <p:ext uri="{BB962C8B-B14F-4D97-AF65-F5344CB8AC3E}">
        <p14:creationId xmlns:p14="http://schemas.microsoft.com/office/powerpoint/2010/main" val="79615419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R Offert">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3FCF04FB-866E-5C4B-AD13-3A726FF23F2E}"/>
              </a:ext>
            </a:extLst>
          </p:cNvPr>
          <p:cNvSpPr>
            <a:spLocks noGrp="1"/>
          </p:cNvSpPr>
          <p:nvPr>
            <p:ph idx="1" hasCustomPrompt="1"/>
          </p:nvPr>
        </p:nvSpPr>
        <p:spPr>
          <a:xfrm>
            <a:off x="838199" y="1268644"/>
            <a:ext cx="10802815" cy="968372"/>
          </a:xfrm>
          <a:prstGeom prst="rect">
            <a:avLst/>
          </a:prstGeom>
        </p:spPr>
        <p:txBody>
          <a:bodyPr numCol="1" spcCol="180000">
            <a:noAutofit/>
          </a:bodyPr>
          <a:lstStyle>
            <a:lvl1pPr marL="0" indent="0">
              <a:buNone/>
              <a:defRPr sz="1400" b="0" u="none">
                <a:solidFill>
                  <a:schemeClr val="tx1"/>
                </a:solidFill>
                <a:latin typeface="+mn-lt"/>
              </a:defRPr>
            </a:lvl1pPr>
            <a:lvl2pPr marL="457200" indent="0">
              <a:buNone/>
              <a:defRPr sz="2400"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sv-SE"/>
              <a:t>Utgå alltid från </a:t>
            </a:r>
            <a:r>
              <a:rPr lang="sv-SE" err="1"/>
              <a:t>Calibri</a:t>
            </a:r>
            <a:r>
              <a:rPr lang="sv-SE"/>
              <a:t> </a:t>
            </a:r>
            <a:r>
              <a:rPr lang="sv-SE" err="1"/>
              <a:t>stl</a:t>
            </a:r>
            <a:r>
              <a:rPr lang="sv-SE"/>
              <a:t> 14, beroende på textmängd (Övriga storlekar 24-10) </a:t>
            </a:r>
            <a:br>
              <a:rPr lang="sv-SE"/>
            </a:br>
            <a:r>
              <a:rPr lang="sv-SE"/>
              <a:t>Bilder får ALDRIG vara större än streckad linje</a:t>
            </a:r>
          </a:p>
          <a:p>
            <a:pPr lvl="0"/>
            <a:endParaRPr lang="sv-SE"/>
          </a:p>
          <a:p>
            <a:pPr lvl="0"/>
            <a:endParaRPr lang="sv-SE"/>
          </a:p>
        </p:txBody>
      </p:sp>
      <p:sp>
        <p:nvSpPr>
          <p:cNvPr id="3" name="Platshållare för text 2">
            <a:extLst>
              <a:ext uri="{FF2B5EF4-FFF2-40B4-BE49-F238E27FC236}">
                <a16:creationId xmlns:a16="http://schemas.microsoft.com/office/drawing/2014/main" id="{3BA68CA0-A019-B42D-E31F-628A02C59436}"/>
              </a:ext>
            </a:extLst>
          </p:cNvPr>
          <p:cNvSpPr>
            <a:spLocks noGrp="1"/>
          </p:cNvSpPr>
          <p:nvPr>
            <p:ph type="body" sz="quarter" idx="10" hasCustomPrompt="1"/>
          </p:nvPr>
        </p:nvSpPr>
        <p:spPr>
          <a:xfrm>
            <a:off x="838200" y="5469621"/>
            <a:ext cx="10574547" cy="527953"/>
          </a:xfrm>
          <a:prstGeom prst="rect">
            <a:avLst/>
          </a:prstGeom>
        </p:spPr>
        <p:txBody>
          <a:bodyPr/>
          <a:lstStyle>
            <a:lvl1pPr marL="0" indent="0">
              <a:buFontTx/>
              <a:buNone/>
              <a:defRPr sz="800" i="1">
                <a:latin typeface="+mn-lt"/>
              </a:defRPr>
            </a:lvl1pPr>
            <a:lvl2pPr marL="457200" indent="0">
              <a:buFontTx/>
              <a:buNone/>
              <a:defRPr sz="800"/>
            </a:lvl2pPr>
            <a:lvl3pPr marL="914400" indent="0">
              <a:buFontTx/>
              <a:buNone/>
              <a:defRPr sz="800"/>
            </a:lvl3pPr>
            <a:lvl4pPr marL="1371600" indent="0">
              <a:buFontTx/>
              <a:buNone/>
              <a:defRPr sz="800"/>
            </a:lvl4pPr>
            <a:lvl5pPr marL="1828800" indent="0">
              <a:buFontTx/>
              <a:buNone/>
              <a:defRPr sz="800"/>
            </a:lvl5pPr>
          </a:lstStyle>
          <a:p>
            <a:r>
              <a:rPr lang="sv-SE" sz="800"/>
              <a:t>Bacon </a:t>
            </a:r>
            <a:r>
              <a:rPr lang="sv-SE" sz="800" err="1"/>
              <a:t>ipsum</a:t>
            </a:r>
            <a:r>
              <a:rPr lang="sv-SE" sz="800"/>
              <a:t> </a:t>
            </a:r>
            <a:r>
              <a:rPr lang="sv-SE" sz="800" err="1"/>
              <a:t>dolor</a:t>
            </a:r>
            <a:r>
              <a:rPr lang="sv-SE" sz="800"/>
              <a:t> </a:t>
            </a:r>
            <a:r>
              <a:rPr lang="sv-SE" sz="800" err="1"/>
              <a:t>amet</a:t>
            </a:r>
            <a:r>
              <a:rPr lang="sv-SE" sz="800"/>
              <a:t> </a:t>
            </a:r>
            <a:r>
              <a:rPr lang="sv-SE" sz="800" err="1"/>
              <a:t>pork</a:t>
            </a:r>
            <a:r>
              <a:rPr lang="sv-SE" sz="800"/>
              <a:t> </a:t>
            </a:r>
            <a:r>
              <a:rPr lang="sv-SE" sz="800" err="1"/>
              <a:t>loin</a:t>
            </a:r>
            <a:r>
              <a:rPr lang="sv-SE" sz="800"/>
              <a:t> </a:t>
            </a:r>
            <a:r>
              <a:rPr lang="sv-SE" sz="800" err="1"/>
              <a:t>drumstick</a:t>
            </a:r>
            <a:r>
              <a:rPr lang="sv-SE" sz="800"/>
              <a:t> </a:t>
            </a:r>
            <a:r>
              <a:rPr lang="sv-SE" sz="800" err="1"/>
              <a:t>meatball</a:t>
            </a:r>
            <a:r>
              <a:rPr lang="sv-SE" sz="800"/>
              <a:t> </a:t>
            </a:r>
            <a:r>
              <a:rPr lang="sv-SE" sz="800" err="1"/>
              <a:t>andouille</a:t>
            </a:r>
            <a:r>
              <a:rPr lang="sv-SE" sz="800"/>
              <a:t> short </a:t>
            </a:r>
            <a:r>
              <a:rPr lang="sv-SE" sz="800" err="1"/>
              <a:t>ribs</a:t>
            </a:r>
            <a:r>
              <a:rPr lang="sv-SE" sz="800"/>
              <a:t> </a:t>
            </a:r>
            <a:r>
              <a:rPr lang="sv-SE" sz="800" err="1"/>
              <a:t>biltong</a:t>
            </a:r>
            <a:r>
              <a:rPr lang="sv-SE" sz="800"/>
              <a:t>, </a:t>
            </a:r>
            <a:r>
              <a:rPr lang="sv-SE" sz="800" err="1"/>
              <a:t>pancetta</a:t>
            </a:r>
            <a:r>
              <a:rPr lang="sv-SE" sz="800"/>
              <a:t> </a:t>
            </a:r>
            <a:r>
              <a:rPr lang="sv-SE" sz="800" err="1"/>
              <a:t>chislic</a:t>
            </a:r>
            <a:r>
              <a:rPr lang="sv-SE" sz="800"/>
              <a:t> t-</a:t>
            </a:r>
            <a:r>
              <a:rPr lang="sv-SE" sz="800" err="1"/>
              <a:t>bone</a:t>
            </a:r>
            <a:r>
              <a:rPr lang="sv-SE" sz="800"/>
              <a:t> </a:t>
            </a:r>
            <a:r>
              <a:rPr lang="sv-SE" sz="800" err="1"/>
              <a:t>ham</a:t>
            </a:r>
            <a:r>
              <a:rPr lang="sv-SE" sz="800"/>
              <a:t> </a:t>
            </a:r>
            <a:r>
              <a:rPr lang="sv-SE" sz="800" err="1"/>
              <a:t>kevin</a:t>
            </a:r>
            <a:r>
              <a:rPr lang="sv-SE" sz="800"/>
              <a:t> </a:t>
            </a:r>
            <a:r>
              <a:rPr lang="sv-SE" sz="800" err="1"/>
              <a:t>spare</a:t>
            </a:r>
            <a:r>
              <a:rPr lang="sv-SE" sz="800"/>
              <a:t> </a:t>
            </a:r>
            <a:r>
              <a:rPr lang="sv-SE" sz="800" err="1"/>
              <a:t>ribs</a:t>
            </a:r>
            <a:r>
              <a:rPr lang="sv-SE" sz="800"/>
              <a:t> </a:t>
            </a:r>
            <a:r>
              <a:rPr lang="sv-SE" sz="800" err="1"/>
              <a:t>leberkas</a:t>
            </a:r>
            <a:r>
              <a:rPr lang="sv-SE" sz="800"/>
              <a:t>. </a:t>
            </a:r>
            <a:r>
              <a:rPr lang="sv-SE" sz="800" err="1"/>
              <a:t>Ham</a:t>
            </a:r>
            <a:r>
              <a:rPr lang="sv-SE" sz="800"/>
              <a:t> </a:t>
            </a:r>
            <a:r>
              <a:rPr lang="sv-SE" sz="800" err="1"/>
              <a:t>hock</a:t>
            </a:r>
            <a:r>
              <a:rPr lang="sv-SE" sz="800"/>
              <a:t> </a:t>
            </a:r>
            <a:r>
              <a:rPr lang="sv-SE" sz="800" err="1"/>
              <a:t>ham</a:t>
            </a:r>
            <a:r>
              <a:rPr lang="sv-SE" sz="800"/>
              <a:t> </a:t>
            </a:r>
            <a:r>
              <a:rPr lang="sv-SE" sz="800" err="1"/>
              <a:t>kevin</a:t>
            </a:r>
            <a:r>
              <a:rPr lang="sv-SE" sz="800"/>
              <a:t> bacon. T-</a:t>
            </a:r>
            <a:r>
              <a:rPr lang="sv-SE" sz="800" err="1"/>
              <a:t>bone</a:t>
            </a:r>
            <a:r>
              <a:rPr lang="sv-SE" sz="800"/>
              <a:t> bacon </a:t>
            </a:r>
            <a:r>
              <a:rPr lang="sv-SE" sz="800" err="1"/>
              <a:t>kevin</a:t>
            </a:r>
            <a:r>
              <a:rPr lang="sv-SE" sz="800"/>
              <a:t> </a:t>
            </a:r>
            <a:r>
              <a:rPr lang="sv-SE" sz="800" err="1"/>
              <a:t>boudin</a:t>
            </a:r>
            <a:r>
              <a:rPr lang="sv-SE" sz="800"/>
              <a:t>, </a:t>
            </a:r>
            <a:r>
              <a:rPr lang="sv-SE" sz="800" err="1"/>
              <a:t>swine</a:t>
            </a:r>
            <a:r>
              <a:rPr lang="sv-SE" sz="800"/>
              <a:t> </a:t>
            </a:r>
            <a:r>
              <a:rPr lang="sv-SE" sz="800" err="1"/>
              <a:t>porchetta</a:t>
            </a:r>
            <a:r>
              <a:rPr lang="sv-SE" sz="800"/>
              <a:t> </a:t>
            </a:r>
            <a:r>
              <a:rPr lang="sv-SE" sz="800" err="1"/>
              <a:t>fatback</a:t>
            </a:r>
            <a:r>
              <a:rPr lang="sv-SE" sz="800"/>
              <a:t> </a:t>
            </a:r>
            <a:r>
              <a:rPr lang="sv-SE" sz="800" err="1"/>
              <a:t>kielbasa</a:t>
            </a:r>
            <a:r>
              <a:rPr lang="sv-SE" sz="800"/>
              <a:t> </a:t>
            </a:r>
            <a:r>
              <a:rPr lang="sv-SE" sz="800" err="1"/>
              <a:t>drumstick</a:t>
            </a:r>
            <a:r>
              <a:rPr lang="sv-SE" sz="800"/>
              <a:t> flank </a:t>
            </a:r>
            <a:r>
              <a:rPr lang="sv-SE" sz="800" err="1"/>
              <a:t>picanha</a:t>
            </a:r>
            <a:r>
              <a:rPr lang="sv-SE" sz="800"/>
              <a:t> </a:t>
            </a:r>
            <a:r>
              <a:rPr lang="sv-SE" sz="800" err="1"/>
              <a:t>frankfurter</a:t>
            </a:r>
            <a:r>
              <a:rPr lang="sv-SE" sz="800"/>
              <a:t> </a:t>
            </a:r>
            <a:r>
              <a:rPr lang="sv-SE" sz="800" err="1"/>
              <a:t>pork</a:t>
            </a:r>
            <a:r>
              <a:rPr lang="sv-SE" sz="800"/>
              <a:t> </a:t>
            </a:r>
            <a:r>
              <a:rPr lang="sv-SE" sz="800" err="1"/>
              <a:t>chop</a:t>
            </a:r>
            <a:r>
              <a:rPr lang="sv-SE" sz="800"/>
              <a:t> tri-</a:t>
            </a:r>
            <a:r>
              <a:rPr lang="sv-SE" sz="800" err="1"/>
              <a:t>tip</a:t>
            </a:r>
            <a:r>
              <a:rPr lang="sv-SE" sz="800"/>
              <a:t>. </a:t>
            </a:r>
            <a:r>
              <a:rPr lang="sv-SE" sz="800" err="1"/>
              <a:t>Meatball</a:t>
            </a:r>
            <a:r>
              <a:rPr lang="sv-SE" sz="800"/>
              <a:t> </a:t>
            </a:r>
            <a:r>
              <a:rPr lang="sv-SE" sz="800" err="1"/>
              <a:t>cow</a:t>
            </a:r>
            <a:r>
              <a:rPr lang="sv-SE" sz="800"/>
              <a:t> </a:t>
            </a:r>
            <a:r>
              <a:rPr lang="sv-SE" sz="800" err="1"/>
              <a:t>pork</a:t>
            </a:r>
            <a:r>
              <a:rPr lang="sv-SE" sz="800"/>
              <a:t> </a:t>
            </a:r>
            <a:r>
              <a:rPr lang="sv-SE" sz="800" err="1"/>
              <a:t>chop</a:t>
            </a:r>
            <a:r>
              <a:rPr lang="sv-SE" sz="800"/>
              <a:t> </a:t>
            </a:r>
            <a:r>
              <a:rPr lang="sv-SE" sz="800" err="1"/>
              <a:t>kevin</a:t>
            </a:r>
            <a:r>
              <a:rPr lang="sv-SE" sz="800"/>
              <a:t>. </a:t>
            </a:r>
            <a:r>
              <a:rPr lang="sv-SE" sz="800" err="1"/>
              <a:t>Ham</a:t>
            </a:r>
            <a:r>
              <a:rPr lang="sv-SE" sz="800"/>
              <a:t> </a:t>
            </a:r>
            <a:r>
              <a:rPr lang="sv-SE" sz="800" err="1"/>
              <a:t>hock</a:t>
            </a:r>
            <a:r>
              <a:rPr lang="sv-SE" sz="800"/>
              <a:t> </a:t>
            </a:r>
            <a:r>
              <a:rPr lang="sv-SE" sz="800" err="1"/>
              <a:t>jerky</a:t>
            </a:r>
            <a:r>
              <a:rPr lang="sv-SE" sz="800"/>
              <a:t> </a:t>
            </a:r>
            <a:r>
              <a:rPr lang="sv-SE" sz="800" err="1"/>
              <a:t>frankfurter</a:t>
            </a:r>
            <a:r>
              <a:rPr lang="sv-SE" sz="800"/>
              <a:t>, </a:t>
            </a:r>
            <a:r>
              <a:rPr lang="sv-SE" sz="800" err="1"/>
              <a:t>tenderloin</a:t>
            </a:r>
            <a:r>
              <a:rPr lang="sv-SE" sz="800"/>
              <a:t> </a:t>
            </a:r>
            <a:r>
              <a:rPr lang="sv-SE" sz="800" err="1"/>
              <a:t>beef</a:t>
            </a:r>
            <a:r>
              <a:rPr lang="sv-SE" sz="800"/>
              <a:t> </a:t>
            </a:r>
            <a:r>
              <a:rPr lang="sv-SE" sz="800" err="1"/>
              <a:t>ribs</a:t>
            </a:r>
            <a:r>
              <a:rPr lang="sv-SE" sz="800"/>
              <a:t> </a:t>
            </a:r>
            <a:r>
              <a:rPr lang="sv-SE" sz="800" err="1"/>
              <a:t>bresaola</a:t>
            </a:r>
            <a:r>
              <a:rPr lang="sv-SE" sz="800"/>
              <a:t> </a:t>
            </a:r>
            <a:r>
              <a:rPr lang="sv-SE" sz="800" err="1"/>
              <a:t>shank</a:t>
            </a:r>
            <a:r>
              <a:rPr lang="sv-SE" sz="800"/>
              <a:t> </a:t>
            </a:r>
            <a:r>
              <a:rPr lang="sv-SE" sz="800" err="1"/>
              <a:t>pig</a:t>
            </a:r>
            <a:r>
              <a:rPr lang="sv-SE" sz="800"/>
              <a:t> </a:t>
            </a:r>
            <a:r>
              <a:rPr lang="sv-SE" sz="800" err="1"/>
              <a:t>turducken</a:t>
            </a:r>
            <a:r>
              <a:rPr lang="sv-SE" sz="800"/>
              <a:t> </a:t>
            </a:r>
            <a:r>
              <a:rPr lang="sv-SE" sz="800" err="1"/>
              <a:t>landjaeger</a:t>
            </a:r>
            <a:r>
              <a:rPr lang="sv-SE" sz="800"/>
              <a:t> </a:t>
            </a:r>
            <a:r>
              <a:rPr lang="sv-SE" sz="800" err="1"/>
              <a:t>doner</a:t>
            </a:r>
            <a:r>
              <a:rPr lang="sv-SE" sz="800"/>
              <a:t> </a:t>
            </a:r>
            <a:r>
              <a:rPr lang="sv-SE" sz="800" err="1"/>
              <a:t>ground</a:t>
            </a:r>
            <a:r>
              <a:rPr lang="sv-SE" sz="800"/>
              <a:t> round </a:t>
            </a:r>
            <a:r>
              <a:rPr lang="sv-SE" sz="800" err="1"/>
              <a:t>picanha</a:t>
            </a:r>
            <a:r>
              <a:rPr lang="sv-SE" sz="800"/>
              <a:t> </a:t>
            </a:r>
            <a:r>
              <a:rPr lang="sv-SE" sz="800" err="1"/>
              <a:t>biltong</a:t>
            </a:r>
            <a:r>
              <a:rPr lang="sv-SE" sz="800"/>
              <a:t> </a:t>
            </a:r>
            <a:r>
              <a:rPr lang="sv-SE" sz="800" err="1"/>
              <a:t>chicken</a:t>
            </a:r>
            <a:r>
              <a:rPr lang="sv-SE" sz="800"/>
              <a:t>. </a:t>
            </a:r>
            <a:r>
              <a:rPr lang="sv-SE" sz="800" err="1"/>
              <a:t>Pork</a:t>
            </a:r>
            <a:r>
              <a:rPr lang="sv-SE" sz="800"/>
              <a:t> </a:t>
            </a:r>
            <a:r>
              <a:rPr lang="sv-SE" sz="800" err="1"/>
              <a:t>sausage</a:t>
            </a:r>
            <a:r>
              <a:rPr lang="sv-SE" sz="800"/>
              <a:t> </a:t>
            </a:r>
            <a:r>
              <a:rPr lang="sv-SE" sz="800" err="1"/>
              <a:t>beef</a:t>
            </a:r>
            <a:r>
              <a:rPr lang="sv-SE" sz="800"/>
              <a:t> </a:t>
            </a:r>
            <a:r>
              <a:rPr lang="sv-SE" sz="800" err="1"/>
              <a:t>venison</a:t>
            </a:r>
            <a:r>
              <a:rPr lang="sv-SE" sz="800"/>
              <a:t> </a:t>
            </a:r>
            <a:r>
              <a:rPr lang="sv-SE" sz="800" err="1"/>
              <a:t>ribeye</a:t>
            </a:r>
            <a:r>
              <a:rPr lang="sv-SE" sz="800"/>
              <a:t> </a:t>
            </a:r>
            <a:r>
              <a:rPr lang="sv-SE" sz="800" err="1"/>
              <a:t>cow</a:t>
            </a:r>
            <a:r>
              <a:rPr lang="sv-SE" sz="800"/>
              <a:t> </a:t>
            </a:r>
            <a:r>
              <a:rPr lang="sv-SE" sz="800" err="1"/>
              <a:t>frankfurter</a:t>
            </a:r>
            <a:r>
              <a:rPr lang="sv-SE" sz="800"/>
              <a:t> </a:t>
            </a:r>
            <a:r>
              <a:rPr lang="sv-SE" sz="800" err="1"/>
              <a:t>tail</a:t>
            </a:r>
            <a:r>
              <a:rPr lang="sv-SE" sz="800"/>
              <a:t> </a:t>
            </a:r>
            <a:r>
              <a:rPr lang="sv-SE" sz="800" err="1"/>
              <a:t>leberkas</a:t>
            </a:r>
            <a:r>
              <a:rPr lang="sv-SE" sz="800"/>
              <a:t> </a:t>
            </a:r>
            <a:r>
              <a:rPr lang="sv-SE" sz="800" err="1"/>
              <a:t>buffalo</a:t>
            </a:r>
            <a:r>
              <a:rPr lang="sv-SE" sz="800"/>
              <a:t> salami </a:t>
            </a:r>
            <a:r>
              <a:rPr lang="sv-SE" sz="800" err="1"/>
              <a:t>capicola</a:t>
            </a:r>
            <a:r>
              <a:rPr lang="sv-SE" sz="800"/>
              <a:t> </a:t>
            </a:r>
            <a:r>
              <a:rPr lang="sv-SE" sz="800" err="1"/>
              <a:t>tongue</a:t>
            </a:r>
            <a:r>
              <a:rPr lang="sv-SE" sz="800"/>
              <a:t> </a:t>
            </a:r>
            <a:r>
              <a:rPr lang="sv-SE" sz="800" err="1"/>
              <a:t>kevin</a:t>
            </a:r>
            <a:r>
              <a:rPr lang="sv-SE" sz="800"/>
              <a:t> </a:t>
            </a:r>
            <a:r>
              <a:rPr lang="sv-SE" sz="800" err="1"/>
              <a:t>meatloaf</a:t>
            </a:r>
            <a:r>
              <a:rPr lang="sv-SE" sz="800"/>
              <a:t>.</a:t>
            </a:r>
          </a:p>
        </p:txBody>
      </p:sp>
      <p:sp>
        <p:nvSpPr>
          <p:cNvPr id="7" name="Rubrik 1">
            <a:extLst>
              <a:ext uri="{FF2B5EF4-FFF2-40B4-BE49-F238E27FC236}">
                <a16:creationId xmlns:a16="http://schemas.microsoft.com/office/drawing/2014/main" id="{D87DEFA2-08F5-4A6C-CCA3-2FD50A2EABB3}"/>
              </a:ext>
            </a:extLst>
          </p:cNvPr>
          <p:cNvSpPr>
            <a:spLocks noGrp="1"/>
          </p:cNvSpPr>
          <p:nvPr>
            <p:ph type="title" hasCustomPrompt="1"/>
          </p:nvPr>
        </p:nvSpPr>
        <p:spPr>
          <a:xfrm>
            <a:off x="706311" y="465934"/>
            <a:ext cx="10050589" cy="655784"/>
          </a:xfrm>
          <a:prstGeom prst="rect">
            <a:avLst/>
          </a:prstGeom>
        </p:spPr>
        <p:txBody>
          <a:bodyPr anchor="t" anchorCtr="0">
            <a:noAutofit/>
          </a:bodyPr>
          <a:lstStyle>
            <a:lvl1pPr algn="l">
              <a:defRPr sz="3600" b="1">
                <a:solidFill>
                  <a:srgbClr val="4A4A4A"/>
                </a:solidFill>
                <a:latin typeface="Poppins" pitchFamily="2" charset="77"/>
                <a:cs typeface="Poppins" pitchFamily="2" charset="77"/>
              </a:defRPr>
            </a:lvl1pPr>
          </a:lstStyle>
          <a:p>
            <a:r>
              <a:rPr lang="sv-SE"/>
              <a:t>Rubrik typsnitt Poppins </a:t>
            </a:r>
            <a:r>
              <a:rPr lang="sv-SE" err="1"/>
              <a:t>stl</a:t>
            </a:r>
            <a:r>
              <a:rPr lang="sv-SE"/>
              <a:t> 36</a:t>
            </a:r>
          </a:p>
        </p:txBody>
      </p:sp>
      <p:graphicFrame>
        <p:nvGraphicFramePr>
          <p:cNvPr id="9" name="Tabell 9">
            <a:extLst>
              <a:ext uri="{FF2B5EF4-FFF2-40B4-BE49-F238E27FC236}">
                <a16:creationId xmlns:a16="http://schemas.microsoft.com/office/drawing/2014/main" id="{EB9E2DB6-CA25-A242-E092-51CB45D607E1}"/>
              </a:ext>
            </a:extLst>
          </p:cNvPr>
          <p:cNvGraphicFramePr>
            <a:graphicFrameLocks noGrp="1"/>
          </p:cNvGraphicFramePr>
          <p:nvPr userDrawn="1">
            <p:extLst>
              <p:ext uri="{D42A27DB-BD31-4B8C-83A1-F6EECF244321}">
                <p14:modId xmlns:p14="http://schemas.microsoft.com/office/powerpoint/2010/main" val="3604056590"/>
              </p:ext>
            </p:extLst>
          </p:nvPr>
        </p:nvGraphicFramePr>
        <p:xfrm>
          <a:off x="931653" y="2355287"/>
          <a:ext cx="10558731" cy="2750342"/>
        </p:xfrm>
        <a:graphic>
          <a:graphicData uri="http://schemas.openxmlformats.org/drawingml/2006/table">
            <a:tbl>
              <a:tblPr firstRow="1" bandRow="1">
                <a:tableStyleId>{5C22544A-7EE6-4342-B048-85BDC9FD1C3A}</a:tableStyleId>
              </a:tblPr>
              <a:tblGrid>
                <a:gridCol w="6010474">
                  <a:extLst>
                    <a:ext uri="{9D8B030D-6E8A-4147-A177-3AD203B41FA5}">
                      <a16:colId xmlns:a16="http://schemas.microsoft.com/office/drawing/2014/main" val="1766667402"/>
                    </a:ext>
                  </a:extLst>
                </a:gridCol>
                <a:gridCol w="2897966">
                  <a:extLst>
                    <a:ext uri="{9D8B030D-6E8A-4147-A177-3AD203B41FA5}">
                      <a16:colId xmlns:a16="http://schemas.microsoft.com/office/drawing/2014/main" val="1505576062"/>
                    </a:ext>
                  </a:extLst>
                </a:gridCol>
                <a:gridCol w="1650291">
                  <a:extLst>
                    <a:ext uri="{9D8B030D-6E8A-4147-A177-3AD203B41FA5}">
                      <a16:colId xmlns:a16="http://schemas.microsoft.com/office/drawing/2014/main" val="2837429561"/>
                    </a:ext>
                  </a:extLst>
                </a:gridCol>
              </a:tblGrid>
              <a:tr h="293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a:solidFill>
                            <a:schemeClr val="bg1"/>
                          </a:solidFill>
                          <a:latin typeface="+mn-lt"/>
                          <a:ea typeface="+mn-ea"/>
                          <a:cs typeface="+mn-cs"/>
                        </a:rPr>
                        <a:t>VAD VI SKA GÖRA </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a:solidFill>
                            <a:schemeClr val="bg1"/>
                          </a:solidFill>
                          <a:latin typeface="+mn-lt"/>
                          <a:ea typeface="+mn-ea"/>
                          <a:cs typeface="+mn-cs"/>
                        </a:rPr>
                        <a:t>ARVODE</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a:solidFill>
                            <a:schemeClr val="bg1"/>
                          </a:solidFill>
                          <a:latin typeface="+mn-lt"/>
                          <a:ea typeface="+mn-ea"/>
                          <a:cs typeface="+mn-cs"/>
                        </a:rPr>
                        <a:t>LICENS</a:t>
                      </a:r>
                    </a:p>
                  </a:txBody>
                  <a:tcPr anchor="ctr">
                    <a:solidFill>
                      <a:schemeClr val="accent4"/>
                    </a:solidFill>
                  </a:tcPr>
                </a:tc>
                <a:extLst>
                  <a:ext uri="{0D108BD9-81ED-4DB2-BD59-A6C34878D82A}">
                    <a16:rowId xmlns:a16="http://schemas.microsoft.com/office/drawing/2014/main" val="4183957484"/>
                  </a:ext>
                </a:extLst>
              </a:tr>
              <a:tr h="1228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kern="1200">
                          <a:solidFill>
                            <a:schemeClr val="tx1"/>
                          </a:solidFill>
                          <a:latin typeface="+mn-lt"/>
                          <a:ea typeface="+mn-ea"/>
                          <a:cs typeface="+mn-cs"/>
                        </a:rPr>
                        <a:t>PRODUKTNAMN </a:t>
                      </a:r>
                      <a:endParaRPr lang="sv-SE" sz="1000" b="0" kern="1200">
                        <a:solidFill>
                          <a:schemeClr val="dk1"/>
                        </a:solidFill>
                        <a:latin typeface="+mn-lt"/>
                        <a:ea typeface="+mn-ea"/>
                        <a:cs typeface="+mn-cs"/>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000" kern="1200">
                          <a:solidFill>
                            <a:schemeClr val="dk1"/>
                          </a:solidFill>
                          <a:latin typeface="+mn-lt"/>
                          <a:ea typeface="+mn-ea"/>
                          <a:cs typeface="+mn-cs"/>
                        </a:rPr>
                      </a:br>
                      <a:endParaRPr lang="sv-SE" sz="1000" kern="1200">
                        <a:solidFill>
                          <a:schemeClr val="dk1"/>
                        </a:solidFill>
                        <a:latin typeface="+mn-lt"/>
                        <a:ea typeface="+mn-ea"/>
                        <a:cs typeface="+mn-cs"/>
                      </a:endParaRPr>
                    </a:p>
                  </a:txBody>
                  <a:tcPr>
                    <a:solidFill>
                      <a:schemeClr val="accent4">
                        <a:lumMod val="40000"/>
                        <a:lumOff val="60000"/>
                      </a:schemeClr>
                    </a:solidFill>
                  </a:tcPr>
                </a:tc>
                <a:tc>
                  <a:txBody>
                    <a:bodyPr/>
                    <a:lstStyle/>
                    <a:p>
                      <a:endParaRPr lang="sv-SE" sz="1000">
                        <a:latin typeface="+mn-lt"/>
                      </a:endParaRPr>
                    </a:p>
                  </a:txBody>
                  <a:tcPr>
                    <a:solidFill>
                      <a:schemeClr val="accent4">
                        <a:lumMod val="40000"/>
                        <a:lumOff val="60000"/>
                      </a:schemeClr>
                    </a:solidFill>
                  </a:tcPr>
                </a:tc>
                <a:extLst>
                  <a:ext uri="{0D108BD9-81ED-4DB2-BD59-A6C34878D82A}">
                    <a16:rowId xmlns:a16="http://schemas.microsoft.com/office/drawing/2014/main" val="2000359060"/>
                  </a:ext>
                </a:extLst>
              </a:tr>
              <a:tr h="1228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kern="1200">
                          <a:solidFill>
                            <a:schemeClr val="tx1"/>
                          </a:solidFill>
                          <a:latin typeface="+mn-lt"/>
                          <a:ea typeface="+mn-ea"/>
                          <a:cs typeface="+mn-cs"/>
                        </a:rPr>
                        <a:t>PRODUKTNAMN </a:t>
                      </a:r>
                      <a:endParaRPr lang="sv-SE" sz="1000" b="0" kern="1200">
                        <a:solidFill>
                          <a:schemeClr val="dk1"/>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sz="1000" kern="1200">
                          <a:solidFill>
                            <a:schemeClr val="dk1"/>
                          </a:solidFill>
                          <a:latin typeface="+mn-lt"/>
                          <a:ea typeface="+mn-ea"/>
                          <a:cs typeface="+mn-cs"/>
                        </a:rPr>
                      </a:br>
                      <a:endParaRPr lang="sv-SE" sz="1000" kern="1200">
                        <a:solidFill>
                          <a:schemeClr val="dk1"/>
                        </a:solidFill>
                        <a:latin typeface="+mn-lt"/>
                        <a:ea typeface="+mn-ea"/>
                        <a:cs typeface="+mn-cs"/>
                      </a:endParaRPr>
                    </a:p>
                  </a:txBody>
                  <a:tcPr>
                    <a:solidFill>
                      <a:schemeClr val="accent4">
                        <a:lumMod val="20000"/>
                        <a:lumOff val="80000"/>
                      </a:schemeClr>
                    </a:solidFill>
                  </a:tcPr>
                </a:tc>
                <a:tc>
                  <a:txBody>
                    <a:bodyPr/>
                    <a:lstStyle/>
                    <a:p>
                      <a:endParaRPr lang="sv-SE" sz="1000">
                        <a:latin typeface="+mn-lt"/>
                      </a:endParaRPr>
                    </a:p>
                  </a:txBody>
                  <a:tcPr>
                    <a:solidFill>
                      <a:schemeClr val="accent4">
                        <a:lumMod val="20000"/>
                        <a:lumOff val="80000"/>
                      </a:schemeClr>
                    </a:solidFill>
                  </a:tcPr>
                </a:tc>
                <a:extLst>
                  <a:ext uri="{0D108BD9-81ED-4DB2-BD59-A6C34878D82A}">
                    <a16:rowId xmlns:a16="http://schemas.microsoft.com/office/drawing/2014/main" val="1796950977"/>
                  </a:ext>
                </a:extLst>
              </a:tr>
            </a:tbl>
          </a:graphicData>
        </a:graphic>
      </p:graphicFrame>
      <p:sp>
        <p:nvSpPr>
          <p:cNvPr id="5" name="Platshållare för text 4">
            <a:extLst>
              <a:ext uri="{FF2B5EF4-FFF2-40B4-BE49-F238E27FC236}">
                <a16:creationId xmlns:a16="http://schemas.microsoft.com/office/drawing/2014/main" id="{C847AC53-4825-7E14-D424-2C9FADB765E7}"/>
              </a:ext>
            </a:extLst>
          </p:cNvPr>
          <p:cNvSpPr>
            <a:spLocks noGrp="1"/>
          </p:cNvSpPr>
          <p:nvPr>
            <p:ph type="body" sz="quarter" idx="11"/>
          </p:nvPr>
        </p:nvSpPr>
        <p:spPr>
          <a:xfrm>
            <a:off x="956854" y="2896727"/>
            <a:ext cx="5624513"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Klicka här för att ändra format på bakgrundstexten</a:t>
            </a:r>
          </a:p>
        </p:txBody>
      </p:sp>
      <p:sp>
        <p:nvSpPr>
          <p:cNvPr id="10" name="Platshållare för text 4">
            <a:extLst>
              <a:ext uri="{FF2B5EF4-FFF2-40B4-BE49-F238E27FC236}">
                <a16:creationId xmlns:a16="http://schemas.microsoft.com/office/drawing/2014/main" id="{F6784306-6BBF-E973-733C-18979926763F}"/>
              </a:ext>
            </a:extLst>
          </p:cNvPr>
          <p:cNvSpPr>
            <a:spLocks noGrp="1"/>
          </p:cNvSpPr>
          <p:nvPr>
            <p:ph type="body" sz="quarter" idx="12" hasCustomPrompt="1"/>
          </p:nvPr>
        </p:nvSpPr>
        <p:spPr>
          <a:xfrm>
            <a:off x="6957446" y="2896727"/>
            <a:ext cx="2718181"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Summa kr</a:t>
            </a:r>
          </a:p>
        </p:txBody>
      </p:sp>
      <p:sp>
        <p:nvSpPr>
          <p:cNvPr id="11" name="Platshållare för text 4">
            <a:extLst>
              <a:ext uri="{FF2B5EF4-FFF2-40B4-BE49-F238E27FC236}">
                <a16:creationId xmlns:a16="http://schemas.microsoft.com/office/drawing/2014/main" id="{C185802B-38A0-B73F-59D7-EFF4CEBF5161}"/>
              </a:ext>
            </a:extLst>
          </p:cNvPr>
          <p:cNvSpPr>
            <a:spLocks noGrp="1"/>
          </p:cNvSpPr>
          <p:nvPr>
            <p:ph type="body" sz="quarter" idx="13" hasCustomPrompt="1"/>
          </p:nvPr>
        </p:nvSpPr>
        <p:spPr>
          <a:xfrm>
            <a:off x="9881583" y="2896727"/>
            <a:ext cx="1378295"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Summa kr/mån</a:t>
            </a:r>
          </a:p>
        </p:txBody>
      </p:sp>
      <p:sp>
        <p:nvSpPr>
          <p:cNvPr id="12" name="Platshållare för text 4">
            <a:extLst>
              <a:ext uri="{FF2B5EF4-FFF2-40B4-BE49-F238E27FC236}">
                <a16:creationId xmlns:a16="http://schemas.microsoft.com/office/drawing/2014/main" id="{9860656A-883D-7F77-9B50-F995D4340E10}"/>
              </a:ext>
            </a:extLst>
          </p:cNvPr>
          <p:cNvSpPr>
            <a:spLocks noGrp="1"/>
          </p:cNvSpPr>
          <p:nvPr>
            <p:ph type="body" sz="quarter" idx="14"/>
          </p:nvPr>
        </p:nvSpPr>
        <p:spPr>
          <a:xfrm>
            <a:off x="956854" y="4140736"/>
            <a:ext cx="5624513"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Klicka här för att ändra format på bakgrundstexten</a:t>
            </a:r>
          </a:p>
        </p:txBody>
      </p:sp>
      <p:sp>
        <p:nvSpPr>
          <p:cNvPr id="13" name="Platshållare för text 4">
            <a:extLst>
              <a:ext uri="{FF2B5EF4-FFF2-40B4-BE49-F238E27FC236}">
                <a16:creationId xmlns:a16="http://schemas.microsoft.com/office/drawing/2014/main" id="{A8F1840C-B771-C4FF-8CFA-FDD31F404FC2}"/>
              </a:ext>
            </a:extLst>
          </p:cNvPr>
          <p:cNvSpPr>
            <a:spLocks noGrp="1"/>
          </p:cNvSpPr>
          <p:nvPr>
            <p:ph type="body" sz="quarter" idx="15" hasCustomPrompt="1"/>
          </p:nvPr>
        </p:nvSpPr>
        <p:spPr>
          <a:xfrm>
            <a:off x="6957446" y="4140736"/>
            <a:ext cx="2718181"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Summa kr</a:t>
            </a:r>
          </a:p>
        </p:txBody>
      </p:sp>
      <p:sp>
        <p:nvSpPr>
          <p:cNvPr id="14" name="Platshållare för text 4">
            <a:extLst>
              <a:ext uri="{FF2B5EF4-FFF2-40B4-BE49-F238E27FC236}">
                <a16:creationId xmlns:a16="http://schemas.microsoft.com/office/drawing/2014/main" id="{A415A3A8-6C7B-3899-D417-523A1D4242CD}"/>
              </a:ext>
            </a:extLst>
          </p:cNvPr>
          <p:cNvSpPr>
            <a:spLocks noGrp="1"/>
          </p:cNvSpPr>
          <p:nvPr>
            <p:ph type="body" sz="quarter" idx="16" hasCustomPrompt="1"/>
          </p:nvPr>
        </p:nvSpPr>
        <p:spPr>
          <a:xfrm>
            <a:off x="9881583" y="4140736"/>
            <a:ext cx="1378295" cy="817061"/>
          </a:xfrm>
          <a:prstGeom prst="rect">
            <a:avLst/>
          </a:prstGeom>
        </p:spPr>
        <p:txBody>
          <a:bodyPr/>
          <a:lstStyle>
            <a:lvl1pPr marL="0" indent="0">
              <a:buFontTx/>
              <a:buNone/>
              <a:defRPr sz="1000">
                <a:latin typeface="+mn-lt"/>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sv-SE"/>
              <a:t>Summa kr/mån</a:t>
            </a:r>
          </a:p>
        </p:txBody>
      </p:sp>
    </p:spTree>
    <p:extLst>
      <p:ext uri="{BB962C8B-B14F-4D97-AF65-F5344CB8AC3E}">
        <p14:creationId xmlns:p14="http://schemas.microsoft.com/office/powerpoint/2010/main" val="76079416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rid 4 (text + 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12972C-526D-04EC-28B1-E8AAC4FB4704}"/>
              </a:ext>
            </a:extLst>
          </p:cNvPr>
          <p:cNvSpPr/>
          <p:nvPr userDrawn="1"/>
        </p:nvSpPr>
        <p:spPr>
          <a:xfrm>
            <a:off x="0" y="-132522"/>
            <a:ext cx="12192000" cy="6990522"/>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4" name="Bildobjekt 3">
            <a:hlinkClick r:id="rId2" action="ppaction://hlinksldjump"/>
            <a:extLst>
              <a:ext uri="{FF2B5EF4-FFF2-40B4-BE49-F238E27FC236}">
                <a16:creationId xmlns:a16="http://schemas.microsoft.com/office/drawing/2014/main" id="{D955077F-15B7-1122-C7D3-2322876B29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6852" y="6208785"/>
            <a:ext cx="435069" cy="415362"/>
          </a:xfrm>
          <a:prstGeom prst="rect">
            <a:avLst/>
          </a:prstGeom>
        </p:spPr>
      </p:pic>
      <p:pic>
        <p:nvPicPr>
          <p:cNvPr id="28" name="Bildobjekt 27">
            <a:extLst>
              <a:ext uri="{FF2B5EF4-FFF2-40B4-BE49-F238E27FC236}">
                <a16:creationId xmlns:a16="http://schemas.microsoft.com/office/drawing/2014/main" id="{B334E147-A985-E5F1-AD15-44B174FEFA60}"/>
              </a:ext>
            </a:extLst>
          </p:cNvPr>
          <p:cNvPicPr>
            <a:picLocks noChangeAspect="1"/>
          </p:cNvPicPr>
          <p:nvPr userDrawn="1"/>
        </p:nvPicPr>
        <p:blipFill rotWithShape="1">
          <a:blip r:embed="rId4">
            <a:alphaModFix amt="7000"/>
            <a:extLst>
              <a:ext uri="{28A0092B-C50C-407E-A947-70E740481C1C}">
                <a14:useLocalDpi xmlns:a14="http://schemas.microsoft.com/office/drawing/2010/main" val="0"/>
              </a:ext>
            </a:extLst>
          </a:blip>
          <a:srcRect l="15750" r="30525"/>
          <a:stretch/>
        </p:blipFill>
        <p:spPr>
          <a:xfrm>
            <a:off x="0" y="3892265"/>
            <a:ext cx="12192000" cy="2214139"/>
          </a:xfrm>
          <a:prstGeom prst="rect">
            <a:avLst/>
          </a:prstGeom>
        </p:spPr>
      </p:pic>
      <p:sp>
        <p:nvSpPr>
          <p:cNvPr id="3" name="Rektangel 2">
            <a:extLst>
              <a:ext uri="{FF2B5EF4-FFF2-40B4-BE49-F238E27FC236}">
                <a16:creationId xmlns:a16="http://schemas.microsoft.com/office/drawing/2014/main" id="{EA5C9714-19D4-79E0-02DC-13A6161338E3}"/>
              </a:ext>
            </a:extLst>
          </p:cNvPr>
          <p:cNvSpPr/>
          <p:nvPr userDrawn="1"/>
        </p:nvSpPr>
        <p:spPr>
          <a:xfrm>
            <a:off x="773821" y="2845413"/>
            <a:ext cx="3251527" cy="1256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chemeClr val="bg1"/>
                </a:solidFill>
                <a:effectLst/>
                <a:uLnTx/>
                <a:uFillTx/>
                <a:latin typeface="+mn-lt"/>
                <a:ea typeface="+mn-ea"/>
                <a:cs typeface="+mn-cs"/>
              </a:rPr>
              <a:t>Vi har en egenutvecklad modern plattform som erbjuder de senaste och modernaste funktionerna. Intuitivt, flexibelt, driftsäkert med hög säkerhet för respondenter och användare.</a:t>
            </a:r>
            <a:endParaRPr lang="sv-SE" sz="1400">
              <a:solidFill>
                <a:schemeClr val="bg1"/>
              </a:solidFill>
            </a:endParaRPr>
          </a:p>
        </p:txBody>
      </p:sp>
      <p:sp>
        <p:nvSpPr>
          <p:cNvPr id="10" name="textruta 9">
            <a:extLst>
              <a:ext uri="{FF2B5EF4-FFF2-40B4-BE49-F238E27FC236}">
                <a16:creationId xmlns:a16="http://schemas.microsoft.com/office/drawing/2014/main" id="{124D1579-7436-1C80-15E7-5B10C8253A49}"/>
              </a:ext>
            </a:extLst>
          </p:cNvPr>
          <p:cNvSpPr txBox="1"/>
          <p:nvPr userDrawn="1"/>
        </p:nvSpPr>
        <p:spPr>
          <a:xfrm>
            <a:off x="837509" y="397565"/>
            <a:ext cx="10711761" cy="775252"/>
          </a:xfrm>
          <a:prstGeom prst="rect">
            <a:avLst/>
          </a:prstGeom>
        </p:spPr>
        <p:txBody>
          <a:bodyPr wrap="square" rtlCol="0" anchor="t" anchorCtr="0">
            <a:noAutofit/>
          </a:bodyPr>
          <a:lstStyle/>
          <a:p>
            <a:pPr algn="l"/>
            <a:endParaRPr lang="sv-SE" sz="2000" b="1">
              <a:solidFill>
                <a:schemeClr val="bg1"/>
              </a:solidFill>
            </a:endParaRPr>
          </a:p>
        </p:txBody>
      </p:sp>
      <p:sp>
        <p:nvSpPr>
          <p:cNvPr id="13" name="textruta 12">
            <a:extLst>
              <a:ext uri="{FF2B5EF4-FFF2-40B4-BE49-F238E27FC236}">
                <a16:creationId xmlns:a16="http://schemas.microsoft.com/office/drawing/2014/main" id="{AB09321F-B1A1-C476-4C06-6A74616D85DB}"/>
              </a:ext>
            </a:extLst>
          </p:cNvPr>
          <p:cNvSpPr txBox="1"/>
          <p:nvPr userDrawn="1"/>
        </p:nvSpPr>
        <p:spPr>
          <a:xfrm>
            <a:off x="708301" y="413099"/>
            <a:ext cx="10646190" cy="796261"/>
          </a:xfrm>
          <a:prstGeom prst="rect">
            <a:avLst/>
          </a:prstGeom>
        </p:spPr>
        <p:txBody>
          <a:bodyPr wrap="square" rtlCol="0" anchor="t" anchorCtr="0">
            <a:noAutofit/>
          </a:bodyPr>
          <a:lstStyle/>
          <a:p>
            <a:pPr algn="l"/>
            <a:r>
              <a:rPr lang="sv-SE" sz="4400" b="1">
                <a:solidFill>
                  <a:schemeClr val="bg1"/>
                </a:solidFill>
                <a:latin typeface="Poppins" pitchFamily="2" charset="77"/>
                <a:cs typeface="Poppins" pitchFamily="2" charset="77"/>
              </a:rPr>
              <a:t>Tre snabba – Varför </a:t>
            </a:r>
            <a:r>
              <a:rPr lang="sv-SE" sz="4400" b="1" err="1">
                <a:solidFill>
                  <a:schemeClr val="bg1"/>
                </a:solidFill>
                <a:latin typeface="Poppins" pitchFamily="2" charset="77"/>
                <a:cs typeface="Poppins" pitchFamily="2" charset="77"/>
              </a:rPr>
              <a:t>Quicksearch</a:t>
            </a:r>
            <a:endParaRPr lang="sv-SE" sz="4400" b="1">
              <a:solidFill>
                <a:schemeClr val="bg1"/>
              </a:solidFill>
              <a:latin typeface="Poppins" pitchFamily="2" charset="77"/>
              <a:cs typeface="Poppins" pitchFamily="2" charset="77"/>
            </a:endParaRPr>
          </a:p>
        </p:txBody>
      </p:sp>
      <p:sp>
        <p:nvSpPr>
          <p:cNvPr id="15" name="Rektangel 14">
            <a:extLst>
              <a:ext uri="{FF2B5EF4-FFF2-40B4-BE49-F238E27FC236}">
                <a16:creationId xmlns:a16="http://schemas.microsoft.com/office/drawing/2014/main" id="{D32BD75A-0B73-E9DD-CE39-2EDFE6ED466C}"/>
              </a:ext>
            </a:extLst>
          </p:cNvPr>
          <p:cNvSpPr/>
          <p:nvPr userDrawn="1"/>
        </p:nvSpPr>
        <p:spPr>
          <a:xfrm>
            <a:off x="4441359" y="2845413"/>
            <a:ext cx="3251527" cy="1167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t"/>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a:solidFill>
                  <a:schemeClr val="bg1"/>
                </a:solidFill>
              </a:rPr>
              <a:t>Vi har en validerad forskningsbaserad metodik i alla våra undersökningar. Våra arbetsprocesser tillsammans medger en effektiv väg mot målet. Vi leder er framåt och tar ansvar för alla steg i processen</a:t>
            </a:r>
          </a:p>
        </p:txBody>
      </p:sp>
      <p:sp>
        <p:nvSpPr>
          <p:cNvPr id="16" name="Rektangel 15">
            <a:extLst>
              <a:ext uri="{FF2B5EF4-FFF2-40B4-BE49-F238E27FC236}">
                <a16:creationId xmlns:a16="http://schemas.microsoft.com/office/drawing/2014/main" id="{1E54E386-D929-625F-01B6-9E0C1BA812B7}"/>
              </a:ext>
            </a:extLst>
          </p:cNvPr>
          <p:cNvSpPr/>
          <p:nvPr userDrawn="1"/>
        </p:nvSpPr>
        <p:spPr>
          <a:xfrm>
            <a:off x="8168532" y="2845412"/>
            <a:ext cx="3251527" cy="1817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08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err="1">
                <a:ln>
                  <a:noFill/>
                </a:ln>
                <a:solidFill>
                  <a:schemeClr val="bg1"/>
                </a:solidFill>
                <a:effectLst/>
                <a:uLnTx/>
                <a:uFillTx/>
                <a:latin typeface="+mn-lt"/>
                <a:ea typeface="+mn-ea"/>
                <a:cs typeface="+mn-cs"/>
              </a:rPr>
              <a:t>Quicksearch</a:t>
            </a:r>
            <a:r>
              <a:rPr kumimoji="0" lang="sv-SE" sz="1400" b="0" i="0" u="none" strike="noStrike" kern="1200" cap="none" spc="0" normalizeH="0" baseline="0" noProof="0">
                <a:ln>
                  <a:noFill/>
                </a:ln>
                <a:solidFill>
                  <a:schemeClr val="bg1"/>
                </a:solidFill>
                <a:effectLst/>
                <a:uLnTx/>
                <a:uFillTx/>
                <a:latin typeface="+mn-lt"/>
                <a:ea typeface="+mn-ea"/>
                <a:cs typeface="+mn-cs"/>
              </a:rPr>
              <a:t> har c:a 30 medarbetare bestående av utvecklare, projektledare, </a:t>
            </a:r>
            <a:r>
              <a:rPr kumimoji="0" lang="sv-SE" sz="1400" b="0" i="0" u="none" strike="noStrike" kern="1200" cap="none" spc="0" normalizeH="0" baseline="0" noProof="0" err="1">
                <a:ln>
                  <a:noFill/>
                </a:ln>
                <a:solidFill>
                  <a:schemeClr val="bg1"/>
                </a:solidFill>
                <a:effectLst/>
                <a:uLnTx/>
                <a:uFillTx/>
                <a:latin typeface="+mn-lt"/>
                <a:ea typeface="+mn-ea"/>
                <a:cs typeface="+mn-cs"/>
              </a:rPr>
              <a:t>Customer</a:t>
            </a:r>
            <a:r>
              <a:rPr kumimoji="0" lang="sv-SE" sz="1400" b="0" i="0" u="none" strike="noStrike" kern="1200" cap="none" spc="0" normalizeH="0" baseline="0" noProof="0">
                <a:ln>
                  <a:noFill/>
                </a:ln>
                <a:solidFill>
                  <a:schemeClr val="bg1"/>
                </a:solidFill>
                <a:effectLst/>
                <a:uLnTx/>
                <a:uFillTx/>
                <a:latin typeface="+mn-lt"/>
                <a:ea typeface="+mn-ea"/>
                <a:cs typeface="+mn-cs"/>
              </a:rPr>
              <a:t> </a:t>
            </a:r>
            <a:r>
              <a:rPr kumimoji="0" lang="sv-SE" sz="1400" b="0" i="0" u="none" strike="noStrike" kern="1200" cap="none" spc="0" normalizeH="0" baseline="0" noProof="0" err="1">
                <a:ln>
                  <a:noFill/>
                </a:ln>
                <a:solidFill>
                  <a:schemeClr val="bg1"/>
                </a:solidFill>
                <a:effectLst/>
                <a:uLnTx/>
                <a:uFillTx/>
                <a:latin typeface="+mn-lt"/>
                <a:ea typeface="+mn-ea"/>
                <a:cs typeface="+mn-cs"/>
              </a:rPr>
              <a:t>Succes</a:t>
            </a:r>
            <a:r>
              <a:rPr kumimoji="0" lang="sv-SE" sz="1400" b="0" i="0" u="none" strike="noStrike" kern="1200" cap="none" spc="0" normalizeH="0" baseline="0" noProof="0">
                <a:ln>
                  <a:noFill/>
                </a:ln>
                <a:solidFill>
                  <a:schemeClr val="bg1"/>
                </a:solidFill>
                <a:effectLst/>
                <a:uLnTx/>
                <a:uFillTx/>
                <a:latin typeface="+mn-lt"/>
                <a:ea typeface="+mn-ea"/>
                <a:cs typeface="+mn-cs"/>
              </a:rPr>
              <a:t> specialister, alla med rätt  utbildning och erfarenhet av ett eget specialområde. Medarbetarna närmast kund är beteendevetare, projektledare, metodspecialister med huvudfokus på undersökningar inom HR möjligt.</a:t>
            </a:r>
            <a:endParaRPr lang="sv-SE" sz="1400">
              <a:solidFill>
                <a:schemeClr val="bg1"/>
              </a:solidFill>
            </a:endParaRPr>
          </a:p>
        </p:txBody>
      </p:sp>
      <p:grpSp>
        <p:nvGrpSpPr>
          <p:cNvPr id="26" name="Grupp 25">
            <a:extLst>
              <a:ext uri="{FF2B5EF4-FFF2-40B4-BE49-F238E27FC236}">
                <a16:creationId xmlns:a16="http://schemas.microsoft.com/office/drawing/2014/main" id="{AAF661E5-DE70-B94E-4D13-5E2E7FA56ECD}"/>
              </a:ext>
            </a:extLst>
          </p:cNvPr>
          <p:cNvGrpSpPr/>
          <p:nvPr userDrawn="1"/>
        </p:nvGrpSpPr>
        <p:grpSpPr>
          <a:xfrm>
            <a:off x="4589973" y="2173837"/>
            <a:ext cx="2693026" cy="461665"/>
            <a:chOff x="3493696" y="4499921"/>
            <a:chExt cx="2693026" cy="461665"/>
          </a:xfrm>
        </p:grpSpPr>
        <p:sp>
          <p:nvSpPr>
            <p:cNvPr id="19" name="Rektangel 18">
              <a:extLst>
                <a:ext uri="{FF2B5EF4-FFF2-40B4-BE49-F238E27FC236}">
                  <a16:creationId xmlns:a16="http://schemas.microsoft.com/office/drawing/2014/main" id="{4DC476C2-3779-CB85-B892-663EC8B2DF6B}"/>
                </a:ext>
              </a:extLst>
            </p:cNvPr>
            <p:cNvSpPr/>
            <p:nvPr userDrawn="1"/>
          </p:nvSpPr>
          <p:spPr>
            <a:xfrm>
              <a:off x="4029315" y="4499921"/>
              <a:ext cx="2157407" cy="461665"/>
            </a:xfrm>
            <a:prstGeom prst="rect">
              <a:avLst/>
            </a:prstGeom>
          </p:spPr>
          <p:txBody>
            <a:bodyPr wrap="square">
              <a:spAutoFit/>
            </a:bodyPr>
            <a:lstStyle/>
            <a:p>
              <a:pPr marL="0" indent="0" algn="l">
                <a:lnSpc>
                  <a:spcPct val="100000"/>
                </a:lnSpc>
                <a:buFontTx/>
                <a:buNone/>
              </a:pPr>
              <a:r>
                <a:rPr lang="sv-SE" sz="2400" b="1" i="0">
                  <a:solidFill>
                    <a:schemeClr val="bg1"/>
                  </a:solidFill>
                  <a:latin typeface="Poppins" pitchFamily="2" charset="77"/>
                  <a:cs typeface="Poppins" pitchFamily="2" charset="77"/>
                </a:rPr>
                <a:t>METODIK</a:t>
              </a:r>
            </a:p>
          </p:txBody>
        </p:sp>
        <p:pic>
          <p:nvPicPr>
            <p:cNvPr id="20" name="Bild 19">
              <a:extLst>
                <a:ext uri="{FF2B5EF4-FFF2-40B4-BE49-F238E27FC236}">
                  <a16:creationId xmlns:a16="http://schemas.microsoft.com/office/drawing/2014/main" id="{CEBE28CC-43D0-9EAD-B696-2905E478631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93696" y="4515731"/>
              <a:ext cx="509830" cy="390288"/>
            </a:xfrm>
            <a:prstGeom prst="rect">
              <a:avLst/>
            </a:prstGeom>
          </p:spPr>
        </p:pic>
      </p:grpSp>
      <p:grpSp>
        <p:nvGrpSpPr>
          <p:cNvPr id="25" name="Grupp 24">
            <a:extLst>
              <a:ext uri="{FF2B5EF4-FFF2-40B4-BE49-F238E27FC236}">
                <a16:creationId xmlns:a16="http://schemas.microsoft.com/office/drawing/2014/main" id="{45E770B8-299A-3D28-1E42-9DE74EDF8B0A}"/>
              </a:ext>
            </a:extLst>
          </p:cNvPr>
          <p:cNvGrpSpPr/>
          <p:nvPr userDrawn="1"/>
        </p:nvGrpSpPr>
        <p:grpSpPr>
          <a:xfrm>
            <a:off x="940480" y="2173837"/>
            <a:ext cx="2059256" cy="461665"/>
            <a:chOff x="1132822" y="4499921"/>
            <a:chExt cx="2059256" cy="461665"/>
          </a:xfrm>
        </p:grpSpPr>
        <p:pic>
          <p:nvPicPr>
            <p:cNvPr id="22" name="Bild 21">
              <a:extLst>
                <a:ext uri="{FF2B5EF4-FFF2-40B4-BE49-F238E27FC236}">
                  <a16:creationId xmlns:a16="http://schemas.microsoft.com/office/drawing/2014/main" id="{C637BC40-56DC-2FD9-8B4E-0C745797D9AB}"/>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2822" y="4522674"/>
              <a:ext cx="443937" cy="416159"/>
            </a:xfrm>
            <a:prstGeom prst="rect">
              <a:avLst/>
            </a:prstGeom>
          </p:spPr>
        </p:pic>
        <p:sp>
          <p:nvSpPr>
            <p:cNvPr id="23" name="Rektangel 22">
              <a:extLst>
                <a:ext uri="{FF2B5EF4-FFF2-40B4-BE49-F238E27FC236}">
                  <a16:creationId xmlns:a16="http://schemas.microsoft.com/office/drawing/2014/main" id="{3AC55700-119F-E901-C7D2-38C3D5C071EB}"/>
                </a:ext>
              </a:extLst>
            </p:cNvPr>
            <p:cNvSpPr/>
            <p:nvPr userDrawn="1"/>
          </p:nvSpPr>
          <p:spPr>
            <a:xfrm>
              <a:off x="1557764" y="4499921"/>
              <a:ext cx="1634314" cy="461665"/>
            </a:xfrm>
            <a:prstGeom prst="rect">
              <a:avLst/>
            </a:prstGeom>
          </p:spPr>
          <p:txBody>
            <a:bodyPr wrap="square">
              <a:spAutoFit/>
            </a:bodyPr>
            <a:lstStyle/>
            <a:p>
              <a:pPr marL="0" indent="0" algn="l">
                <a:lnSpc>
                  <a:spcPct val="100000"/>
                </a:lnSpc>
                <a:buFontTx/>
                <a:buNone/>
              </a:pPr>
              <a:r>
                <a:rPr lang="sv-SE" sz="2400" b="1" i="0">
                  <a:solidFill>
                    <a:schemeClr val="bg1"/>
                  </a:solidFill>
                  <a:latin typeface="Poppins" pitchFamily="2" charset="77"/>
                  <a:cs typeface="Poppins" pitchFamily="2" charset="77"/>
                </a:rPr>
                <a:t>TEKNIK</a:t>
              </a:r>
            </a:p>
          </p:txBody>
        </p:sp>
      </p:grpSp>
      <p:grpSp>
        <p:nvGrpSpPr>
          <p:cNvPr id="27" name="Grupp 26">
            <a:extLst>
              <a:ext uri="{FF2B5EF4-FFF2-40B4-BE49-F238E27FC236}">
                <a16:creationId xmlns:a16="http://schemas.microsoft.com/office/drawing/2014/main" id="{E8F7C06C-3815-AF59-1AED-9C07FEB71CF0}"/>
              </a:ext>
            </a:extLst>
          </p:cNvPr>
          <p:cNvGrpSpPr/>
          <p:nvPr userDrawn="1"/>
        </p:nvGrpSpPr>
        <p:grpSpPr>
          <a:xfrm>
            <a:off x="8302327" y="2173837"/>
            <a:ext cx="3037741" cy="472200"/>
            <a:chOff x="6324442" y="4489386"/>
            <a:chExt cx="3037741" cy="472200"/>
          </a:xfrm>
        </p:grpSpPr>
        <p:pic>
          <p:nvPicPr>
            <p:cNvPr id="21" name="Bild 20">
              <a:extLst>
                <a:ext uri="{FF2B5EF4-FFF2-40B4-BE49-F238E27FC236}">
                  <a16:creationId xmlns:a16="http://schemas.microsoft.com/office/drawing/2014/main" id="{1896C65B-A7E9-23B5-00BA-C3D7583C5BE6}"/>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4442" y="4489386"/>
              <a:ext cx="475327" cy="442978"/>
            </a:xfrm>
            <a:prstGeom prst="rect">
              <a:avLst/>
            </a:prstGeom>
          </p:spPr>
        </p:pic>
        <p:sp>
          <p:nvSpPr>
            <p:cNvPr id="24" name="Rektangel 23">
              <a:extLst>
                <a:ext uri="{FF2B5EF4-FFF2-40B4-BE49-F238E27FC236}">
                  <a16:creationId xmlns:a16="http://schemas.microsoft.com/office/drawing/2014/main" id="{E64714B1-484E-6C0A-E000-6D51BE108B49}"/>
                </a:ext>
              </a:extLst>
            </p:cNvPr>
            <p:cNvSpPr/>
            <p:nvPr userDrawn="1"/>
          </p:nvSpPr>
          <p:spPr>
            <a:xfrm>
              <a:off x="6795282" y="4499921"/>
              <a:ext cx="2566901" cy="461665"/>
            </a:xfrm>
            <a:prstGeom prst="rect">
              <a:avLst/>
            </a:prstGeom>
          </p:spPr>
          <p:txBody>
            <a:bodyPr wrap="square">
              <a:spAutoFit/>
            </a:bodyPr>
            <a:lstStyle/>
            <a:p>
              <a:pPr marL="0" indent="0" algn="l">
                <a:lnSpc>
                  <a:spcPct val="100000"/>
                </a:lnSpc>
                <a:buFontTx/>
                <a:buNone/>
              </a:pPr>
              <a:r>
                <a:rPr lang="sv-SE" sz="2400" b="1" i="0">
                  <a:solidFill>
                    <a:schemeClr val="bg1"/>
                  </a:solidFill>
                  <a:latin typeface="Poppins" pitchFamily="2" charset="77"/>
                  <a:cs typeface="Poppins" pitchFamily="2" charset="77"/>
                </a:rPr>
                <a:t>KOMPETENS</a:t>
              </a:r>
            </a:p>
          </p:txBody>
        </p:sp>
      </p:grpSp>
    </p:spTree>
    <p:extLst>
      <p:ext uri="{BB962C8B-B14F-4D97-AF65-F5344CB8AC3E}">
        <p14:creationId xmlns:p14="http://schemas.microsoft.com/office/powerpoint/2010/main" val="228573169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R ROI">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a:off x="0"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6" name="Rektangel 5">
            <a:extLst>
              <a:ext uri="{FF2B5EF4-FFF2-40B4-BE49-F238E27FC236}">
                <a16:creationId xmlns:a16="http://schemas.microsoft.com/office/drawing/2014/main" id="{50111FF4-036B-E4FD-AE74-ADA7FACAFD46}"/>
              </a:ext>
            </a:extLst>
          </p:cNvPr>
          <p:cNvSpPr/>
          <p:nvPr userDrawn="1"/>
        </p:nvSpPr>
        <p:spPr>
          <a:xfrm>
            <a:off x="622852" y="1821943"/>
            <a:ext cx="4943061" cy="830997"/>
          </a:xfrm>
          <a:prstGeom prst="rect">
            <a:avLst/>
          </a:prstGeom>
        </p:spPr>
        <p:txBody>
          <a:bodyPr wrap="square">
            <a:spAutoFit/>
          </a:bodyPr>
          <a:lstStyle/>
          <a:p>
            <a:r>
              <a:rPr lang="sv-SE" sz="1200" b="0" i="1">
                <a:solidFill>
                  <a:schemeClr val="bg1"/>
                </a:solidFill>
                <a:latin typeface="+mn-lt"/>
              </a:rPr>
              <a:t>"Hög service och professionalitet! Stor kunskap och kännedom om vår bransch som både myndighet och högskola. Mycket bra att kunna jämföra, benchmarking. En bra och tydlig tidplan att följa, en trygghet under hela processen” </a:t>
            </a:r>
            <a:r>
              <a:rPr lang="sv-SE" sz="1200" b="1" i="0">
                <a:solidFill>
                  <a:schemeClr val="bg1"/>
                </a:solidFill>
                <a:latin typeface="+mn-lt"/>
              </a:rPr>
              <a:t>Ester Nilsson  HR-specialist, BTH - Blekinge Tekniska Högskola</a:t>
            </a:r>
            <a:endParaRPr lang="sv-SE" sz="1200" i="0">
              <a:solidFill>
                <a:schemeClr val="bg1"/>
              </a:solidFill>
              <a:latin typeface="+mn-lt"/>
            </a:endParaRPr>
          </a:p>
        </p:txBody>
      </p:sp>
      <p:sp>
        <p:nvSpPr>
          <p:cNvPr id="11" name="textruta 10">
            <a:extLst>
              <a:ext uri="{FF2B5EF4-FFF2-40B4-BE49-F238E27FC236}">
                <a16:creationId xmlns:a16="http://schemas.microsoft.com/office/drawing/2014/main" id="{565E7653-4D25-997C-AAA4-29C056BC7CEE}"/>
              </a:ext>
            </a:extLst>
          </p:cNvPr>
          <p:cNvSpPr txBox="1"/>
          <p:nvPr userDrawn="1"/>
        </p:nvSpPr>
        <p:spPr>
          <a:xfrm>
            <a:off x="6572250" y="546652"/>
            <a:ext cx="4539698" cy="1023732"/>
          </a:xfrm>
          <a:prstGeom prst="rect">
            <a:avLst/>
          </a:prstGeom>
        </p:spPr>
        <p:txBody>
          <a:bodyPr wrap="square" rtlCol="0" anchor="t" anchorCtr="0">
            <a:noAutofit/>
          </a:bodyPr>
          <a:lstStyle/>
          <a:p>
            <a:pPr algn="r"/>
            <a:endParaRPr lang="sv-SE" sz="2000" b="0">
              <a:latin typeface="+mn-lt"/>
            </a:endParaRPr>
          </a:p>
        </p:txBody>
      </p:sp>
      <p:sp>
        <p:nvSpPr>
          <p:cNvPr id="14" name="Rektangel 13">
            <a:extLst>
              <a:ext uri="{FF2B5EF4-FFF2-40B4-BE49-F238E27FC236}">
                <a16:creationId xmlns:a16="http://schemas.microsoft.com/office/drawing/2014/main" id="{95A3FB08-4F4F-F445-E80E-FFC915985A36}"/>
              </a:ext>
            </a:extLst>
          </p:cNvPr>
          <p:cNvSpPr/>
          <p:nvPr userDrawn="1"/>
        </p:nvSpPr>
        <p:spPr>
          <a:xfrm>
            <a:off x="1450754" y="796466"/>
            <a:ext cx="4082501" cy="769441"/>
          </a:xfrm>
          <a:prstGeom prst="rect">
            <a:avLst/>
          </a:prstGeom>
        </p:spPr>
        <p:txBody>
          <a:bodyPr wrap="square">
            <a:spAutoFit/>
          </a:bodyPr>
          <a:lstStyle/>
          <a:p>
            <a:pPr marL="0" indent="0">
              <a:lnSpc>
                <a:spcPct val="100000"/>
              </a:lnSpc>
              <a:buFontTx/>
              <a:buNone/>
            </a:pPr>
            <a:r>
              <a:rPr lang="sv-SE" sz="4400" b="1" i="0">
                <a:solidFill>
                  <a:schemeClr val="bg1"/>
                </a:solidFill>
                <a:latin typeface="Poppins" pitchFamily="2" charset="77"/>
                <a:cs typeface="Poppins" pitchFamily="2" charset="77"/>
              </a:rPr>
              <a:t>Från kunder</a:t>
            </a:r>
          </a:p>
        </p:txBody>
      </p:sp>
      <p:sp>
        <p:nvSpPr>
          <p:cNvPr id="15" name="textruta 14">
            <a:extLst>
              <a:ext uri="{FF2B5EF4-FFF2-40B4-BE49-F238E27FC236}">
                <a16:creationId xmlns:a16="http://schemas.microsoft.com/office/drawing/2014/main" id="{36C5444F-6133-3B25-AA47-158A9534A446}"/>
              </a:ext>
            </a:extLst>
          </p:cNvPr>
          <p:cNvSpPr txBox="1"/>
          <p:nvPr userDrawn="1"/>
        </p:nvSpPr>
        <p:spPr>
          <a:xfrm>
            <a:off x="6613666" y="807353"/>
            <a:ext cx="4094922" cy="914400"/>
          </a:xfrm>
          <a:prstGeom prst="rect">
            <a:avLst/>
          </a:prstGeom>
        </p:spPr>
        <p:txBody>
          <a:bodyPr wrap="none" rtlCol="0" anchor="t" anchorCtr="0">
            <a:noAutofit/>
          </a:bodyPr>
          <a:lstStyle/>
          <a:p>
            <a:pPr algn="l"/>
            <a:r>
              <a:rPr lang="sv-SE" sz="4400" b="1">
                <a:solidFill>
                  <a:schemeClr val="accent4"/>
                </a:solidFill>
                <a:latin typeface="Poppins" pitchFamily="2" charset="77"/>
                <a:cs typeface="Poppins" pitchFamily="2" charset="77"/>
              </a:rPr>
              <a:t>ROI</a:t>
            </a:r>
          </a:p>
        </p:txBody>
      </p:sp>
      <p:pic>
        <p:nvPicPr>
          <p:cNvPr id="19" name="Bild 18">
            <a:extLst>
              <a:ext uri="{FF2B5EF4-FFF2-40B4-BE49-F238E27FC236}">
                <a16:creationId xmlns:a16="http://schemas.microsoft.com/office/drawing/2014/main" id="{4C68AD59-BA81-E782-4CB6-0D983E2FFB1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34" y="876079"/>
            <a:ext cx="571576" cy="578380"/>
          </a:xfrm>
          <a:prstGeom prst="rect">
            <a:avLst/>
          </a:prstGeom>
        </p:spPr>
      </p:pic>
      <p:sp>
        <p:nvSpPr>
          <p:cNvPr id="20" name="Rektangel 19">
            <a:extLst>
              <a:ext uri="{FF2B5EF4-FFF2-40B4-BE49-F238E27FC236}">
                <a16:creationId xmlns:a16="http://schemas.microsoft.com/office/drawing/2014/main" id="{84E397D2-419C-02F0-CAF5-693993EBDF76}"/>
              </a:ext>
            </a:extLst>
          </p:cNvPr>
          <p:cNvSpPr/>
          <p:nvPr userDrawn="1"/>
        </p:nvSpPr>
        <p:spPr>
          <a:xfrm>
            <a:off x="622852" y="2827361"/>
            <a:ext cx="4943061" cy="1200329"/>
          </a:xfrm>
          <a:prstGeom prst="rect">
            <a:avLst/>
          </a:prstGeom>
        </p:spPr>
        <p:txBody>
          <a:bodyPr wrap="square">
            <a:spAutoFit/>
          </a:bodyPr>
          <a:lstStyle/>
          <a:p>
            <a:r>
              <a:rPr lang="sv-SE" sz="1200" b="0" i="1">
                <a:solidFill>
                  <a:schemeClr val="bg1"/>
                </a:solidFill>
                <a:latin typeface="+mn-lt"/>
              </a:rPr>
              <a:t>”</a:t>
            </a:r>
            <a:r>
              <a:rPr lang="sv-SE" sz="1200" b="0" i="1" err="1">
                <a:solidFill>
                  <a:schemeClr val="bg1"/>
                </a:solidFill>
                <a:latin typeface="+mn-lt"/>
              </a:rPr>
              <a:t>Quicksearch</a:t>
            </a:r>
            <a:r>
              <a:rPr lang="sv-SE" sz="1200" b="0" i="1">
                <a:solidFill>
                  <a:schemeClr val="bg1"/>
                </a:solidFill>
                <a:latin typeface="+mn-lt"/>
              </a:rPr>
              <a:t> har visat att det är enkelt att göra en medarbetarundersökning med en bra efterprocess. Vi är nöjda med projektet som helhet främst kontakten genomförandet och resultatet. Vi är även nöjda med projektledaren och dess tillgänglighet och bemötande. De har även en bra kundservice och det har varit ett bra strukturerat projekt.”	</a:t>
            </a:r>
            <a:endParaRPr lang="sv-SE" sz="1200" b="1" i="1">
              <a:solidFill>
                <a:schemeClr val="bg1"/>
              </a:solidFill>
              <a:latin typeface="+mn-lt"/>
            </a:endParaRPr>
          </a:p>
          <a:p>
            <a:r>
              <a:rPr lang="sv-SE" sz="1200" b="1" i="0">
                <a:solidFill>
                  <a:schemeClr val="bg1"/>
                </a:solidFill>
                <a:latin typeface="+mn-lt"/>
              </a:rPr>
              <a:t>Gisela </a:t>
            </a:r>
            <a:r>
              <a:rPr lang="sv-SE" sz="1200" b="1" i="0" err="1">
                <a:solidFill>
                  <a:schemeClr val="bg1"/>
                </a:solidFill>
                <a:latin typeface="+mn-lt"/>
              </a:rPr>
              <a:t>Ölmeby</a:t>
            </a:r>
            <a:r>
              <a:rPr lang="sv-SE" sz="1200" b="1" i="0">
                <a:solidFill>
                  <a:schemeClr val="bg1"/>
                </a:solidFill>
                <a:latin typeface="+mn-lt"/>
              </a:rPr>
              <a:t>  HR-chef, Derome Bygg &amp; Industri AB</a:t>
            </a:r>
          </a:p>
        </p:txBody>
      </p:sp>
      <p:sp>
        <p:nvSpPr>
          <p:cNvPr id="18" name="Rektangel 17">
            <a:extLst>
              <a:ext uri="{FF2B5EF4-FFF2-40B4-BE49-F238E27FC236}">
                <a16:creationId xmlns:a16="http://schemas.microsoft.com/office/drawing/2014/main" id="{B585F908-75C2-5005-4275-5E9962747267}"/>
              </a:ext>
            </a:extLst>
          </p:cNvPr>
          <p:cNvSpPr/>
          <p:nvPr userDrawn="1"/>
        </p:nvSpPr>
        <p:spPr>
          <a:xfrm>
            <a:off x="6613666" y="3805389"/>
            <a:ext cx="2334391" cy="1030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41" name="textruta 39">
            <a:hlinkClick r:id="" action="ppaction://hlinkshowjump?jump=nextslide"/>
            <a:extLst>
              <a:ext uri="{FF2B5EF4-FFF2-40B4-BE49-F238E27FC236}">
                <a16:creationId xmlns:a16="http://schemas.microsoft.com/office/drawing/2014/main" id="{2AAE9186-3B2C-85D8-C637-63404299D269}"/>
              </a:ext>
            </a:extLst>
          </p:cNvPr>
          <p:cNvSpPr txBox="1">
            <a:spLocks noChangeArrowheads="1"/>
          </p:cNvSpPr>
          <p:nvPr userDrawn="1"/>
        </p:nvSpPr>
        <p:spPr bwMode="auto">
          <a:xfrm>
            <a:off x="6613666" y="3798946"/>
            <a:ext cx="2334391"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sv-SE" altLang="sv-SE" sz="1000" b="1">
                <a:solidFill>
                  <a:schemeClr val="tx1">
                    <a:lumMod val="50000"/>
                    <a:lumOff val="50000"/>
                  </a:schemeClr>
                </a:solidFill>
                <a:latin typeface="+mn-lt"/>
                <a:ea typeface="ＭＳ Ｐゴシック" panose="020B0600070205080204" pitchFamily="34" charset="-128"/>
              </a:rPr>
              <a:t>INTRODUKTIONSKOSTNAD [TKR]</a:t>
            </a:r>
          </a:p>
        </p:txBody>
      </p:sp>
      <p:sp>
        <p:nvSpPr>
          <p:cNvPr id="47" name="Rektangel 46">
            <a:extLst>
              <a:ext uri="{FF2B5EF4-FFF2-40B4-BE49-F238E27FC236}">
                <a16:creationId xmlns:a16="http://schemas.microsoft.com/office/drawing/2014/main" id="{54EBBD1F-72BA-B093-2776-C65A7BC67A67}"/>
              </a:ext>
            </a:extLst>
          </p:cNvPr>
          <p:cNvSpPr/>
          <p:nvPr userDrawn="1"/>
        </p:nvSpPr>
        <p:spPr>
          <a:xfrm>
            <a:off x="9062952" y="3805389"/>
            <a:ext cx="2334391" cy="1030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48" name="textruta 39">
            <a:hlinkClick r:id="" action="ppaction://hlinkshowjump?jump=nextslide"/>
            <a:extLst>
              <a:ext uri="{FF2B5EF4-FFF2-40B4-BE49-F238E27FC236}">
                <a16:creationId xmlns:a16="http://schemas.microsoft.com/office/drawing/2014/main" id="{8DFC5835-8734-0E37-5260-EE1761436E5D}"/>
              </a:ext>
            </a:extLst>
          </p:cNvPr>
          <p:cNvSpPr txBox="1">
            <a:spLocks noChangeArrowheads="1"/>
          </p:cNvSpPr>
          <p:nvPr userDrawn="1"/>
        </p:nvSpPr>
        <p:spPr bwMode="auto">
          <a:xfrm>
            <a:off x="9062952" y="3798946"/>
            <a:ext cx="2334391"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sv-SE" altLang="sv-SE" sz="1000" b="1">
                <a:solidFill>
                  <a:schemeClr val="tx1">
                    <a:lumMod val="50000"/>
                    <a:lumOff val="50000"/>
                  </a:schemeClr>
                </a:solidFill>
                <a:latin typeface="+mn-lt"/>
                <a:ea typeface="ＭＳ Ｐゴシック" panose="020B0600070205080204" pitchFamily="34" charset="-128"/>
              </a:rPr>
              <a:t>UTBILDNINGSKOSTNAD [TKR]</a:t>
            </a:r>
          </a:p>
        </p:txBody>
      </p:sp>
      <p:sp>
        <p:nvSpPr>
          <p:cNvPr id="62" name="Rektangel 61">
            <a:extLst>
              <a:ext uri="{FF2B5EF4-FFF2-40B4-BE49-F238E27FC236}">
                <a16:creationId xmlns:a16="http://schemas.microsoft.com/office/drawing/2014/main" id="{2E32605E-DD5A-10F2-70D2-CEECF95B9CF2}"/>
              </a:ext>
            </a:extLst>
          </p:cNvPr>
          <p:cNvSpPr/>
          <p:nvPr userDrawn="1"/>
        </p:nvSpPr>
        <p:spPr>
          <a:xfrm>
            <a:off x="6613666" y="2662389"/>
            <a:ext cx="2334391" cy="1030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63" name="textruta 39">
            <a:hlinkClick r:id="" action="ppaction://hlinkshowjump?jump=nextslide"/>
            <a:extLst>
              <a:ext uri="{FF2B5EF4-FFF2-40B4-BE49-F238E27FC236}">
                <a16:creationId xmlns:a16="http://schemas.microsoft.com/office/drawing/2014/main" id="{6345050A-2947-7D6C-431D-E9D29F3AECFB}"/>
              </a:ext>
            </a:extLst>
          </p:cNvPr>
          <p:cNvSpPr txBox="1">
            <a:spLocks noChangeArrowheads="1"/>
          </p:cNvSpPr>
          <p:nvPr userDrawn="1"/>
        </p:nvSpPr>
        <p:spPr bwMode="auto">
          <a:xfrm>
            <a:off x="6613666" y="2636068"/>
            <a:ext cx="2334391"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sv-SE" altLang="sv-SE" sz="1000" b="1">
                <a:solidFill>
                  <a:schemeClr val="tx1">
                    <a:lumMod val="50000"/>
                    <a:lumOff val="50000"/>
                  </a:schemeClr>
                </a:solidFill>
                <a:latin typeface="+mn-lt"/>
                <a:ea typeface="ＭＳ Ｐゴシック" panose="020B0600070205080204" pitchFamily="34" charset="-128"/>
              </a:rPr>
              <a:t>AKTUELL PERSONALOMSÄTTNING [%]</a:t>
            </a:r>
          </a:p>
        </p:txBody>
      </p:sp>
      <p:sp>
        <p:nvSpPr>
          <p:cNvPr id="66" name="Rektangel 65">
            <a:extLst>
              <a:ext uri="{FF2B5EF4-FFF2-40B4-BE49-F238E27FC236}">
                <a16:creationId xmlns:a16="http://schemas.microsoft.com/office/drawing/2014/main" id="{7602D9EF-9590-E848-D8D0-A9A6EEB00BA1}"/>
              </a:ext>
            </a:extLst>
          </p:cNvPr>
          <p:cNvSpPr/>
          <p:nvPr userDrawn="1"/>
        </p:nvSpPr>
        <p:spPr>
          <a:xfrm>
            <a:off x="9062952" y="2662389"/>
            <a:ext cx="2334391" cy="1030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67" name="textruta 39">
            <a:hlinkClick r:id="" action="ppaction://hlinkshowjump?jump=nextslide"/>
            <a:extLst>
              <a:ext uri="{FF2B5EF4-FFF2-40B4-BE49-F238E27FC236}">
                <a16:creationId xmlns:a16="http://schemas.microsoft.com/office/drawing/2014/main" id="{904D460A-DBDE-78D9-72D0-1C463468BF48}"/>
              </a:ext>
            </a:extLst>
          </p:cNvPr>
          <p:cNvSpPr txBox="1">
            <a:spLocks noChangeArrowheads="1"/>
          </p:cNvSpPr>
          <p:nvPr userDrawn="1"/>
        </p:nvSpPr>
        <p:spPr bwMode="auto">
          <a:xfrm>
            <a:off x="9062952" y="2646007"/>
            <a:ext cx="2334391"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sv-SE" altLang="sv-SE" sz="1000" b="1">
                <a:solidFill>
                  <a:schemeClr val="tx1">
                    <a:lumMod val="50000"/>
                    <a:lumOff val="50000"/>
                  </a:schemeClr>
                </a:solidFill>
                <a:latin typeface="+mn-lt"/>
                <a:ea typeface="ＭＳ Ｐゴシック" panose="020B0600070205080204" pitchFamily="34" charset="-128"/>
              </a:rPr>
              <a:t>REKRYTERINGSKOSTNAD [TKR]</a:t>
            </a:r>
          </a:p>
        </p:txBody>
      </p:sp>
      <p:sp>
        <p:nvSpPr>
          <p:cNvPr id="74" name="textruta 39">
            <a:hlinkClick r:id="" action="ppaction://hlinkshowjump?jump=nextslide"/>
            <a:extLst>
              <a:ext uri="{FF2B5EF4-FFF2-40B4-BE49-F238E27FC236}">
                <a16:creationId xmlns:a16="http://schemas.microsoft.com/office/drawing/2014/main" id="{48AEF676-33CD-4F3B-123C-C236A9C2A7D6}"/>
              </a:ext>
            </a:extLst>
          </p:cNvPr>
          <p:cNvSpPr txBox="1">
            <a:spLocks noChangeArrowheads="1"/>
          </p:cNvSpPr>
          <p:nvPr userDrawn="1"/>
        </p:nvSpPr>
        <p:spPr bwMode="auto">
          <a:xfrm>
            <a:off x="6613666" y="4899350"/>
            <a:ext cx="4783677"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sv-SE" altLang="sv-SE" sz="1000" b="1">
                <a:solidFill>
                  <a:schemeClr val="tx1">
                    <a:lumMod val="50000"/>
                    <a:lumOff val="50000"/>
                  </a:schemeClr>
                </a:solidFill>
                <a:latin typeface="+mn-lt"/>
                <a:ea typeface="ＭＳ Ｐゴシック" panose="020B0600070205080204" pitchFamily="34" charset="-128"/>
              </a:rPr>
              <a:t>BERÄKNAD KOSTNAD [KR]</a:t>
            </a:r>
          </a:p>
        </p:txBody>
      </p:sp>
      <p:sp>
        <p:nvSpPr>
          <p:cNvPr id="77" name="textruta 39">
            <a:hlinkClick r:id="" action="ppaction://hlinkshowjump?jump=nextslide"/>
            <a:extLst>
              <a:ext uri="{FF2B5EF4-FFF2-40B4-BE49-F238E27FC236}">
                <a16:creationId xmlns:a16="http://schemas.microsoft.com/office/drawing/2014/main" id="{EFED2BA9-E286-92D3-DC08-136A60468BC1}"/>
              </a:ext>
            </a:extLst>
          </p:cNvPr>
          <p:cNvSpPr txBox="1">
            <a:spLocks noChangeArrowheads="1"/>
          </p:cNvSpPr>
          <p:nvPr userDrawn="1"/>
        </p:nvSpPr>
        <p:spPr bwMode="auto">
          <a:xfrm>
            <a:off x="6513444" y="1530459"/>
            <a:ext cx="4840355" cy="382587"/>
          </a:xfrm>
          <a:prstGeom prst="rect">
            <a:avLst/>
          </a:prstGeom>
          <a:noFill/>
          <a:ln>
            <a:noFill/>
          </a:ln>
        </p:spPr>
        <p:txBody>
          <a:bodyPr wrap="square" lIns="180000" tIns="18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defRPr/>
            </a:pPr>
            <a:r>
              <a:rPr lang="sv-SE" altLang="sv-SE" sz="1000" b="1">
                <a:solidFill>
                  <a:schemeClr val="tx1">
                    <a:lumMod val="50000"/>
                    <a:lumOff val="50000"/>
                  </a:schemeClr>
                </a:solidFill>
                <a:latin typeface="+mn-lt"/>
                <a:ea typeface="ＭＳ Ｐゴシック" panose="020B0600070205080204" pitchFamily="34" charset="-128"/>
              </a:rPr>
              <a:t>ANTAL ANSTÄLLDA [ST]</a:t>
            </a:r>
          </a:p>
        </p:txBody>
      </p:sp>
      <p:sp>
        <p:nvSpPr>
          <p:cNvPr id="38" name="Rubrik 1">
            <a:extLst>
              <a:ext uri="{FF2B5EF4-FFF2-40B4-BE49-F238E27FC236}">
                <a16:creationId xmlns:a16="http://schemas.microsoft.com/office/drawing/2014/main" id="{565DE11E-066A-FF3D-B152-28972666657A}"/>
              </a:ext>
            </a:extLst>
          </p:cNvPr>
          <p:cNvSpPr>
            <a:spLocks noGrp="1"/>
          </p:cNvSpPr>
          <p:nvPr userDrawn="1">
            <p:ph type="title" hasCustomPrompt="1"/>
          </p:nvPr>
        </p:nvSpPr>
        <p:spPr>
          <a:xfrm>
            <a:off x="6613666" y="3038923"/>
            <a:ext cx="2334391" cy="637744"/>
          </a:xfrm>
          <a:prstGeom prst="rect">
            <a:avLst/>
          </a:prstGeom>
        </p:spPr>
        <p:txBody>
          <a:bodyPr anchor="t" anchorCtr="0">
            <a:noAutofit/>
          </a:bodyPr>
          <a:lstStyle>
            <a:lvl1pPr algn="ctr">
              <a:defRPr sz="4400" b="1">
                <a:solidFill>
                  <a:srgbClr val="4A4A4A"/>
                </a:solidFill>
                <a:latin typeface="Poppins" pitchFamily="2" charset="77"/>
                <a:cs typeface="Poppins" pitchFamily="2" charset="77"/>
              </a:defRPr>
            </a:lvl1pPr>
          </a:lstStyle>
          <a:p>
            <a:r>
              <a:rPr lang="sv-SE"/>
              <a:t>999</a:t>
            </a:r>
          </a:p>
        </p:txBody>
      </p:sp>
      <p:sp>
        <p:nvSpPr>
          <p:cNvPr id="4" name="textruta 3">
            <a:extLst>
              <a:ext uri="{FF2B5EF4-FFF2-40B4-BE49-F238E27FC236}">
                <a16:creationId xmlns:a16="http://schemas.microsoft.com/office/drawing/2014/main" id="{C29F80FE-BAC1-F367-E5F7-25D0CEBA0D5E}"/>
              </a:ext>
            </a:extLst>
          </p:cNvPr>
          <p:cNvSpPr txBox="1"/>
          <p:nvPr userDrawn="1"/>
        </p:nvSpPr>
        <p:spPr>
          <a:xfrm>
            <a:off x="9062952" y="3038923"/>
            <a:ext cx="2334391" cy="637744"/>
          </a:xfrm>
          <a:prstGeom prst="rect">
            <a:avLst/>
          </a:prstGeom>
        </p:spPr>
        <p:txBody>
          <a:bodyPr wrap="square" rtlCol="0" anchor="t" anchorCtr="0">
            <a:noAutofit/>
          </a:bodyPr>
          <a:lstStyle/>
          <a:p>
            <a:pPr algn="r"/>
            <a:endParaRPr lang="sv-SE" sz="3600" b="1">
              <a:solidFill>
                <a:schemeClr val="tx1">
                  <a:lumMod val="50000"/>
                  <a:lumOff val="50000"/>
                </a:schemeClr>
              </a:solidFill>
              <a:latin typeface="+mn-lt"/>
            </a:endParaRPr>
          </a:p>
        </p:txBody>
      </p:sp>
      <p:sp>
        <p:nvSpPr>
          <p:cNvPr id="33" name="Platshållare för text 11">
            <a:extLst>
              <a:ext uri="{FF2B5EF4-FFF2-40B4-BE49-F238E27FC236}">
                <a16:creationId xmlns:a16="http://schemas.microsoft.com/office/drawing/2014/main" id="{9861E2BC-3BC6-73B9-78D8-37F18DD3CE78}"/>
              </a:ext>
            </a:extLst>
          </p:cNvPr>
          <p:cNvSpPr>
            <a:spLocks noGrp="1"/>
          </p:cNvSpPr>
          <p:nvPr userDrawn="1">
            <p:ph type="body" sz="quarter" idx="11" hasCustomPrompt="1"/>
          </p:nvPr>
        </p:nvSpPr>
        <p:spPr>
          <a:xfrm>
            <a:off x="9062186" y="3038014"/>
            <a:ext cx="2334391" cy="648046"/>
          </a:xfrm>
          <a:prstGeom prst="rect">
            <a:avLst/>
          </a:prstGeom>
        </p:spPr>
        <p:txBody>
          <a:bodyPr/>
          <a:lstStyle>
            <a:lvl1pPr marL="0" indent="0" algn="ctr">
              <a:buFontTx/>
              <a:buNone/>
              <a:defRPr sz="4400" b="1" i="0">
                <a:solidFill>
                  <a:srgbClr val="4A4A4A"/>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a:t>
            </a:r>
          </a:p>
        </p:txBody>
      </p:sp>
      <p:sp>
        <p:nvSpPr>
          <p:cNvPr id="34" name="Platshållare för text 11">
            <a:extLst>
              <a:ext uri="{FF2B5EF4-FFF2-40B4-BE49-F238E27FC236}">
                <a16:creationId xmlns:a16="http://schemas.microsoft.com/office/drawing/2014/main" id="{6C9FB4F6-1352-005C-5E3A-8637FA126A7C}"/>
              </a:ext>
            </a:extLst>
          </p:cNvPr>
          <p:cNvSpPr>
            <a:spLocks noGrp="1"/>
          </p:cNvSpPr>
          <p:nvPr userDrawn="1">
            <p:ph type="body" sz="quarter" idx="12" hasCustomPrompt="1"/>
          </p:nvPr>
        </p:nvSpPr>
        <p:spPr>
          <a:xfrm>
            <a:off x="9062186" y="4200892"/>
            <a:ext cx="2333625" cy="648046"/>
          </a:xfrm>
          <a:prstGeom prst="rect">
            <a:avLst/>
          </a:prstGeom>
        </p:spPr>
        <p:txBody>
          <a:bodyPr/>
          <a:lstStyle>
            <a:lvl1pPr marL="0" indent="0" algn="ctr">
              <a:buFontTx/>
              <a:buNone/>
              <a:defRPr sz="4400" b="1" i="0">
                <a:solidFill>
                  <a:srgbClr val="4A4A4A"/>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a:t>
            </a:r>
          </a:p>
        </p:txBody>
      </p:sp>
      <p:sp>
        <p:nvSpPr>
          <p:cNvPr id="35" name="Platshållare för text 11">
            <a:extLst>
              <a:ext uri="{FF2B5EF4-FFF2-40B4-BE49-F238E27FC236}">
                <a16:creationId xmlns:a16="http://schemas.microsoft.com/office/drawing/2014/main" id="{92B68592-D74C-B464-3F30-FECA03E884F4}"/>
              </a:ext>
            </a:extLst>
          </p:cNvPr>
          <p:cNvSpPr>
            <a:spLocks noGrp="1"/>
          </p:cNvSpPr>
          <p:nvPr userDrawn="1">
            <p:ph type="body" sz="quarter" idx="13" hasCustomPrompt="1"/>
          </p:nvPr>
        </p:nvSpPr>
        <p:spPr>
          <a:xfrm>
            <a:off x="6602781" y="4200892"/>
            <a:ext cx="2333625" cy="648046"/>
          </a:xfrm>
          <a:prstGeom prst="rect">
            <a:avLst/>
          </a:prstGeom>
        </p:spPr>
        <p:txBody>
          <a:bodyPr/>
          <a:lstStyle>
            <a:lvl1pPr marL="0" indent="0" algn="ctr">
              <a:buFontTx/>
              <a:buNone/>
              <a:defRPr sz="4400" b="1" i="0">
                <a:solidFill>
                  <a:srgbClr val="4A4A4A"/>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a:t>
            </a:r>
          </a:p>
        </p:txBody>
      </p:sp>
      <p:sp>
        <p:nvSpPr>
          <p:cNvPr id="39" name="Platshållare för text 11">
            <a:extLst>
              <a:ext uri="{FF2B5EF4-FFF2-40B4-BE49-F238E27FC236}">
                <a16:creationId xmlns:a16="http://schemas.microsoft.com/office/drawing/2014/main" id="{9022B8A7-8D37-F6E4-40A7-7B7158DE464E}"/>
              </a:ext>
            </a:extLst>
          </p:cNvPr>
          <p:cNvSpPr>
            <a:spLocks noGrp="1"/>
          </p:cNvSpPr>
          <p:nvPr>
            <p:ph type="body" sz="quarter" idx="14" hasCustomPrompt="1"/>
          </p:nvPr>
        </p:nvSpPr>
        <p:spPr>
          <a:xfrm>
            <a:off x="6612136" y="5284257"/>
            <a:ext cx="4783676" cy="648046"/>
          </a:xfrm>
          <a:prstGeom prst="rect">
            <a:avLst/>
          </a:prstGeom>
        </p:spPr>
        <p:txBody>
          <a:bodyPr/>
          <a:lstStyle>
            <a:lvl1pPr marL="0" indent="0" algn="r">
              <a:buFontTx/>
              <a:buNone/>
              <a:defRPr sz="4400" b="1" i="0">
                <a:solidFill>
                  <a:schemeClr val="accent4"/>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999.999</a:t>
            </a:r>
          </a:p>
        </p:txBody>
      </p:sp>
      <p:sp>
        <p:nvSpPr>
          <p:cNvPr id="40" name="Platshållare för text 11">
            <a:extLst>
              <a:ext uri="{FF2B5EF4-FFF2-40B4-BE49-F238E27FC236}">
                <a16:creationId xmlns:a16="http://schemas.microsoft.com/office/drawing/2014/main" id="{043335F8-0396-5549-D7C3-A8B7B4FA2758}"/>
              </a:ext>
            </a:extLst>
          </p:cNvPr>
          <p:cNvSpPr>
            <a:spLocks noGrp="1"/>
          </p:cNvSpPr>
          <p:nvPr>
            <p:ph type="body" sz="quarter" idx="15" hasCustomPrompt="1"/>
          </p:nvPr>
        </p:nvSpPr>
        <p:spPr>
          <a:xfrm>
            <a:off x="6612136" y="1914892"/>
            <a:ext cx="4783676" cy="648046"/>
          </a:xfrm>
          <a:prstGeom prst="rect">
            <a:avLst/>
          </a:prstGeom>
        </p:spPr>
        <p:txBody>
          <a:bodyPr/>
          <a:lstStyle>
            <a:lvl1pPr marL="0" indent="0" algn="l">
              <a:buFontTx/>
              <a:buNone/>
              <a:defRPr sz="4400" b="1" i="0">
                <a:solidFill>
                  <a:srgbClr val="4A4A4A"/>
                </a:solidFill>
                <a:latin typeface="Poppins" pitchFamily="2" charset="77"/>
                <a:cs typeface="Poppins" pitchFamily="2" charset="77"/>
              </a:defRPr>
            </a:lvl1pPr>
            <a:lvl2pPr>
              <a:defRPr sz="4400" b="1" i="0">
                <a:solidFill>
                  <a:schemeClr val="tx1">
                    <a:lumMod val="50000"/>
                    <a:lumOff val="50000"/>
                  </a:schemeClr>
                </a:solidFill>
                <a:latin typeface="Poppins" pitchFamily="2" charset="77"/>
                <a:cs typeface="Poppins" pitchFamily="2" charset="77"/>
              </a:defRPr>
            </a:lvl2pPr>
            <a:lvl3pPr>
              <a:defRPr sz="4400" b="1" i="0">
                <a:solidFill>
                  <a:schemeClr val="tx1">
                    <a:lumMod val="50000"/>
                    <a:lumOff val="50000"/>
                  </a:schemeClr>
                </a:solidFill>
                <a:latin typeface="Poppins" pitchFamily="2" charset="77"/>
                <a:cs typeface="Poppins" pitchFamily="2" charset="77"/>
              </a:defRPr>
            </a:lvl3pPr>
            <a:lvl4pPr>
              <a:defRPr sz="4400" b="1" i="0">
                <a:solidFill>
                  <a:schemeClr val="tx1">
                    <a:lumMod val="50000"/>
                    <a:lumOff val="50000"/>
                  </a:schemeClr>
                </a:solidFill>
                <a:latin typeface="Poppins" pitchFamily="2" charset="77"/>
                <a:cs typeface="Poppins" pitchFamily="2" charset="77"/>
              </a:defRPr>
            </a:lvl4pPr>
            <a:lvl5pPr>
              <a:defRPr sz="4400" b="1" i="0">
                <a:solidFill>
                  <a:schemeClr val="tx1">
                    <a:lumMod val="50000"/>
                    <a:lumOff val="50000"/>
                  </a:schemeClr>
                </a:solidFill>
                <a:latin typeface="Poppins" pitchFamily="2" charset="77"/>
                <a:cs typeface="Poppins" pitchFamily="2" charset="77"/>
              </a:defRPr>
            </a:lvl5pPr>
          </a:lstStyle>
          <a:p>
            <a:pPr lvl="0"/>
            <a:r>
              <a:rPr lang="sv-SE"/>
              <a:t>999.999</a:t>
            </a:r>
          </a:p>
        </p:txBody>
      </p:sp>
      <p:sp>
        <p:nvSpPr>
          <p:cNvPr id="30" name="Ellips 29">
            <a:extLst>
              <a:ext uri="{FF2B5EF4-FFF2-40B4-BE49-F238E27FC236}">
                <a16:creationId xmlns:a16="http://schemas.microsoft.com/office/drawing/2014/main" id="{A1A65CA3-C6DB-E866-CDC0-C1C23405B2AD}"/>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pic>
        <p:nvPicPr>
          <p:cNvPr id="31" name="Bildobjekt 30">
            <a:hlinkClick r:id="rId4" action="ppaction://hlinksldjump"/>
            <a:extLst>
              <a:ext uri="{FF2B5EF4-FFF2-40B4-BE49-F238E27FC236}">
                <a16:creationId xmlns:a16="http://schemas.microsoft.com/office/drawing/2014/main" id="{E43DE4D6-EF12-51CE-406F-3A2A0588CA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
        <p:nvSpPr>
          <p:cNvPr id="51" name="Rektangel 50">
            <a:extLst>
              <a:ext uri="{FF2B5EF4-FFF2-40B4-BE49-F238E27FC236}">
                <a16:creationId xmlns:a16="http://schemas.microsoft.com/office/drawing/2014/main" id="{F41B692D-E837-4A85-6055-943BF6FF048D}"/>
              </a:ext>
            </a:extLst>
          </p:cNvPr>
          <p:cNvSpPr/>
          <p:nvPr userDrawn="1"/>
        </p:nvSpPr>
        <p:spPr>
          <a:xfrm>
            <a:off x="622852" y="4206852"/>
            <a:ext cx="4943061" cy="1384995"/>
          </a:xfrm>
          <a:prstGeom prst="rect">
            <a:avLst/>
          </a:prstGeom>
        </p:spPr>
        <p:txBody>
          <a:bodyPr wrap="square">
            <a:spAutoFit/>
          </a:bodyPr>
          <a:lstStyle/>
          <a:p>
            <a:r>
              <a:rPr lang="sv-SE" sz="1200" b="0" i="1">
                <a:solidFill>
                  <a:schemeClr val="bg1">
                    <a:lumMod val="95000"/>
                  </a:schemeClr>
                </a:solidFill>
                <a:latin typeface="+mn-lt"/>
              </a:rPr>
              <a:t>”Vi tycker att samarbetet med </a:t>
            </a:r>
            <a:r>
              <a:rPr lang="sv-SE" sz="1200" b="0" i="1" err="1">
                <a:solidFill>
                  <a:schemeClr val="bg1">
                    <a:lumMod val="95000"/>
                  </a:schemeClr>
                </a:solidFill>
                <a:latin typeface="+mn-lt"/>
              </a:rPr>
              <a:t>Quicksearch</a:t>
            </a:r>
            <a:r>
              <a:rPr lang="sv-SE" sz="1200" b="0" i="1">
                <a:solidFill>
                  <a:schemeClr val="bg1">
                    <a:lumMod val="95000"/>
                  </a:schemeClr>
                </a:solidFill>
                <a:latin typeface="+mn-lt"/>
              </a:rPr>
              <a:t> fungerar bra både på medarbetar- och kundsidan. En förutsättning är att systemet är stabilt att det garanterar anonymitet för våra medarbetare och att det är enkelt att få support och stöd när det krävs. Det bästa är att vi har blivit medvetna om vad vi är riktigt bra på men också vad vi behöver förbättra och tack vare det så får vi möjligheten att agera.”</a:t>
            </a:r>
          </a:p>
          <a:p>
            <a:r>
              <a:rPr lang="sv-SE" sz="1200" b="1" i="0">
                <a:solidFill>
                  <a:schemeClr val="bg1">
                    <a:lumMod val="95000"/>
                  </a:schemeClr>
                </a:solidFill>
                <a:latin typeface="+mn-lt"/>
              </a:rPr>
              <a:t>Helena Christensen  Global HR Manager, AJ Produkter</a:t>
            </a:r>
          </a:p>
        </p:txBody>
      </p:sp>
    </p:spTree>
    <p:extLst>
      <p:ext uri="{BB962C8B-B14F-4D97-AF65-F5344CB8AC3E}">
        <p14:creationId xmlns:p14="http://schemas.microsoft.com/office/powerpoint/2010/main" val="86212817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R Om Os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45107FC-9DE6-C006-8941-B9727C19E19E}"/>
              </a:ext>
            </a:extLst>
          </p:cNvPr>
          <p:cNvSpPr/>
          <p:nvPr userDrawn="1"/>
        </p:nvSpPr>
        <p:spPr>
          <a:xfrm flipH="1">
            <a:off x="6095999" y="0"/>
            <a:ext cx="6095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9" name="Ellips 8">
            <a:extLst>
              <a:ext uri="{FF2B5EF4-FFF2-40B4-BE49-F238E27FC236}">
                <a16:creationId xmlns:a16="http://schemas.microsoft.com/office/drawing/2014/main" id="{87958C65-8F62-6359-C6E6-599F5C26EEBA}"/>
              </a:ext>
            </a:extLst>
          </p:cNvPr>
          <p:cNvSpPr/>
          <p:nvPr userDrawn="1"/>
        </p:nvSpPr>
        <p:spPr>
          <a:xfrm>
            <a:off x="5806068" y="6122504"/>
            <a:ext cx="583096" cy="58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n-lt"/>
            </a:endParaRPr>
          </a:p>
        </p:txBody>
      </p:sp>
      <p:sp>
        <p:nvSpPr>
          <p:cNvPr id="13" name="textruta 12">
            <a:extLst>
              <a:ext uri="{FF2B5EF4-FFF2-40B4-BE49-F238E27FC236}">
                <a16:creationId xmlns:a16="http://schemas.microsoft.com/office/drawing/2014/main" id="{B8488C8F-E640-6077-8AD8-02B1770EC342}"/>
              </a:ext>
            </a:extLst>
          </p:cNvPr>
          <p:cNvSpPr txBox="1"/>
          <p:nvPr userDrawn="1"/>
        </p:nvSpPr>
        <p:spPr>
          <a:xfrm>
            <a:off x="627822" y="807353"/>
            <a:ext cx="4094922" cy="914400"/>
          </a:xfrm>
          <a:prstGeom prst="rect">
            <a:avLst/>
          </a:prstGeom>
          <a:noFill/>
        </p:spPr>
        <p:txBody>
          <a:bodyPr wrap="none" rtlCol="0" anchor="t" anchorCtr="0">
            <a:noAutofit/>
          </a:bodyPr>
          <a:lstStyle/>
          <a:p>
            <a:pPr algn="l"/>
            <a:r>
              <a:rPr lang="sv-SE" sz="4400" b="1">
                <a:solidFill>
                  <a:schemeClr val="accent4"/>
                </a:solidFill>
                <a:latin typeface="Poppins" pitchFamily="2" charset="77"/>
                <a:cs typeface="Poppins" pitchFamily="2" charset="77"/>
              </a:rPr>
              <a:t>Om oss</a:t>
            </a:r>
          </a:p>
        </p:txBody>
      </p:sp>
      <p:sp>
        <p:nvSpPr>
          <p:cNvPr id="25" name="Rektangel 24">
            <a:extLst>
              <a:ext uri="{FF2B5EF4-FFF2-40B4-BE49-F238E27FC236}">
                <a16:creationId xmlns:a16="http://schemas.microsoft.com/office/drawing/2014/main" id="{5CA7E031-6F74-FEAC-4206-CC46A2C4C95D}"/>
              </a:ext>
            </a:extLst>
          </p:cNvPr>
          <p:cNvSpPr/>
          <p:nvPr userDrawn="1"/>
        </p:nvSpPr>
        <p:spPr>
          <a:xfrm>
            <a:off x="7797051" y="1531569"/>
            <a:ext cx="4082501" cy="2271776"/>
          </a:xfrm>
          <a:prstGeom prst="rect">
            <a:avLst/>
          </a:prstGeom>
        </p:spPr>
        <p:txBody>
          <a:bodyPr wrap="square">
            <a:spAutoFit/>
          </a:bodyPr>
          <a:lstStyle/>
          <a:p>
            <a:pPr marL="0" indent="0">
              <a:lnSpc>
                <a:spcPts val="5680"/>
              </a:lnSpc>
              <a:buFontTx/>
              <a:buNone/>
            </a:pPr>
            <a:r>
              <a:rPr lang="sv-SE" sz="4400" b="1" i="0">
                <a:solidFill>
                  <a:schemeClr val="bg1"/>
                </a:solidFill>
                <a:latin typeface="Poppins" pitchFamily="2" charset="77"/>
                <a:cs typeface="Poppins" pitchFamily="2" charset="77"/>
              </a:rPr>
              <a:t>TEKNIK</a:t>
            </a:r>
          </a:p>
          <a:p>
            <a:pPr marL="0" indent="0">
              <a:lnSpc>
                <a:spcPts val="5680"/>
              </a:lnSpc>
              <a:buFontTx/>
              <a:buNone/>
            </a:pPr>
            <a:r>
              <a:rPr lang="sv-SE" sz="4400" b="1" i="0">
                <a:solidFill>
                  <a:schemeClr val="bg1"/>
                </a:solidFill>
                <a:latin typeface="Poppins" pitchFamily="2" charset="77"/>
                <a:cs typeface="Poppins" pitchFamily="2" charset="77"/>
              </a:rPr>
              <a:t>METODIK</a:t>
            </a:r>
          </a:p>
          <a:p>
            <a:pPr marL="0" indent="0">
              <a:lnSpc>
                <a:spcPts val="5680"/>
              </a:lnSpc>
              <a:buFontTx/>
              <a:buNone/>
            </a:pPr>
            <a:r>
              <a:rPr lang="sv-SE" sz="4400" b="1" i="0">
                <a:solidFill>
                  <a:schemeClr val="bg1"/>
                </a:solidFill>
                <a:latin typeface="Poppins" pitchFamily="2" charset="77"/>
                <a:cs typeface="Poppins" pitchFamily="2" charset="77"/>
              </a:rPr>
              <a:t>KOMPETENS</a:t>
            </a:r>
          </a:p>
        </p:txBody>
      </p:sp>
      <p:pic>
        <p:nvPicPr>
          <p:cNvPr id="26" name="Bild 25">
            <a:extLst>
              <a:ext uri="{FF2B5EF4-FFF2-40B4-BE49-F238E27FC236}">
                <a16:creationId xmlns:a16="http://schemas.microsoft.com/office/drawing/2014/main" id="{C742D1CA-3437-1C3F-279A-67C1933345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2384" y="2403455"/>
            <a:ext cx="568779" cy="467212"/>
          </a:xfrm>
          <a:prstGeom prst="rect">
            <a:avLst/>
          </a:prstGeom>
        </p:spPr>
      </p:pic>
      <p:pic>
        <p:nvPicPr>
          <p:cNvPr id="27" name="Bild 26">
            <a:extLst>
              <a:ext uri="{FF2B5EF4-FFF2-40B4-BE49-F238E27FC236}">
                <a16:creationId xmlns:a16="http://schemas.microsoft.com/office/drawing/2014/main" id="{A566AA4B-B713-74E1-A819-6E18475A09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2384" y="3080919"/>
            <a:ext cx="568779" cy="568779"/>
          </a:xfrm>
          <a:prstGeom prst="rect">
            <a:avLst/>
          </a:prstGeom>
        </p:spPr>
      </p:pic>
      <p:pic>
        <p:nvPicPr>
          <p:cNvPr id="28" name="Bild 27">
            <a:extLst>
              <a:ext uri="{FF2B5EF4-FFF2-40B4-BE49-F238E27FC236}">
                <a16:creationId xmlns:a16="http://schemas.microsoft.com/office/drawing/2014/main" id="{995CBF34-210D-EE12-BA61-0654B5AB3FC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68473" y="1643839"/>
            <a:ext cx="576601" cy="579993"/>
          </a:xfrm>
          <a:prstGeom prst="rect">
            <a:avLst/>
          </a:prstGeom>
        </p:spPr>
      </p:pic>
      <p:pic>
        <p:nvPicPr>
          <p:cNvPr id="16" name="Bildobjekt 15">
            <a:extLst>
              <a:ext uri="{FF2B5EF4-FFF2-40B4-BE49-F238E27FC236}">
                <a16:creationId xmlns:a16="http://schemas.microsoft.com/office/drawing/2014/main" id="{86BDF0C8-94F5-07FC-E094-CE4A8872A75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a:effectLst>
            <a:outerShdw dist="38100" dir="3360000" sx="97000" sy="97000" algn="ctr" rotWithShape="0">
              <a:srgbClr val="000000">
                <a:alpha val="43137"/>
              </a:srgbClr>
            </a:outerShdw>
          </a:effectLst>
        </p:spPr>
      </p:pic>
      <p:pic>
        <p:nvPicPr>
          <p:cNvPr id="17" name="Bildobjekt 16">
            <a:extLst>
              <a:ext uri="{FF2B5EF4-FFF2-40B4-BE49-F238E27FC236}">
                <a16:creationId xmlns:a16="http://schemas.microsoft.com/office/drawing/2014/main" id="{B5D1B4F0-06EF-347C-D8C0-BEE4D40E626F}"/>
              </a:ext>
            </a:extLst>
          </p:cNvPr>
          <p:cNvPicPr>
            <a:picLocks noChangeAspect="1"/>
          </p:cNvPicPr>
          <p:nvPr userDrawn="1"/>
        </p:nvPicPr>
        <p:blipFill rotWithShape="1">
          <a:blip r:embed="rId9">
            <a:alphaModFix amt="8000"/>
            <a:extLst>
              <a:ext uri="{28A0092B-C50C-407E-A947-70E740481C1C}">
                <a14:useLocalDpi xmlns:a14="http://schemas.microsoft.com/office/drawing/2010/main" val="0"/>
              </a:ext>
            </a:extLst>
          </a:blip>
          <a:srcRect l="42613" r="30525"/>
          <a:stretch/>
        </p:blipFill>
        <p:spPr>
          <a:xfrm>
            <a:off x="6095998" y="3892265"/>
            <a:ext cx="6096001" cy="2214139"/>
          </a:xfrm>
          <a:prstGeom prst="rect">
            <a:avLst/>
          </a:prstGeom>
        </p:spPr>
      </p:pic>
      <p:pic>
        <p:nvPicPr>
          <p:cNvPr id="3" name="Bildobjekt 2">
            <a:hlinkClick r:id="rId10" action="ppaction://hlinksldjump"/>
            <a:extLst>
              <a:ext uri="{FF2B5EF4-FFF2-40B4-BE49-F238E27FC236}">
                <a16:creationId xmlns:a16="http://schemas.microsoft.com/office/drawing/2014/main" id="{4C3EAABD-FDF7-4153-680B-21EFA13D98C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sp>
        <p:nvSpPr>
          <p:cNvPr id="6" name="textruta 5">
            <a:extLst>
              <a:ext uri="{FF2B5EF4-FFF2-40B4-BE49-F238E27FC236}">
                <a16:creationId xmlns:a16="http://schemas.microsoft.com/office/drawing/2014/main" id="{45BADBFC-7313-30B6-B55B-02165E34771D}"/>
              </a:ext>
            </a:extLst>
          </p:cNvPr>
          <p:cNvSpPr txBox="1"/>
          <p:nvPr userDrawn="1"/>
        </p:nvSpPr>
        <p:spPr>
          <a:xfrm>
            <a:off x="705678" y="1649126"/>
            <a:ext cx="4568688" cy="4466720"/>
          </a:xfrm>
          <a:prstGeom prst="rect">
            <a:avLst/>
          </a:prstGeom>
        </p:spPr>
        <p:txBody>
          <a:bodyPr wrap="square" rtlCol="0" anchor="t" anchorCtr="0">
            <a:noAutofit/>
          </a:bodyPr>
          <a:lstStyle/>
          <a:p>
            <a:r>
              <a:rPr lang="sv-SE" sz="1200" b="1"/>
              <a:t>Vi tror att hemligheten för att lyckas med företagandet och affärerna är vad andra säger om dig, både kunder och personal. På den vägen är det. </a:t>
            </a:r>
          </a:p>
          <a:p>
            <a:endParaRPr lang="sv-SE" sz="1200"/>
          </a:p>
          <a:p>
            <a:r>
              <a:rPr lang="sv-SE" sz="1200"/>
              <a:t>Dessutom har vi lärt oss under resans gång att en enkel enkät inte gör resultatet. Därför har vi egenutvecklade mjukvaror. Dels för att skicka enkäter, men framförallt för att samla in, sprida och analysera </a:t>
            </a:r>
          </a:p>
          <a:p>
            <a:r>
              <a:rPr lang="sv-SE" sz="1200"/>
              <a:t>resultat på ett enkelt och obyråkratiskt sätt.</a:t>
            </a:r>
          </a:p>
          <a:p>
            <a:endParaRPr lang="sv-SE" sz="1200"/>
          </a:p>
          <a:p>
            <a:r>
              <a:rPr lang="sv-SE" sz="1200"/>
              <a:t>Vi har också lärt oss att IT och programvaror i sig inte gör hela jobbet. Utan människor med erfarenhet och kunskap om kundfeedback blir fallgroparna för många och för dyra. Därför får våra kunder alltid en specialist till hjälp, för att leda, stötta, ge tankar och inspel i alla delar i en process.</a:t>
            </a:r>
          </a:p>
          <a:p>
            <a:endParaRPr lang="sv-SE" sz="1200"/>
          </a:p>
          <a:p>
            <a:r>
              <a:rPr lang="sv-SE" sz="1200"/>
              <a:t>Våra konkurrenter är ofta stora globala företag medan </a:t>
            </a:r>
            <a:r>
              <a:rPr lang="sv-SE" sz="1200" err="1"/>
              <a:t>Quicksearch</a:t>
            </a:r>
            <a:r>
              <a:rPr lang="sv-SE" sz="1200"/>
              <a:t> finns och verkar i Skandinavien. Med kontor i Halmstad och Stockholm täcker vi in de flesta större städer i vårt verksamhetsområde. Vi är alltså inte störst men det är heller inte vår ambition. </a:t>
            </a:r>
          </a:p>
          <a:p>
            <a:endParaRPr lang="sv-SE" sz="1200"/>
          </a:p>
          <a:p>
            <a:r>
              <a:rPr lang="sv-SE" sz="1200"/>
              <a:t>Vi är experter på automatiserad feedback och har lång erfarenhet av att implementera system såväl för välkända företag och organisationer som statliga verk, institutioner, kommuner, regioner, högskolor och universitet.</a:t>
            </a:r>
          </a:p>
          <a:p>
            <a:pPr algn="l"/>
            <a:endParaRPr lang="sv-SE" sz="1200" b="0"/>
          </a:p>
        </p:txBody>
      </p:sp>
      <p:sp>
        <p:nvSpPr>
          <p:cNvPr id="7" name="textruta 6">
            <a:extLst>
              <a:ext uri="{FF2B5EF4-FFF2-40B4-BE49-F238E27FC236}">
                <a16:creationId xmlns:a16="http://schemas.microsoft.com/office/drawing/2014/main" id="{BF81176F-6B3D-1939-97B0-C830AEDFD8BB}"/>
              </a:ext>
            </a:extLst>
          </p:cNvPr>
          <p:cNvSpPr txBox="1"/>
          <p:nvPr userDrawn="1"/>
        </p:nvSpPr>
        <p:spPr>
          <a:xfrm>
            <a:off x="7028717" y="4091166"/>
            <a:ext cx="4341649" cy="944758"/>
          </a:xfrm>
          <a:prstGeom prst="rect">
            <a:avLst/>
          </a:prstGeom>
        </p:spPr>
        <p:txBody>
          <a:bodyPr wrap="square" lIns="90000" rtlCol="0" anchor="t" anchorCtr="0">
            <a:noAutofit/>
          </a:bodyPr>
          <a:lstStyle/>
          <a:p>
            <a:pPr marL="0" marR="0" lvl="0" indent="0" algn="just" defTabSz="914400" rtl="0" eaLnBrk="1" fontAlgn="auto" latinLnBrk="0" hangingPunct="1">
              <a:lnSpc>
                <a:spcPts val="1400"/>
              </a:lnSpc>
              <a:spcBef>
                <a:spcPts val="0"/>
              </a:spcBef>
              <a:spcAft>
                <a:spcPts val="0"/>
              </a:spcAft>
              <a:buClrTx/>
              <a:buSzTx/>
              <a:buFontTx/>
              <a:buNone/>
              <a:tabLst/>
              <a:defRPr/>
            </a:pPr>
            <a:r>
              <a:rPr lang="sv-SE" sz="1000" i="1">
                <a:solidFill>
                  <a:schemeClr val="bg1"/>
                </a:solidFill>
                <a:effectLst/>
                <a:latin typeface="Open Sans" panose="020B0606030504020204" pitchFamily="34" charset="0"/>
              </a:rPr>
              <a:t>Med 25 års branscherfarenhet och egen utveckling av teknik, metodik och kompetens är </a:t>
            </a:r>
            <a:r>
              <a:rPr lang="sv-SE" sz="1000" i="1" err="1">
                <a:solidFill>
                  <a:schemeClr val="bg1"/>
                </a:solidFill>
                <a:effectLst/>
                <a:latin typeface="Open Sans" panose="020B0606030504020204" pitchFamily="34" charset="0"/>
              </a:rPr>
              <a:t>Quicksearch</a:t>
            </a:r>
            <a:r>
              <a:rPr lang="sv-SE" sz="1000" i="1">
                <a:solidFill>
                  <a:schemeClr val="bg1"/>
                </a:solidFill>
                <a:effectLst/>
                <a:latin typeface="Open Sans" panose="020B0606030504020204" pitchFamily="34" charset="0"/>
              </a:rPr>
              <a:t> ett förstahandsval för resultatskapande agerbar feedback inom kund- och medarbetarundersökningar. Bland våra kunder återfinns många välkända företag och organisationer samt en rad statliga verk, institutioner, kommuner, regioner, högskolor och universitet.</a:t>
            </a:r>
            <a:endParaRPr lang="sv-SE" sz="100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3455797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 Target="../slides/slid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0831EE72-DED8-1868-6E25-96E80133BBF3}"/>
              </a:ext>
            </a:extLst>
          </p:cNvPr>
          <p:cNvGrpSpPr/>
          <p:nvPr userDrawn="1"/>
        </p:nvGrpSpPr>
        <p:grpSpPr>
          <a:xfrm rot="5400000">
            <a:off x="-3375759" y="3375758"/>
            <a:ext cx="6858002" cy="106484"/>
            <a:chOff x="0" y="3279913"/>
            <a:chExt cx="12192002" cy="149087"/>
          </a:xfrm>
        </p:grpSpPr>
        <p:sp>
          <p:nvSpPr>
            <p:cNvPr id="12" name="Rektangel 11">
              <a:extLst>
                <a:ext uri="{FF2B5EF4-FFF2-40B4-BE49-F238E27FC236}">
                  <a16:creationId xmlns:a16="http://schemas.microsoft.com/office/drawing/2014/main" id="{5E42C91C-6B80-448B-667F-028A534042B6}"/>
                </a:ext>
              </a:extLst>
            </p:cNvPr>
            <p:cNvSpPr/>
            <p:nvPr/>
          </p:nvSpPr>
          <p:spPr>
            <a:xfrm>
              <a:off x="0" y="3279913"/>
              <a:ext cx="4065104" cy="14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F9F6406-5187-6579-BCE6-79FF5E6F1723}"/>
                </a:ext>
              </a:extLst>
            </p:cNvPr>
            <p:cNvSpPr/>
            <p:nvPr/>
          </p:nvSpPr>
          <p:spPr>
            <a:xfrm>
              <a:off x="8126898" y="3279913"/>
              <a:ext cx="4065104" cy="149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4D920B4C-4BD7-2F81-DE0A-E14178BF61FA}"/>
                </a:ext>
              </a:extLst>
            </p:cNvPr>
            <p:cNvSpPr/>
            <p:nvPr/>
          </p:nvSpPr>
          <p:spPr>
            <a:xfrm>
              <a:off x="4055164" y="3279913"/>
              <a:ext cx="4071733" cy="149087"/>
            </a:xfrm>
            <a:prstGeom prst="rect">
              <a:avLst/>
            </a:prstGeom>
            <a:solidFill>
              <a:srgbClr val="62A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5" name="Bildobjekt 14">
            <a:hlinkClick r:id="rId32" action="ppaction://hlinksldjump"/>
            <a:extLst>
              <a:ext uri="{FF2B5EF4-FFF2-40B4-BE49-F238E27FC236}">
                <a16:creationId xmlns:a16="http://schemas.microsoft.com/office/drawing/2014/main" id="{96F66E7A-365B-104A-DB8C-7EDBAE6AA05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878464" y="6205385"/>
            <a:ext cx="435069" cy="417514"/>
          </a:xfrm>
          <a:prstGeom prst="rect">
            <a:avLst/>
          </a:prstGeom>
        </p:spPr>
      </p:pic>
      <p:pic>
        <p:nvPicPr>
          <p:cNvPr id="10" name="Bildobjekt 9">
            <a:extLst>
              <a:ext uri="{FF2B5EF4-FFF2-40B4-BE49-F238E27FC236}">
                <a16:creationId xmlns:a16="http://schemas.microsoft.com/office/drawing/2014/main" id="{C67BA585-AB47-FF91-036F-D27DFFBA1523}"/>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1300789" y="228602"/>
            <a:ext cx="638420" cy="636812"/>
          </a:xfrm>
          <a:prstGeom prst="rect">
            <a:avLst/>
          </a:prstGeom>
        </p:spPr>
      </p:pic>
    </p:spTree>
    <p:extLst>
      <p:ext uri="{BB962C8B-B14F-4D97-AF65-F5344CB8AC3E}">
        <p14:creationId xmlns:p14="http://schemas.microsoft.com/office/powerpoint/2010/main" val="453349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12" r:id="rId5"/>
    <p:sldLayoutId id="2147483710" r:id="rId6"/>
    <p:sldLayoutId id="2147483751" r:id="rId7"/>
    <p:sldLayoutId id="2147483719" r:id="rId8"/>
    <p:sldLayoutId id="2147483720" r:id="rId9"/>
    <p:sldLayoutId id="2147483750" r:id="rId10"/>
    <p:sldLayoutId id="2147483739" r:id="rId11"/>
    <p:sldLayoutId id="2147483752" r:id="rId12"/>
    <p:sldLayoutId id="2147483753" r:id="rId13"/>
    <p:sldLayoutId id="2147483754" r:id="rId14"/>
    <p:sldLayoutId id="2147483755" r:id="rId15"/>
    <p:sldLayoutId id="2147483756" r:id="rId16"/>
    <p:sldLayoutId id="2147483742" r:id="rId17"/>
    <p:sldLayoutId id="2147483748" r:id="rId18"/>
    <p:sldLayoutId id="2147483747" r:id="rId19"/>
    <p:sldLayoutId id="2147483702" r:id="rId20"/>
    <p:sldLayoutId id="2147483703" r:id="rId21"/>
    <p:sldLayoutId id="2147483704" r:id="rId22"/>
    <p:sldLayoutId id="2147483705" r:id="rId23"/>
    <p:sldLayoutId id="2147483741" r:id="rId24"/>
    <p:sldLayoutId id="2147483740" r:id="rId25"/>
    <p:sldLayoutId id="2147483743" r:id="rId26"/>
    <p:sldLayoutId id="2147483744" r:id="rId27"/>
    <p:sldLayoutId id="2147483707" r:id="rId28"/>
    <p:sldLayoutId id="2147483722" r:id="rId29"/>
    <p:sldLayoutId id="2147483721" r:id="rId30"/>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89" userDrawn="1">
          <p15:clr>
            <a:srgbClr val="F26B43"/>
          </p15:clr>
        </p15:guide>
        <p15:guide id="2" orient="horz" pos="845" userDrawn="1">
          <p15:clr>
            <a:srgbClr val="F26B43"/>
          </p15:clr>
        </p15:guide>
        <p15:guide id="3" pos="506" userDrawn="1">
          <p15:clr>
            <a:srgbClr val="F26B43"/>
          </p15:clr>
        </p15:guide>
        <p15:guide id="4" pos="7333" userDrawn="1">
          <p15:clr>
            <a:srgbClr val="F26B43"/>
          </p15:clr>
        </p15:guide>
        <p15:guide id="5" pos="6902" userDrawn="1">
          <p15:clr>
            <a:srgbClr val="F26B43"/>
          </p15:clr>
        </p15:guide>
        <p15:guide id="6" orient="horz" pos="232" userDrawn="1">
          <p15:clr>
            <a:srgbClr val="F26B43"/>
          </p15:clr>
        </p15:guide>
        <p15:guide id="7" orient="horz" pos="55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3B6FE-C480-9006-2989-51CF6940D470}"/>
              </a:ext>
            </a:extLst>
          </p:cNvPr>
          <p:cNvSpPr>
            <a:spLocks noGrp="1"/>
          </p:cNvSpPr>
          <p:nvPr>
            <p:ph type="title"/>
          </p:nvPr>
        </p:nvSpPr>
        <p:spPr>
          <a:xfrm>
            <a:off x="606264" y="4105957"/>
            <a:ext cx="10925683" cy="1716755"/>
          </a:xfrm>
        </p:spPr>
        <p:txBody>
          <a:bodyPr lIns="91440" tIns="45720" rIns="91440" bIns="45720" anchor="t" anchorCtr="0">
            <a:noAutofit/>
          </a:bodyPr>
          <a:lstStyle/>
          <a:p>
            <a:r>
              <a:rPr lang="sv-SE" dirty="0">
                <a:latin typeface="Poppins"/>
                <a:cs typeface="Poppins"/>
              </a:rPr>
              <a:t>Arbeta med resultatet</a:t>
            </a:r>
            <a:br>
              <a:rPr lang="sv-SE" dirty="0">
                <a:latin typeface="Poppins"/>
                <a:cs typeface="Poppins"/>
              </a:rPr>
            </a:br>
            <a:r>
              <a:rPr lang="sv-SE" sz="2800" dirty="0">
                <a:latin typeface="Poppins"/>
                <a:cs typeface="Poppins"/>
              </a:rPr>
              <a:t>Umeå universitets</a:t>
            </a:r>
            <a:br>
              <a:rPr lang="sv-SE" dirty="0">
                <a:latin typeface="Poppins"/>
                <a:cs typeface="Poppins"/>
              </a:rPr>
            </a:br>
            <a:r>
              <a:rPr lang="sv-SE" sz="2800" dirty="0">
                <a:latin typeface="Poppins"/>
                <a:cs typeface="Poppins"/>
              </a:rPr>
              <a:t>Medarbetarundersökning 2024</a:t>
            </a:r>
          </a:p>
        </p:txBody>
      </p:sp>
    </p:spTree>
    <p:extLst>
      <p:ext uri="{BB962C8B-B14F-4D97-AF65-F5344CB8AC3E}">
        <p14:creationId xmlns:p14="http://schemas.microsoft.com/office/powerpoint/2010/main" val="405160521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21BE016-EAEF-9789-6453-106E865FC8F7}"/>
              </a:ext>
            </a:extLst>
          </p:cNvPr>
          <p:cNvSpPr>
            <a:spLocks noGrp="1"/>
          </p:cNvSpPr>
          <p:nvPr>
            <p:ph idx="10"/>
          </p:nvPr>
        </p:nvSpPr>
        <p:spPr/>
        <p:txBody>
          <a:bodyPr/>
          <a:lstStyle/>
          <a:p>
            <a:pPr marL="285750" indent="-285750">
              <a:buChar char="•"/>
            </a:pPr>
            <a:r>
              <a:rPr lang="sv-SE" dirty="0"/>
              <a:t>Inledning</a:t>
            </a:r>
          </a:p>
          <a:p>
            <a:pPr marL="285750" indent="-285750">
              <a:buChar char="•"/>
            </a:pPr>
            <a:r>
              <a:rPr lang="sv-SE" dirty="0"/>
              <a:t>Presentation av medarbetarundersökningens resultat</a:t>
            </a:r>
            <a:endParaRPr lang="sv-SE" dirty="0">
              <a:cs typeface="Calibri" panose="020F0502020204030204"/>
            </a:endParaRPr>
          </a:p>
          <a:p>
            <a:pPr marL="285750" indent="-285750">
              <a:buChar char="•"/>
            </a:pPr>
            <a:r>
              <a:rPr lang="sv-SE" dirty="0"/>
              <a:t>Paus (10 min)</a:t>
            </a:r>
            <a:endParaRPr lang="sv-SE" dirty="0">
              <a:cs typeface="Calibri" panose="020F0502020204030204"/>
            </a:endParaRPr>
          </a:p>
          <a:p>
            <a:pPr marL="285750" indent="-285750">
              <a:buFont typeface="Arial" panose="020B0604020202020204" pitchFamily="34" charset="0"/>
              <a:buChar char="•"/>
            </a:pPr>
            <a:r>
              <a:rPr lang="sv-SE" dirty="0"/>
              <a:t>Gruppindelning</a:t>
            </a:r>
            <a:endParaRPr lang="sv-SE" dirty="0">
              <a:cs typeface="Calibri" panose="020F0502020204030204"/>
            </a:endParaRPr>
          </a:p>
          <a:p>
            <a:pPr marL="285750" indent="-285750">
              <a:buChar char="•"/>
            </a:pPr>
            <a:r>
              <a:rPr lang="sv-SE" dirty="0"/>
              <a:t>Beskrivning av grupparbete</a:t>
            </a:r>
            <a:endParaRPr lang="sv-SE" dirty="0">
              <a:cs typeface="Calibri" panose="020F0502020204030204"/>
            </a:endParaRPr>
          </a:p>
          <a:p>
            <a:pPr marL="285750" indent="-285750">
              <a:buChar char="•"/>
            </a:pPr>
            <a:r>
              <a:rPr lang="sv-SE" dirty="0"/>
              <a:t>Grupparbete</a:t>
            </a:r>
            <a:endParaRPr lang="sv-SE" dirty="0">
              <a:cs typeface="Calibri" panose="020F0502020204030204"/>
            </a:endParaRPr>
          </a:p>
          <a:p>
            <a:pPr marL="285750" indent="-285750">
              <a:buChar char="•"/>
            </a:pPr>
            <a:r>
              <a:rPr lang="sv-SE" dirty="0"/>
              <a:t>Paus (10 min)</a:t>
            </a:r>
            <a:endParaRPr lang="sv-SE" dirty="0">
              <a:cs typeface="Calibri" panose="020F0502020204030204"/>
            </a:endParaRPr>
          </a:p>
          <a:p>
            <a:pPr marL="285750" indent="-285750">
              <a:buChar char="•"/>
            </a:pPr>
            <a:r>
              <a:rPr lang="sv-SE" dirty="0"/>
              <a:t>Samling/Reflektion</a:t>
            </a:r>
            <a:endParaRPr lang="sv-SE" dirty="0">
              <a:cs typeface="Calibri" panose="020F0502020204030204"/>
            </a:endParaRPr>
          </a:p>
          <a:p>
            <a:pPr marL="285750" indent="-285750">
              <a:buChar char="•"/>
            </a:pPr>
            <a:r>
              <a:rPr lang="sv-SE" dirty="0"/>
              <a:t>Avslut – vad händer framåt?</a:t>
            </a:r>
            <a:endParaRPr lang="sv-SE" dirty="0">
              <a:cs typeface="Calibri" panose="020F0502020204030204"/>
            </a:endParaRPr>
          </a:p>
          <a:p>
            <a:endParaRPr lang="sv-SE" dirty="0"/>
          </a:p>
        </p:txBody>
      </p:sp>
      <p:sp>
        <p:nvSpPr>
          <p:cNvPr id="2" name="Rubrik 1">
            <a:extLst>
              <a:ext uri="{FF2B5EF4-FFF2-40B4-BE49-F238E27FC236}">
                <a16:creationId xmlns:a16="http://schemas.microsoft.com/office/drawing/2014/main" id="{1E3B7144-9120-1275-C62A-FF0936F17F08}"/>
              </a:ext>
            </a:extLst>
          </p:cNvPr>
          <p:cNvSpPr>
            <a:spLocks noGrp="1"/>
          </p:cNvSpPr>
          <p:nvPr>
            <p:ph type="title"/>
          </p:nvPr>
        </p:nvSpPr>
        <p:spPr/>
        <p:txBody>
          <a:bodyPr/>
          <a:lstStyle/>
          <a:p>
            <a:r>
              <a:rPr lang="sv-SE" dirty="0"/>
              <a:t>Agenda</a:t>
            </a:r>
          </a:p>
        </p:txBody>
      </p:sp>
    </p:spTree>
    <p:extLst>
      <p:ext uri="{BB962C8B-B14F-4D97-AF65-F5344CB8AC3E}">
        <p14:creationId xmlns:p14="http://schemas.microsoft.com/office/powerpoint/2010/main" val="88942420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21BE016-EAEF-9789-6453-106E865FC8F7}"/>
              </a:ext>
            </a:extLst>
          </p:cNvPr>
          <p:cNvSpPr>
            <a:spLocks noGrp="1"/>
          </p:cNvSpPr>
          <p:nvPr>
            <p:ph idx="11"/>
          </p:nvPr>
        </p:nvSpPr>
        <p:spPr/>
        <p:txBody>
          <a:bodyPr/>
          <a:lstStyle/>
          <a:p>
            <a:r>
              <a:rPr lang="sv-SE" dirty="0"/>
              <a:t>Ca 5 personer i varje grupp.</a:t>
            </a:r>
          </a:p>
          <a:p>
            <a:r>
              <a:rPr lang="sv-SE" dirty="0"/>
              <a:t>Välj ut en person i varje grupp som ”Administratör”, som tar ansvar för att anteckna och samla in allas åsikter och en person ”Talare” som för talan för gruppen vid återsamlingen.</a:t>
            </a:r>
          </a:p>
          <a:p>
            <a:endParaRPr lang="sv-SE" dirty="0"/>
          </a:p>
        </p:txBody>
      </p:sp>
      <p:sp>
        <p:nvSpPr>
          <p:cNvPr id="2" name="Rubrik 1">
            <a:extLst>
              <a:ext uri="{FF2B5EF4-FFF2-40B4-BE49-F238E27FC236}">
                <a16:creationId xmlns:a16="http://schemas.microsoft.com/office/drawing/2014/main" id="{1E3B7144-9120-1275-C62A-FF0936F17F08}"/>
              </a:ext>
            </a:extLst>
          </p:cNvPr>
          <p:cNvSpPr>
            <a:spLocks noGrp="1"/>
          </p:cNvSpPr>
          <p:nvPr>
            <p:ph type="title"/>
          </p:nvPr>
        </p:nvSpPr>
        <p:spPr/>
        <p:txBody>
          <a:bodyPr anchor="t"/>
          <a:lstStyle/>
          <a:p>
            <a:r>
              <a:rPr lang="sv-SE"/>
              <a:t>Gruppindelning</a:t>
            </a:r>
          </a:p>
        </p:txBody>
      </p:sp>
      <p:pic>
        <p:nvPicPr>
          <p:cNvPr id="4" name="Platshållare för innehåll 9">
            <a:extLst>
              <a:ext uri="{FF2B5EF4-FFF2-40B4-BE49-F238E27FC236}">
                <a16:creationId xmlns:a16="http://schemas.microsoft.com/office/drawing/2014/main" id="{7723B7CB-B923-992A-6848-151C73367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511" y="2653808"/>
            <a:ext cx="5627688" cy="2992859"/>
          </a:xfrm>
          <a:prstGeom prst="rect">
            <a:avLst/>
          </a:prstGeom>
        </p:spPr>
      </p:pic>
    </p:spTree>
    <p:extLst>
      <p:ext uri="{BB962C8B-B14F-4D97-AF65-F5344CB8AC3E}">
        <p14:creationId xmlns:p14="http://schemas.microsoft.com/office/powerpoint/2010/main" val="68074285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5344FD-B1C7-19EB-4F09-9224735F4544}"/>
              </a:ext>
            </a:extLst>
          </p:cNvPr>
          <p:cNvSpPr>
            <a:spLocks noGrp="1"/>
          </p:cNvSpPr>
          <p:nvPr>
            <p:ph type="title"/>
          </p:nvPr>
        </p:nvSpPr>
        <p:spPr/>
        <p:txBody>
          <a:bodyPr/>
          <a:lstStyle/>
          <a:p>
            <a:r>
              <a:rPr lang="sv-SE"/>
              <a:t>Beskrivning av grupparbete</a:t>
            </a:r>
            <a:br>
              <a:rPr lang="sv-SE"/>
            </a:br>
            <a:endParaRPr lang="sv-SE"/>
          </a:p>
        </p:txBody>
      </p:sp>
      <p:sp>
        <p:nvSpPr>
          <p:cNvPr id="3" name="Platshållare för innehåll 2">
            <a:extLst>
              <a:ext uri="{FF2B5EF4-FFF2-40B4-BE49-F238E27FC236}">
                <a16:creationId xmlns:a16="http://schemas.microsoft.com/office/drawing/2014/main" id="{0A5E86ED-B27A-B743-98A8-039D3B6BE6A6}"/>
              </a:ext>
            </a:extLst>
          </p:cNvPr>
          <p:cNvSpPr>
            <a:spLocks noGrp="1"/>
          </p:cNvSpPr>
          <p:nvPr>
            <p:ph idx="1"/>
          </p:nvPr>
        </p:nvSpPr>
        <p:spPr/>
        <p:txBody>
          <a:bodyPr lIns="91440" tIns="45720" rIns="91440" bIns="45720" numCol="1" spcCol="180000" anchor="t">
            <a:noAutofit/>
          </a:bodyPr>
          <a:lstStyle/>
          <a:p>
            <a:r>
              <a:rPr lang="sv-SE" dirty="0"/>
              <a:t>Gå igenom resultatet – fokusera på området Arbetsklimat, påverka där ni kan.</a:t>
            </a:r>
          </a:p>
          <a:p>
            <a:endParaRPr lang="sv-SE" dirty="0"/>
          </a:p>
          <a:p>
            <a:pPr marL="285750" indent="-285750">
              <a:buFont typeface="Arial" panose="020B0604020202020204" pitchFamily="34" charset="0"/>
              <a:buChar char="•"/>
            </a:pPr>
            <a:r>
              <a:rPr lang="sv-SE" altLang="sv-SE" dirty="0"/>
              <a:t>Fokus </a:t>
            </a:r>
            <a:r>
              <a:rPr lang="sv-SE" altLang="sv-SE" i="1" dirty="0"/>
              <a:t>Arbetsklimat</a:t>
            </a:r>
            <a:r>
              <a:rPr lang="sv-SE" altLang="sv-SE" dirty="0"/>
              <a:t> – lägg energin på det som ni kan påverka – parkera övriga frågor.</a:t>
            </a:r>
          </a:p>
          <a:p>
            <a:pPr marL="285750" indent="-285750">
              <a:buFont typeface="Arial" panose="020B0604020202020204" pitchFamily="34" charset="0"/>
              <a:buChar char="•"/>
            </a:pPr>
            <a:r>
              <a:rPr lang="sv-SE" altLang="sv-SE" dirty="0"/>
              <a:t>Området</a:t>
            </a:r>
            <a:r>
              <a:rPr lang="sv-SE" altLang="sv-SE" i="1" dirty="0"/>
              <a:t> Ledarskap </a:t>
            </a:r>
            <a:r>
              <a:rPr lang="sv-SE" altLang="sv-SE" dirty="0"/>
              <a:t>hanteras i ett första skede av chef. </a:t>
            </a:r>
            <a:br>
              <a:rPr lang="sv-SE" altLang="sv-SE" dirty="0"/>
            </a:br>
            <a:r>
              <a:rPr lang="sv-SE" altLang="sv-SE" dirty="0"/>
              <a:t>Dela gärna med er av 1-2st Post it-lappar för förbättringsområden/styrkor. Dessa Post it-lappar samlas in i slutet av workshopen och blir en viktig del i ledarskapsutvecklingen för närmaste chef. </a:t>
            </a:r>
          </a:p>
          <a:p>
            <a:pPr marL="285750" indent="-285750">
              <a:buFont typeface="Arial" panose="020B0604020202020204" pitchFamily="34" charset="0"/>
              <a:buChar char="•"/>
            </a:pPr>
            <a:r>
              <a:rPr lang="sv-SE" altLang="sv-SE" dirty="0"/>
              <a:t>Området </a:t>
            </a:r>
            <a:r>
              <a:rPr lang="sv-SE" altLang="sv-SE" i="1" dirty="0"/>
              <a:t>Organisation</a:t>
            </a:r>
            <a:r>
              <a:rPr lang="sv-SE" altLang="sv-SE" dirty="0"/>
              <a:t> samt </a:t>
            </a:r>
            <a:r>
              <a:rPr lang="sv-SE" altLang="sv-SE" i="1" dirty="0"/>
              <a:t>Vision </a:t>
            </a:r>
            <a:r>
              <a:rPr lang="sv-SE" altLang="sv-SE" dirty="0"/>
              <a:t>hanteras främst på ledningsgruppsnivå.</a:t>
            </a:r>
            <a:br>
              <a:rPr lang="sv-SE" altLang="sv-SE" dirty="0"/>
            </a:br>
            <a:r>
              <a:rPr lang="sv-SE" altLang="sv-SE" dirty="0"/>
              <a:t>Dela gärna med er av 1-2st Post it-lappar för förbättringsområden/styrkor. Dessa Post it-lappar samlas in i slutet av workshopen och blir en viktig del i ledningsgruppens utvecklingsarbete. </a:t>
            </a:r>
          </a:p>
          <a:p>
            <a:pPr marL="285750" indent="-285750">
              <a:buFont typeface="Arial" panose="020B0604020202020204" pitchFamily="34" charset="0"/>
              <a:buChar char="•"/>
            </a:pPr>
            <a:r>
              <a:rPr lang="sv-SE" altLang="sv-SE" dirty="0"/>
              <a:t>Diskrimineringsfrågorna hanteras separat tillsammans med ledningsgrupp, arbetsmiljögrupp eller motsvarande. I detta arbete ska ledningsstöd för lika villkor bjudas in.</a:t>
            </a:r>
            <a:endParaRPr lang="sv-SE" altLang="sv-SE" dirty="0">
              <a:cs typeface="Calibri"/>
            </a:endParaRPr>
          </a:p>
          <a:p>
            <a:endParaRPr lang="sv-SE" dirty="0"/>
          </a:p>
        </p:txBody>
      </p:sp>
      <p:sp>
        <p:nvSpPr>
          <p:cNvPr id="4" name="textruta 3">
            <a:extLst>
              <a:ext uri="{FF2B5EF4-FFF2-40B4-BE49-F238E27FC236}">
                <a16:creationId xmlns:a16="http://schemas.microsoft.com/office/drawing/2014/main" id="{130D0717-807B-D4A2-4024-CF1F64627C8C}"/>
              </a:ext>
            </a:extLst>
          </p:cNvPr>
          <p:cNvSpPr txBox="1"/>
          <p:nvPr/>
        </p:nvSpPr>
        <p:spPr>
          <a:xfrm>
            <a:off x="6622123" y="4389532"/>
            <a:ext cx="3523209" cy="461665"/>
          </a:xfrm>
          <a:prstGeom prst="rect">
            <a:avLst/>
          </a:prstGeom>
          <a:solidFill>
            <a:schemeClr val="accent2"/>
          </a:solidFill>
        </p:spPr>
        <p:txBody>
          <a:bodyPr wrap="none" rtlCol="0">
            <a:spAutoFit/>
          </a:bodyPr>
          <a:lstStyle/>
          <a:p>
            <a:r>
              <a:rPr lang="sv-SE" sz="2400" dirty="0">
                <a:solidFill>
                  <a:schemeClr val="bg1"/>
                </a:solidFill>
              </a:rPr>
              <a:t>Infoga bild från ert resultat</a:t>
            </a:r>
          </a:p>
        </p:txBody>
      </p:sp>
    </p:spTree>
    <p:extLst>
      <p:ext uri="{BB962C8B-B14F-4D97-AF65-F5344CB8AC3E}">
        <p14:creationId xmlns:p14="http://schemas.microsoft.com/office/powerpoint/2010/main" val="317555574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F2EA6D2-2C57-7E6D-2213-122358E6BBFE}"/>
              </a:ext>
            </a:extLst>
          </p:cNvPr>
          <p:cNvSpPr>
            <a:spLocks noGrp="1"/>
          </p:cNvSpPr>
          <p:nvPr>
            <p:ph idx="11"/>
          </p:nvPr>
        </p:nvSpPr>
        <p:spPr/>
        <p:txBody>
          <a:bodyPr/>
          <a:lstStyle/>
          <a:p>
            <a:r>
              <a:rPr lang="sv-SE" dirty="0"/>
              <a:t>Ta hjälp av prioriteringsmatrisen för att lättare sortera och prioritera bland olika åtgärdsförslag.</a:t>
            </a:r>
          </a:p>
        </p:txBody>
      </p:sp>
      <p:sp>
        <p:nvSpPr>
          <p:cNvPr id="3" name="Rubrik 2">
            <a:extLst>
              <a:ext uri="{FF2B5EF4-FFF2-40B4-BE49-F238E27FC236}">
                <a16:creationId xmlns:a16="http://schemas.microsoft.com/office/drawing/2014/main" id="{3CD385FC-52AE-16C1-9A69-74000CB35D67}"/>
              </a:ext>
            </a:extLst>
          </p:cNvPr>
          <p:cNvSpPr>
            <a:spLocks noGrp="1"/>
          </p:cNvSpPr>
          <p:nvPr>
            <p:ph type="title"/>
          </p:nvPr>
        </p:nvSpPr>
        <p:spPr>
          <a:xfrm>
            <a:off x="7049476" y="5334268"/>
            <a:ext cx="4943061" cy="1062893"/>
          </a:xfrm>
        </p:spPr>
        <p:txBody>
          <a:bodyPr/>
          <a:lstStyle/>
          <a:p>
            <a:r>
              <a:rPr lang="sv-SE" dirty="0"/>
              <a:t>Prioriterings-matris</a:t>
            </a:r>
          </a:p>
        </p:txBody>
      </p:sp>
      <p:graphicFrame>
        <p:nvGraphicFramePr>
          <p:cNvPr id="6" name="Platshållare för innehåll 3" descr="Bilden visar prioriteringsmatris. ">
            <a:extLst>
              <a:ext uri="{FF2B5EF4-FFF2-40B4-BE49-F238E27FC236}">
                <a16:creationId xmlns:a16="http://schemas.microsoft.com/office/drawing/2014/main" id="{FB4A4C15-F1FC-2A88-D063-E74BE0806F71}"/>
              </a:ext>
            </a:extLst>
          </p:cNvPr>
          <p:cNvGraphicFramePr>
            <a:graphicFrameLocks/>
          </p:cNvGraphicFramePr>
          <p:nvPr>
            <p:extLst>
              <p:ext uri="{D42A27DB-BD31-4B8C-83A1-F6EECF244321}">
                <p14:modId xmlns:p14="http://schemas.microsoft.com/office/powerpoint/2010/main" val="1713731259"/>
              </p:ext>
            </p:extLst>
          </p:nvPr>
        </p:nvGraphicFramePr>
        <p:xfrm>
          <a:off x="7049476" y="172456"/>
          <a:ext cx="4211171" cy="3760013"/>
        </p:xfrm>
        <a:graphic>
          <a:graphicData uri="http://schemas.openxmlformats.org/drawingml/2006/table">
            <a:tbl>
              <a:tblPr firstRow="1" firstCol="1" lastRow="1" lastCol="1" bandRow="1" bandCol="1">
                <a:tableStyleId>{5C22544A-7EE6-4342-B048-85BDC9FD1C3A}</a:tableStyleId>
              </a:tblPr>
              <a:tblGrid>
                <a:gridCol w="353696">
                  <a:extLst>
                    <a:ext uri="{9D8B030D-6E8A-4147-A177-3AD203B41FA5}">
                      <a16:colId xmlns:a16="http://schemas.microsoft.com/office/drawing/2014/main" val="1588335652"/>
                    </a:ext>
                  </a:extLst>
                </a:gridCol>
                <a:gridCol w="1846810">
                  <a:extLst>
                    <a:ext uri="{9D8B030D-6E8A-4147-A177-3AD203B41FA5}">
                      <a16:colId xmlns:a16="http://schemas.microsoft.com/office/drawing/2014/main" val="2234603317"/>
                    </a:ext>
                  </a:extLst>
                </a:gridCol>
                <a:gridCol w="2010665">
                  <a:extLst>
                    <a:ext uri="{9D8B030D-6E8A-4147-A177-3AD203B41FA5}">
                      <a16:colId xmlns:a16="http://schemas.microsoft.com/office/drawing/2014/main" val="2340598196"/>
                    </a:ext>
                  </a:extLst>
                </a:gridCol>
              </a:tblGrid>
              <a:tr h="1897622">
                <a:tc>
                  <a:txBody>
                    <a:bodyPr/>
                    <a:lstStyle/>
                    <a:p>
                      <a:pPr marL="71755" marR="71755" algn="ctr">
                        <a:lnSpc>
                          <a:spcPts val="1300"/>
                        </a:lnSpc>
                        <a:spcAft>
                          <a:spcPts val="0"/>
                        </a:spcAft>
                      </a:pPr>
                      <a:r>
                        <a:rPr lang="sv-SE" sz="800" dirty="0">
                          <a:solidFill>
                            <a:schemeClr val="tx1"/>
                          </a:solidFill>
                          <a:effectLst/>
                        </a:rPr>
                        <a:t>Hög effekt</a:t>
                      </a:r>
                      <a:endParaRPr lang="sv-SE" sz="70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vert="vert270"/>
                </a:tc>
                <a:tc>
                  <a:txBody>
                    <a:bodyPr/>
                    <a:lstStyle/>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solidFill>
                            <a:schemeClr val="tx1"/>
                          </a:solidFill>
                          <a:effectLst/>
                        </a:rPr>
                        <a:t> </a:t>
                      </a:r>
                      <a:endParaRPr lang="sv-SE" sz="700" dirty="0">
                        <a:solidFill>
                          <a:schemeClr val="tx1"/>
                        </a:solidFill>
                        <a:effectLst/>
                      </a:endParaRPr>
                    </a:p>
                    <a:p>
                      <a:pPr algn="ctr">
                        <a:lnSpc>
                          <a:spcPts val="1300"/>
                        </a:lnSpc>
                        <a:spcAft>
                          <a:spcPts val="0"/>
                        </a:spcAft>
                      </a:pPr>
                      <a:r>
                        <a:rPr lang="sv-SE" sz="1400" dirty="0">
                          <a:solidFill>
                            <a:schemeClr val="tx1"/>
                          </a:solidFill>
                          <a:effectLst/>
                        </a:rPr>
                        <a:t>Genomför direkt!</a:t>
                      </a:r>
                      <a:endParaRPr lang="sv-SE" sz="700" dirty="0">
                        <a:solidFill>
                          <a:schemeClr val="tx1"/>
                        </a:solidFill>
                        <a:effectLst/>
                      </a:endParaRPr>
                    </a:p>
                    <a:p>
                      <a:pPr algn="ctr">
                        <a:lnSpc>
                          <a:spcPts val="1300"/>
                        </a:lnSpc>
                        <a:spcAft>
                          <a:spcPts val="0"/>
                        </a:spcAft>
                      </a:pPr>
                      <a:r>
                        <a:rPr lang="sv-SE" sz="800" dirty="0">
                          <a:solidFill>
                            <a:schemeClr val="tx1"/>
                          </a:solidFill>
                          <a:effectLst/>
                        </a:rPr>
                        <a:t> </a:t>
                      </a:r>
                      <a:endParaRPr lang="sv-SE" sz="700" dirty="0">
                        <a:solidFill>
                          <a:schemeClr val="tx1"/>
                        </a:solidFill>
                        <a:effectLst/>
                      </a:endParaRPr>
                    </a:p>
                    <a:p>
                      <a:pPr algn="ctr">
                        <a:lnSpc>
                          <a:spcPts val="1300"/>
                        </a:lnSpc>
                        <a:spcAft>
                          <a:spcPts val="0"/>
                        </a:spcAft>
                      </a:pPr>
                      <a:r>
                        <a:rPr lang="sv-SE" sz="800" dirty="0">
                          <a:solidFill>
                            <a:schemeClr val="tx1"/>
                          </a:solidFill>
                          <a:effectLst/>
                        </a:rPr>
                        <a:t>(Högsta prioritet)</a:t>
                      </a:r>
                      <a:endParaRPr lang="sv-SE" sz="70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tc>
                  <a:txBody>
                    <a:bodyPr/>
                    <a:lstStyle/>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nSpc>
                          <a:spcPts val="1300"/>
                        </a:lnSpc>
                        <a:spcAft>
                          <a:spcPts val="0"/>
                        </a:spcAft>
                      </a:pPr>
                      <a:r>
                        <a:rPr lang="sv-SE" sz="800" dirty="0">
                          <a:solidFill>
                            <a:schemeClr val="tx1"/>
                          </a:solidFill>
                          <a:effectLst/>
                        </a:rPr>
                        <a:t>                             </a:t>
                      </a:r>
                      <a:r>
                        <a:rPr lang="sv-SE" sz="1400" dirty="0">
                          <a:solidFill>
                            <a:schemeClr val="tx1"/>
                          </a:solidFill>
                          <a:effectLst/>
                        </a:rPr>
                        <a:t>Planera</a:t>
                      </a:r>
                      <a:endParaRPr lang="sv-SE" sz="700" dirty="0">
                        <a:solidFill>
                          <a:schemeClr val="tx1"/>
                        </a:solidFill>
                        <a:effectLst/>
                      </a:endParaRPr>
                    </a:p>
                    <a:p>
                      <a:pPr algn="ctr">
                        <a:lnSpc>
                          <a:spcPts val="1300"/>
                        </a:lnSpc>
                        <a:spcAft>
                          <a:spcPts val="0"/>
                        </a:spcAft>
                      </a:pPr>
                      <a:r>
                        <a:rPr lang="sv-SE" sz="14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extLst>
                  <a:ext uri="{0D108BD9-81ED-4DB2-BD59-A6C34878D82A}">
                    <a16:rowId xmlns:a16="http://schemas.microsoft.com/office/drawing/2014/main" val="2397420547"/>
                  </a:ext>
                </a:extLst>
              </a:tr>
              <a:tr h="1691932">
                <a:tc>
                  <a:txBody>
                    <a:bodyPr/>
                    <a:lstStyle/>
                    <a:p>
                      <a:pPr marL="71755" marR="71755" algn="ctr">
                        <a:lnSpc>
                          <a:spcPts val="1300"/>
                        </a:lnSpc>
                        <a:spcAft>
                          <a:spcPts val="0"/>
                        </a:spcAft>
                      </a:pPr>
                      <a:r>
                        <a:rPr lang="sv-SE" sz="800" dirty="0">
                          <a:solidFill>
                            <a:schemeClr val="tx1"/>
                          </a:solidFill>
                          <a:effectLst/>
                        </a:rPr>
                        <a:t>Låg effekt</a:t>
                      </a:r>
                      <a:endParaRPr lang="sv-SE" sz="70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vert="vert270"/>
                </a:tc>
                <a:tc>
                  <a:txBody>
                    <a:bodyPr/>
                    <a:lstStyle/>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1400" dirty="0">
                          <a:effectLst/>
                        </a:rPr>
                        <a:t>Avvakta</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tc>
                  <a:txBody>
                    <a:bodyPr/>
                    <a:lstStyle/>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gn="ctr">
                        <a:lnSpc>
                          <a:spcPts val="1300"/>
                        </a:lnSpc>
                        <a:spcAft>
                          <a:spcPts val="0"/>
                        </a:spcAft>
                      </a:pPr>
                      <a:r>
                        <a:rPr lang="sv-SE" sz="800" dirty="0">
                          <a:effectLst/>
                        </a:rPr>
                        <a:t> </a:t>
                      </a:r>
                      <a:endParaRPr lang="sv-SE" sz="700" dirty="0">
                        <a:effectLst/>
                      </a:endParaRPr>
                    </a:p>
                    <a:p>
                      <a:pPr>
                        <a:lnSpc>
                          <a:spcPts val="1300"/>
                        </a:lnSpc>
                        <a:spcAft>
                          <a:spcPts val="0"/>
                        </a:spcAft>
                      </a:pPr>
                      <a:r>
                        <a:rPr lang="sv-SE" sz="800" dirty="0">
                          <a:effectLst/>
                        </a:rPr>
                        <a:t> </a:t>
                      </a:r>
                      <a:endParaRPr lang="sv-SE" sz="700" dirty="0">
                        <a:effectLst/>
                      </a:endParaRPr>
                    </a:p>
                    <a:p>
                      <a:pPr>
                        <a:lnSpc>
                          <a:spcPts val="1300"/>
                        </a:lnSpc>
                        <a:spcAft>
                          <a:spcPts val="0"/>
                        </a:spcAft>
                      </a:pPr>
                      <a:br>
                        <a:rPr lang="sv-SE" sz="800" dirty="0">
                          <a:effectLst/>
                        </a:rPr>
                      </a:br>
                      <a:r>
                        <a:rPr lang="sv-SE" sz="800" dirty="0">
                          <a:effectLst/>
                        </a:rPr>
                        <a:t>                              </a:t>
                      </a:r>
                      <a:r>
                        <a:rPr lang="sv-SE" sz="1400" dirty="0">
                          <a:solidFill>
                            <a:schemeClr val="tx1"/>
                          </a:solidFill>
                          <a:effectLst/>
                        </a:rPr>
                        <a:t>Undvik</a:t>
                      </a:r>
                      <a:endParaRPr lang="sv-SE" sz="700" dirty="0">
                        <a:solidFill>
                          <a:schemeClr val="tx1"/>
                        </a:solidFill>
                        <a:effectLst/>
                      </a:endParaRPr>
                    </a:p>
                    <a:p>
                      <a:pPr algn="ctr">
                        <a:lnSpc>
                          <a:spcPts val="1300"/>
                        </a:lnSpc>
                        <a:spcAft>
                          <a:spcPts val="0"/>
                        </a:spcAft>
                      </a:pPr>
                      <a:r>
                        <a:rPr lang="sv-SE" sz="800" dirty="0">
                          <a:solidFill>
                            <a:schemeClr val="tx1"/>
                          </a:solidFill>
                          <a:effectLst/>
                        </a:rPr>
                        <a:t> </a:t>
                      </a:r>
                      <a:endParaRPr lang="sv-SE" sz="700" dirty="0">
                        <a:solidFill>
                          <a:schemeClr val="tx1"/>
                        </a:solidFill>
                        <a:effectLst/>
                      </a:endParaRPr>
                    </a:p>
                    <a:p>
                      <a:pPr algn="ctr">
                        <a:lnSpc>
                          <a:spcPts val="1300"/>
                        </a:lnSpc>
                        <a:spcAft>
                          <a:spcPts val="0"/>
                        </a:spcAft>
                      </a:pPr>
                      <a:r>
                        <a:rPr lang="sv-SE" sz="800" dirty="0">
                          <a:solidFill>
                            <a:schemeClr val="tx1"/>
                          </a:solidFill>
                          <a:effectLst/>
                        </a:rPr>
                        <a:t>(Lägsta prioritet)</a:t>
                      </a:r>
                      <a:endParaRPr lang="sv-SE" sz="70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extLst>
                  <a:ext uri="{0D108BD9-81ED-4DB2-BD59-A6C34878D82A}">
                    <a16:rowId xmlns:a16="http://schemas.microsoft.com/office/drawing/2014/main" val="1790989706"/>
                  </a:ext>
                </a:extLst>
              </a:tr>
              <a:tr h="170459">
                <a:tc>
                  <a:txBody>
                    <a:bodyPr/>
                    <a:lstStyle/>
                    <a:p>
                      <a:pPr algn="ctr">
                        <a:lnSpc>
                          <a:spcPts val="1300"/>
                        </a:lnSpc>
                        <a:spcAft>
                          <a:spcPts val="0"/>
                        </a:spcAft>
                      </a:pPr>
                      <a:r>
                        <a:rPr lang="sv-SE" sz="800">
                          <a:effectLst/>
                        </a:rPr>
                        <a:t> </a:t>
                      </a:r>
                      <a:endParaRPr lang="sv-SE" sz="700">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tc>
                  <a:txBody>
                    <a:bodyPr/>
                    <a:lstStyle/>
                    <a:p>
                      <a:pPr algn="ctr">
                        <a:lnSpc>
                          <a:spcPts val="1300"/>
                        </a:lnSpc>
                        <a:spcAft>
                          <a:spcPts val="0"/>
                        </a:spcAft>
                      </a:pPr>
                      <a:r>
                        <a:rPr lang="sv-SE" sz="800" dirty="0">
                          <a:solidFill>
                            <a:schemeClr val="tx1"/>
                          </a:solidFill>
                          <a:effectLst/>
                        </a:rPr>
                        <a:t>Enkelt att genomföra</a:t>
                      </a:r>
                      <a:endParaRPr lang="sv-SE" sz="70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tc>
                  <a:txBody>
                    <a:bodyPr/>
                    <a:lstStyle/>
                    <a:p>
                      <a:pPr algn="ctr">
                        <a:lnSpc>
                          <a:spcPts val="1300"/>
                        </a:lnSpc>
                        <a:spcAft>
                          <a:spcPts val="0"/>
                        </a:spcAft>
                      </a:pPr>
                      <a:r>
                        <a:rPr lang="sv-SE" sz="800" dirty="0">
                          <a:solidFill>
                            <a:schemeClr val="tx1"/>
                          </a:solidFill>
                          <a:effectLst/>
                        </a:rPr>
                        <a:t>Svårt att genomföra</a:t>
                      </a:r>
                      <a:endParaRPr lang="sv-SE" sz="70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46902" marR="46902" marT="0" marB="0"/>
                </a:tc>
                <a:extLst>
                  <a:ext uri="{0D108BD9-81ED-4DB2-BD59-A6C34878D82A}">
                    <a16:rowId xmlns:a16="http://schemas.microsoft.com/office/drawing/2014/main" val="3967657460"/>
                  </a:ext>
                </a:extLst>
              </a:tr>
            </a:tbl>
          </a:graphicData>
        </a:graphic>
      </p:graphicFrame>
      <p:graphicFrame>
        <p:nvGraphicFramePr>
          <p:cNvPr id="7" name="Tabell 6">
            <a:extLst>
              <a:ext uri="{FF2B5EF4-FFF2-40B4-BE49-F238E27FC236}">
                <a16:creationId xmlns:a16="http://schemas.microsoft.com/office/drawing/2014/main" id="{EAFF4385-3DD4-E334-77B1-5B12559361B4}"/>
              </a:ext>
            </a:extLst>
          </p:cNvPr>
          <p:cNvGraphicFramePr>
            <a:graphicFrameLocks noGrp="1"/>
          </p:cNvGraphicFramePr>
          <p:nvPr>
            <p:extLst>
              <p:ext uri="{D42A27DB-BD31-4B8C-83A1-F6EECF244321}">
                <p14:modId xmlns:p14="http://schemas.microsoft.com/office/powerpoint/2010/main" val="940789666"/>
              </p:ext>
            </p:extLst>
          </p:nvPr>
        </p:nvGraphicFramePr>
        <p:xfrm>
          <a:off x="7049476" y="4081881"/>
          <a:ext cx="4211172" cy="849627"/>
        </p:xfrm>
        <a:graphic>
          <a:graphicData uri="http://schemas.openxmlformats.org/drawingml/2006/table">
            <a:tbl>
              <a:tblPr firstRow="1" firstCol="1" lastRow="1" lastCol="1" bandRow="1" bandCol="1">
                <a:tableStyleId>{5C22544A-7EE6-4342-B048-85BDC9FD1C3A}</a:tableStyleId>
              </a:tblPr>
              <a:tblGrid>
                <a:gridCol w="2150981">
                  <a:extLst>
                    <a:ext uri="{9D8B030D-6E8A-4147-A177-3AD203B41FA5}">
                      <a16:colId xmlns:a16="http://schemas.microsoft.com/office/drawing/2014/main" val="2183597619"/>
                    </a:ext>
                  </a:extLst>
                </a:gridCol>
                <a:gridCol w="2060191">
                  <a:extLst>
                    <a:ext uri="{9D8B030D-6E8A-4147-A177-3AD203B41FA5}">
                      <a16:colId xmlns:a16="http://schemas.microsoft.com/office/drawing/2014/main" val="1346294617"/>
                    </a:ext>
                  </a:extLst>
                </a:gridCol>
              </a:tblGrid>
              <a:tr h="849627">
                <a:tc>
                  <a:txBody>
                    <a:bodyPr/>
                    <a:lstStyle/>
                    <a:p>
                      <a:pPr algn="ctr">
                        <a:lnSpc>
                          <a:spcPts val="1300"/>
                        </a:lnSpc>
                        <a:spcAft>
                          <a:spcPts val="0"/>
                        </a:spcAft>
                      </a:pPr>
                      <a:r>
                        <a:rPr lang="sv-SE" sz="800" dirty="0">
                          <a:solidFill>
                            <a:schemeClr val="tx1"/>
                          </a:solidFill>
                          <a:effectLst/>
                        </a:rPr>
                        <a:t>Frågor att ”parkera”</a:t>
                      </a:r>
                    </a:p>
                    <a:p>
                      <a:pPr algn="ctr">
                        <a:lnSpc>
                          <a:spcPts val="1300"/>
                        </a:lnSpc>
                        <a:spcAft>
                          <a:spcPts val="0"/>
                        </a:spcAft>
                      </a:pPr>
                      <a:r>
                        <a:rPr lang="sv-SE" sz="800" dirty="0">
                          <a:solidFill>
                            <a:schemeClr val="tx1"/>
                          </a:solidFill>
                          <a:effectLst/>
                        </a:rPr>
                        <a:t>(Det här är inte relevant nu, men bra att komma ihåg)</a:t>
                      </a:r>
                    </a:p>
                    <a:p>
                      <a:pPr algn="l">
                        <a:lnSpc>
                          <a:spcPts val="1300"/>
                        </a:lnSpc>
                        <a:spcAft>
                          <a:spcPts val="0"/>
                        </a:spcAft>
                      </a:pPr>
                      <a:r>
                        <a:rPr lang="sv-SE" sz="1200" dirty="0">
                          <a:effectLst/>
                        </a:rPr>
                        <a:t> </a:t>
                      </a:r>
                      <a:endParaRPr lang="sv-SE" sz="1000" dirty="0">
                        <a:effectLst/>
                      </a:endParaRPr>
                    </a:p>
                    <a:p>
                      <a:pPr algn="ctr">
                        <a:lnSpc>
                          <a:spcPts val="1300"/>
                        </a:lnSpc>
                        <a:spcAft>
                          <a:spcPts val="0"/>
                        </a:spcAft>
                      </a:pPr>
                      <a:r>
                        <a:rPr lang="sv-SE" sz="1100" dirty="0">
                          <a:effectLst/>
                        </a:rPr>
                        <a:t> </a:t>
                      </a:r>
                      <a:endParaRPr lang="sv-SE" sz="1000" dirty="0">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ts val="1300"/>
                        </a:lnSpc>
                        <a:spcAft>
                          <a:spcPts val="0"/>
                        </a:spcAft>
                      </a:pPr>
                      <a:r>
                        <a:rPr lang="sv-SE" sz="800" dirty="0">
                          <a:solidFill>
                            <a:schemeClr val="tx1"/>
                          </a:solidFill>
                          <a:effectLst/>
                        </a:rPr>
                        <a:t>Till nästa nivå </a:t>
                      </a:r>
                    </a:p>
                    <a:p>
                      <a:pPr algn="ctr">
                        <a:lnSpc>
                          <a:spcPts val="1300"/>
                        </a:lnSpc>
                        <a:spcAft>
                          <a:spcPts val="0"/>
                        </a:spcAft>
                      </a:pPr>
                      <a:r>
                        <a:rPr lang="sv-SE" sz="800" dirty="0">
                          <a:solidFill>
                            <a:schemeClr val="tx1"/>
                          </a:solidFill>
                          <a:effectLst/>
                        </a:rPr>
                        <a:t>(Detta måste jag som chef ta upp med min närmaste chef)</a:t>
                      </a:r>
                      <a:endParaRPr lang="sv-SE" sz="80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3231774"/>
                  </a:ext>
                </a:extLst>
              </a:tr>
            </a:tbl>
          </a:graphicData>
        </a:graphic>
      </p:graphicFrame>
      <p:pic>
        <p:nvPicPr>
          <p:cNvPr id="8" name="Picture 11">
            <a:extLst>
              <a:ext uri="{FF2B5EF4-FFF2-40B4-BE49-F238E27FC236}">
                <a16:creationId xmlns:a16="http://schemas.microsoft.com/office/drawing/2014/main" id="{09E304C6-6E79-4EE7-8561-544953162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025" y="4506694"/>
            <a:ext cx="483266" cy="34156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a:extLst>
              <a:ext uri="{FF2B5EF4-FFF2-40B4-BE49-F238E27FC236}">
                <a16:creationId xmlns:a16="http://schemas.microsoft.com/office/drawing/2014/main" id="{63A01AEB-D280-4192-F350-71ED8A9DA4EB}"/>
              </a:ext>
            </a:extLst>
          </p:cNvPr>
          <p:cNvSpPr>
            <a:spLocks noChangeArrowheads="1"/>
          </p:cNvSpPr>
          <p:nvPr/>
        </p:nvSpPr>
        <p:spPr bwMode="auto">
          <a:xfrm rot="10800000">
            <a:off x="10728436" y="4484641"/>
            <a:ext cx="362609" cy="350046"/>
          </a:xfrm>
          <a:prstGeom prst="downArrow">
            <a:avLst>
              <a:gd name="adj1" fmla="val 50000"/>
              <a:gd name="adj2" fmla="val 39387"/>
            </a:avLst>
          </a:prstGeom>
          <a:solidFill>
            <a:srgbClr val="0070C0"/>
          </a:solidFill>
          <a:ln w="9525">
            <a:solidFill>
              <a:srgbClr val="F6C3A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40693892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DB8924-737D-C6C9-F6FB-3749B0AD70E4}"/>
              </a:ext>
            </a:extLst>
          </p:cNvPr>
          <p:cNvSpPr>
            <a:spLocks noGrp="1"/>
          </p:cNvSpPr>
          <p:nvPr>
            <p:ph type="title"/>
          </p:nvPr>
        </p:nvSpPr>
        <p:spPr/>
        <p:txBody>
          <a:bodyPr/>
          <a:lstStyle/>
          <a:p>
            <a:r>
              <a:rPr lang="sv-SE"/>
              <a:t>Reflektera individuellt</a:t>
            </a:r>
          </a:p>
        </p:txBody>
      </p:sp>
      <p:sp>
        <p:nvSpPr>
          <p:cNvPr id="3" name="Platshållare för innehåll 2">
            <a:extLst>
              <a:ext uri="{FF2B5EF4-FFF2-40B4-BE49-F238E27FC236}">
                <a16:creationId xmlns:a16="http://schemas.microsoft.com/office/drawing/2014/main" id="{4C7D69DE-DA71-038B-C674-CEFBE3B437FF}"/>
              </a:ext>
            </a:extLst>
          </p:cNvPr>
          <p:cNvSpPr>
            <a:spLocks noGrp="1"/>
          </p:cNvSpPr>
          <p:nvPr>
            <p:ph idx="1"/>
          </p:nvPr>
        </p:nvSpPr>
        <p:spPr>
          <a:xfrm>
            <a:off x="838200" y="1268643"/>
            <a:ext cx="5730552" cy="4688812"/>
          </a:xfrm>
        </p:spPr>
        <p:txBody>
          <a:bodyPr/>
          <a:lstStyle/>
          <a:p>
            <a:r>
              <a:rPr lang="sv-SE" dirty="0"/>
              <a:t>Vilka är de tre viktigaste frågorna/områdena att utveckla (förbättringsområden) kopplat till arbetsklimat?</a:t>
            </a:r>
            <a:br>
              <a:rPr lang="sv-SE" dirty="0"/>
            </a:br>
            <a:endParaRPr lang="sv-SE" dirty="0"/>
          </a:p>
          <a:p>
            <a:endParaRPr lang="sv-SE" dirty="0"/>
          </a:p>
          <a:p>
            <a:r>
              <a:rPr lang="sv-SE" dirty="0"/>
              <a:t>Vilka är de tre viktigaste frågorna/områdena att bevara (styrkor/positiva aspekter) kopplat till arbetsklimat?</a:t>
            </a:r>
          </a:p>
          <a:p>
            <a:endParaRPr lang="sv-SE" dirty="0"/>
          </a:p>
        </p:txBody>
      </p:sp>
      <p:grpSp>
        <p:nvGrpSpPr>
          <p:cNvPr id="14" name="Grupp 13">
            <a:extLst>
              <a:ext uri="{FF2B5EF4-FFF2-40B4-BE49-F238E27FC236}">
                <a16:creationId xmlns:a16="http://schemas.microsoft.com/office/drawing/2014/main" id="{343B8679-E46B-FA28-6DDE-5843AE2E4724}"/>
              </a:ext>
            </a:extLst>
          </p:cNvPr>
          <p:cNvGrpSpPr/>
          <p:nvPr/>
        </p:nvGrpSpPr>
        <p:grpSpPr>
          <a:xfrm>
            <a:off x="6758471" y="1268643"/>
            <a:ext cx="3121573" cy="701363"/>
            <a:chOff x="6095997" y="1348155"/>
            <a:chExt cx="3121573" cy="701363"/>
          </a:xfrm>
        </p:grpSpPr>
        <p:sp>
          <p:nvSpPr>
            <p:cNvPr id="15" name="Rektangulär pratbubbla 11">
              <a:extLst>
                <a:ext uri="{FF2B5EF4-FFF2-40B4-BE49-F238E27FC236}">
                  <a16:creationId xmlns:a16="http://schemas.microsoft.com/office/drawing/2014/main" id="{518E1AA2-465D-59B5-AB7F-2DA2870C9659}"/>
                </a:ext>
              </a:extLst>
            </p:cNvPr>
            <p:cNvSpPr/>
            <p:nvPr/>
          </p:nvSpPr>
          <p:spPr>
            <a:xfrm>
              <a:off x="609599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ulär pratbubbla 12">
              <a:extLst>
                <a:ext uri="{FF2B5EF4-FFF2-40B4-BE49-F238E27FC236}">
                  <a16:creationId xmlns:a16="http://schemas.microsoft.com/office/drawing/2014/main" id="{D6A013AF-525C-FED8-0F5A-0DAEC8E57998}"/>
                </a:ext>
              </a:extLst>
            </p:cNvPr>
            <p:cNvSpPr/>
            <p:nvPr/>
          </p:nvSpPr>
          <p:spPr>
            <a:xfrm>
              <a:off x="7178562"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ulär pratbubbla 13">
              <a:extLst>
                <a:ext uri="{FF2B5EF4-FFF2-40B4-BE49-F238E27FC236}">
                  <a16:creationId xmlns:a16="http://schemas.microsoft.com/office/drawing/2014/main" id="{3D5A259E-98C4-1DBD-7DA9-97AE43CCB68B}"/>
                </a:ext>
              </a:extLst>
            </p:cNvPr>
            <p:cNvSpPr/>
            <p:nvPr/>
          </p:nvSpPr>
          <p:spPr>
            <a:xfrm>
              <a:off x="826112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8" name="Grupp 17">
            <a:extLst>
              <a:ext uri="{FF2B5EF4-FFF2-40B4-BE49-F238E27FC236}">
                <a16:creationId xmlns:a16="http://schemas.microsoft.com/office/drawing/2014/main" id="{7EC86891-5B76-B398-E780-5BAE210868AA}"/>
              </a:ext>
            </a:extLst>
          </p:cNvPr>
          <p:cNvGrpSpPr/>
          <p:nvPr/>
        </p:nvGrpSpPr>
        <p:grpSpPr>
          <a:xfrm>
            <a:off x="6758471" y="2666521"/>
            <a:ext cx="3121573" cy="701363"/>
            <a:chOff x="6095997" y="1348155"/>
            <a:chExt cx="3121573" cy="701363"/>
          </a:xfrm>
          <a:solidFill>
            <a:srgbClr val="D0DA54"/>
          </a:solidFill>
        </p:grpSpPr>
        <p:sp>
          <p:nvSpPr>
            <p:cNvPr id="19" name="Rektangulär pratbubbla 16">
              <a:extLst>
                <a:ext uri="{FF2B5EF4-FFF2-40B4-BE49-F238E27FC236}">
                  <a16:creationId xmlns:a16="http://schemas.microsoft.com/office/drawing/2014/main" id="{49651A9E-EFE4-8197-B63E-1574876A7D5A}"/>
                </a:ext>
              </a:extLst>
            </p:cNvPr>
            <p:cNvSpPr/>
            <p:nvPr/>
          </p:nvSpPr>
          <p:spPr>
            <a:xfrm>
              <a:off x="609599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ulär pratbubbla 17">
              <a:extLst>
                <a:ext uri="{FF2B5EF4-FFF2-40B4-BE49-F238E27FC236}">
                  <a16:creationId xmlns:a16="http://schemas.microsoft.com/office/drawing/2014/main" id="{A3666136-0661-8EF7-249E-AD0721535141}"/>
                </a:ext>
              </a:extLst>
            </p:cNvPr>
            <p:cNvSpPr/>
            <p:nvPr/>
          </p:nvSpPr>
          <p:spPr>
            <a:xfrm>
              <a:off x="7178562"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ulär pratbubbla 18">
              <a:extLst>
                <a:ext uri="{FF2B5EF4-FFF2-40B4-BE49-F238E27FC236}">
                  <a16:creationId xmlns:a16="http://schemas.microsoft.com/office/drawing/2014/main" id="{CEA41580-07BA-89A7-8457-E53BB80169A2}"/>
                </a:ext>
              </a:extLst>
            </p:cNvPr>
            <p:cNvSpPr/>
            <p:nvPr/>
          </p:nvSpPr>
          <p:spPr>
            <a:xfrm>
              <a:off x="826112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13049418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5E7AE-A8D0-74A0-47D3-FC85641317A0}"/>
              </a:ext>
            </a:extLst>
          </p:cNvPr>
          <p:cNvSpPr>
            <a:spLocks noGrp="1"/>
          </p:cNvSpPr>
          <p:nvPr>
            <p:ph type="title"/>
          </p:nvPr>
        </p:nvSpPr>
        <p:spPr/>
        <p:txBody>
          <a:bodyPr lIns="91440" tIns="45720" rIns="91440" bIns="45720" anchor="t" anchorCtr="0">
            <a:noAutofit/>
          </a:bodyPr>
          <a:lstStyle/>
          <a:p>
            <a:r>
              <a:rPr lang="sv-SE" dirty="0">
                <a:latin typeface="Poppins"/>
                <a:cs typeface="Poppins"/>
              </a:rPr>
              <a:t>Presentera och sortera </a:t>
            </a:r>
          </a:p>
        </p:txBody>
      </p:sp>
      <p:sp>
        <p:nvSpPr>
          <p:cNvPr id="3" name="Platshållare för innehåll 2">
            <a:extLst>
              <a:ext uri="{FF2B5EF4-FFF2-40B4-BE49-F238E27FC236}">
                <a16:creationId xmlns:a16="http://schemas.microsoft.com/office/drawing/2014/main" id="{716DF080-31AD-BDAE-AFD0-572D6398B5CF}"/>
              </a:ext>
            </a:extLst>
          </p:cNvPr>
          <p:cNvSpPr>
            <a:spLocks noGrp="1"/>
          </p:cNvSpPr>
          <p:nvPr>
            <p:ph idx="1"/>
          </p:nvPr>
        </p:nvSpPr>
        <p:spPr/>
        <p:txBody>
          <a:bodyPr lIns="91440" tIns="45720" rIns="91440" bIns="45720" numCol="1" spcCol="180000" anchor="t">
            <a:noAutofit/>
          </a:bodyPr>
          <a:lstStyle/>
          <a:p>
            <a:r>
              <a:rPr lang="sv-SE" sz="1600" dirty="0"/>
              <a:t>Varje </a:t>
            </a:r>
            <a:r>
              <a:rPr lang="sv-SE" dirty="0"/>
              <a:t>person presenterar</a:t>
            </a:r>
            <a:r>
              <a:rPr lang="sv-SE" sz="1600" dirty="0"/>
              <a:t> sina </a:t>
            </a:r>
            <a:r>
              <a:rPr lang="sv-SE" dirty="0"/>
              <a:t>förslag till styrkor och förbättringar – detta dokumenteras av ”Administratören”. Använd gärna Post it-lapparna för att dokumentera.</a:t>
            </a:r>
          </a:p>
          <a:p>
            <a:r>
              <a:rPr lang="sv-SE" sz="1600" dirty="0"/>
              <a:t>När alla har gått igenom sina Post-</a:t>
            </a:r>
            <a:r>
              <a:rPr lang="sv-SE" dirty="0"/>
              <a:t>it-</a:t>
            </a:r>
            <a:r>
              <a:rPr lang="sv-SE" sz="1600" dirty="0"/>
              <a:t>lappar </a:t>
            </a:r>
            <a:r>
              <a:rPr lang="sv-SE" sz="1600" dirty="0" err="1"/>
              <a:t>klustrar</a:t>
            </a:r>
            <a:r>
              <a:rPr lang="sv-SE" sz="1600" dirty="0"/>
              <a:t> ni gemensamt frågorna/områdena som hör ihop med varandra fördelat på styrkor och förbättringar.</a:t>
            </a:r>
            <a:r>
              <a:rPr lang="sv-SE" dirty="0"/>
              <a:t>  </a:t>
            </a:r>
            <a:endParaRPr lang="sv-SE" sz="1600" dirty="0">
              <a:cs typeface="Calibri"/>
            </a:endParaRPr>
          </a:p>
          <a:p>
            <a:endParaRPr lang="sv-SE" dirty="0"/>
          </a:p>
        </p:txBody>
      </p:sp>
      <p:sp>
        <p:nvSpPr>
          <p:cNvPr id="4" name="Platshållare för innehåll 2">
            <a:extLst>
              <a:ext uri="{FF2B5EF4-FFF2-40B4-BE49-F238E27FC236}">
                <a16:creationId xmlns:a16="http://schemas.microsoft.com/office/drawing/2014/main" id="{2BFA5DBC-5451-9D43-FD95-47B7FC228A87}"/>
              </a:ext>
            </a:extLst>
          </p:cNvPr>
          <p:cNvSpPr txBox="1">
            <a:spLocks/>
          </p:cNvSpPr>
          <p:nvPr/>
        </p:nvSpPr>
        <p:spPr>
          <a:xfrm>
            <a:off x="2853288" y="3334612"/>
            <a:ext cx="2373772" cy="520596"/>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2000">
                <a:solidFill>
                  <a:schemeClr val="tx1"/>
                </a:solidFill>
              </a:rPr>
              <a:t>Förbättringar</a:t>
            </a:r>
          </a:p>
        </p:txBody>
      </p:sp>
      <p:sp>
        <p:nvSpPr>
          <p:cNvPr id="5" name="Platshållare för innehåll 2">
            <a:extLst>
              <a:ext uri="{FF2B5EF4-FFF2-40B4-BE49-F238E27FC236}">
                <a16:creationId xmlns:a16="http://schemas.microsoft.com/office/drawing/2014/main" id="{FDECD93F-BCD8-C2B0-4EC3-2A8DD84E6E2A}"/>
              </a:ext>
            </a:extLst>
          </p:cNvPr>
          <p:cNvSpPr txBox="1">
            <a:spLocks/>
          </p:cNvSpPr>
          <p:nvPr/>
        </p:nvSpPr>
        <p:spPr>
          <a:xfrm>
            <a:off x="6979868" y="3334612"/>
            <a:ext cx="2391230" cy="511131"/>
          </a:xfrm>
          <a:prstGeom prst="rect">
            <a:avLst/>
          </a:prstGeom>
        </p:spPr>
        <p:txBody>
          <a:bodyPr numCol="1" spcCol="18000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2000">
                <a:solidFill>
                  <a:schemeClr val="tx1"/>
                </a:solidFill>
              </a:rPr>
              <a:t>Styrkor</a:t>
            </a:r>
          </a:p>
        </p:txBody>
      </p:sp>
      <p:grpSp>
        <p:nvGrpSpPr>
          <p:cNvPr id="6" name="Grupp 5">
            <a:extLst>
              <a:ext uri="{FF2B5EF4-FFF2-40B4-BE49-F238E27FC236}">
                <a16:creationId xmlns:a16="http://schemas.microsoft.com/office/drawing/2014/main" id="{011CE9AF-F45A-7491-28C6-C6CA3F2670E7}"/>
              </a:ext>
            </a:extLst>
          </p:cNvPr>
          <p:cNvGrpSpPr/>
          <p:nvPr/>
        </p:nvGrpSpPr>
        <p:grpSpPr>
          <a:xfrm>
            <a:off x="2856717" y="3860127"/>
            <a:ext cx="2380156" cy="1289942"/>
            <a:chOff x="956438" y="3860127"/>
            <a:chExt cx="3121573" cy="1691758"/>
          </a:xfrm>
        </p:grpSpPr>
        <p:grpSp>
          <p:nvGrpSpPr>
            <p:cNvPr id="7" name="Grupp 6">
              <a:extLst>
                <a:ext uri="{FF2B5EF4-FFF2-40B4-BE49-F238E27FC236}">
                  <a16:creationId xmlns:a16="http://schemas.microsoft.com/office/drawing/2014/main" id="{D6D24620-63CE-A7E2-9C6D-B1D7237F92B5}"/>
                </a:ext>
              </a:extLst>
            </p:cNvPr>
            <p:cNvGrpSpPr/>
            <p:nvPr/>
          </p:nvGrpSpPr>
          <p:grpSpPr>
            <a:xfrm>
              <a:off x="956438" y="3860127"/>
              <a:ext cx="3121573" cy="701363"/>
              <a:chOff x="6095997" y="1348155"/>
              <a:chExt cx="3121573" cy="701363"/>
            </a:xfrm>
          </p:grpSpPr>
          <p:sp>
            <p:nvSpPr>
              <p:cNvPr id="11" name="Rektangulär pratbubbla 18">
                <a:extLst>
                  <a:ext uri="{FF2B5EF4-FFF2-40B4-BE49-F238E27FC236}">
                    <a16:creationId xmlns:a16="http://schemas.microsoft.com/office/drawing/2014/main" id="{3A230786-1485-3A30-DE58-495DBFBE767D}"/>
                  </a:ext>
                </a:extLst>
              </p:cNvPr>
              <p:cNvSpPr/>
              <p:nvPr/>
            </p:nvSpPr>
            <p:spPr>
              <a:xfrm>
                <a:off x="609599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ulär pratbubbla 19">
                <a:extLst>
                  <a:ext uri="{FF2B5EF4-FFF2-40B4-BE49-F238E27FC236}">
                    <a16:creationId xmlns:a16="http://schemas.microsoft.com/office/drawing/2014/main" id="{4E32F52A-A7AB-0E88-0B14-5FF7CBBA55F9}"/>
                  </a:ext>
                </a:extLst>
              </p:cNvPr>
              <p:cNvSpPr/>
              <p:nvPr/>
            </p:nvSpPr>
            <p:spPr>
              <a:xfrm>
                <a:off x="7178562"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ulär pratbubbla 20">
                <a:extLst>
                  <a:ext uri="{FF2B5EF4-FFF2-40B4-BE49-F238E27FC236}">
                    <a16:creationId xmlns:a16="http://schemas.microsoft.com/office/drawing/2014/main" id="{6DB9761D-30D6-7052-BA8B-0809E85515A8}"/>
                  </a:ext>
                </a:extLst>
              </p:cNvPr>
              <p:cNvSpPr/>
              <p:nvPr/>
            </p:nvSpPr>
            <p:spPr>
              <a:xfrm>
                <a:off x="826112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8" name="Grupp 7">
              <a:extLst>
                <a:ext uri="{FF2B5EF4-FFF2-40B4-BE49-F238E27FC236}">
                  <a16:creationId xmlns:a16="http://schemas.microsoft.com/office/drawing/2014/main" id="{6EE8E69C-C51B-58CA-38AA-8C38E7020B29}"/>
                </a:ext>
              </a:extLst>
            </p:cNvPr>
            <p:cNvGrpSpPr/>
            <p:nvPr/>
          </p:nvGrpSpPr>
          <p:grpSpPr>
            <a:xfrm>
              <a:off x="1497720" y="4850522"/>
              <a:ext cx="2039008" cy="701363"/>
              <a:chOff x="6095997" y="1348155"/>
              <a:chExt cx="2039008" cy="701363"/>
            </a:xfrm>
          </p:grpSpPr>
          <p:sp>
            <p:nvSpPr>
              <p:cNvPr id="9" name="Rektangulär pratbubbla 26">
                <a:extLst>
                  <a:ext uri="{FF2B5EF4-FFF2-40B4-BE49-F238E27FC236}">
                    <a16:creationId xmlns:a16="http://schemas.microsoft.com/office/drawing/2014/main" id="{1FF2CAF1-7647-E0D2-6B34-9AAD54713D63}"/>
                  </a:ext>
                </a:extLst>
              </p:cNvPr>
              <p:cNvSpPr/>
              <p:nvPr/>
            </p:nvSpPr>
            <p:spPr>
              <a:xfrm>
                <a:off x="6095997"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ulär pratbubbla 27">
                <a:extLst>
                  <a:ext uri="{FF2B5EF4-FFF2-40B4-BE49-F238E27FC236}">
                    <a16:creationId xmlns:a16="http://schemas.microsoft.com/office/drawing/2014/main" id="{11E4D1F0-EC5F-0AC5-E9D9-A6295482998E}"/>
                  </a:ext>
                </a:extLst>
              </p:cNvPr>
              <p:cNvSpPr/>
              <p:nvPr/>
            </p:nvSpPr>
            <p:spPr>
              <a:xfrm>
                <a:off x="7178562" y="1348155"/>
                <a:ext cx="956443" cy="701363"/>
              </a:xfrm>
              <a:prstGeom prst="wedgeRectCallout">
                <a:avLst>
                  <a:gd name="adj1" fmla="val -39514"/>
                  <a:gd name="adj2" fmla="val 77486"/>
                </a:avLst>
              </a:prstGeom>
              <a:solidFill>
                <a:srgbClr val="B5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14" name="Grupp 13">
            <a:extLst>
              <a:ext uri="{FF2B5EF4-FFF2-40B4-BE49-F238E27FC236}">
                <a16:creationId xmlns:a16="http://schemas.microsoft.com/office/drawing/2014/main" id="{5B15D556-899A-C650-AED4-74144E5F051F}"/>
              </a:ext>
            </a:extLst>
          </p:cNvPr>
          <p:cNvGrpSpPr/>
          <p:nvPr/>
        </p:nvGrpSpPr>
        <p:grpSpPr>
          <a:xfrm>
            <a:off x="6978305" y="3860128"/>
            <a:ext cx="2380156" cy="1289941"/>
            <a:chOff x="5075181" y="3860128"/>
            <a:chExt cx="3121573" cy="1691757"/>
          </a:xfrm>
        </p:grpSpPr>
        <p:grpSp>
          <p:nvGrpSpPr>
            <p:cNvPr id="15" name="Grupp 14">
              <a:extLst>
                <a:ext uri="{FF2B5EF4-FFF2-40B4-BE49-F238E27FC236}">
                  <a16:creationId xmlns:a16="http://schemas.microsoft.com/office/drawing/2014/main" id="{CB75D364-066B-5AA8-3102-7DD9631A975F}"/>
                </a:ext>
              </a:extLst>
            </p:cNvPr>
            <p:cNvGrpSpPr/>
            <p:nvPr/>
          </p:nvGrpSpPr>
          <p:grpSpPr>
            <a:xfrm>
              <a:off x="5075181" y="3860128"/>
              <a:ext cx="3121573" cy="701363"/>
              <a:chOff x="6095997" y="1348155"/>
              <a:chExt cx="3121573" cy="701363"/>
            </a:xfrm>
            <a:solidFill>
              <a:srgbClr val="D0DA54"/>
            </a:solidFill>
          </p:grpSpPr>
          <p:sp>
            <p:nvSpPr>
              <p:cNvPr id="19" name="Rektangulär pratbubbla 22">
                <a:extLst>
                  <a:ext uri="{FF2B5EF4-FFF2-40B4-BE49-F238E27FC236}">
                    <a16:creationId xmlns:a16="http://schemas.microsoft.com/office/drawing/2014/main" id="{87ABF015-28D3-8106-5CBB-8D1ECEF71C89}"/>
                  </a:ext>
                </a:extLst>
              </p:cNvPr>
              <p:cNvSpPr/>
              <p:nvPr/>
            </p:nvSpPr>
            <p:spPr>
              <a:xfrm>
                <a:off x="609599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ulär pratbubbla 23">
                <a:extLst>
                  <a:ext uri="{FF2B5EF4-FFF2-40B4-BE49-F238E27FC236}">
                    <a16:creationId xmlns:a16="http://schemas.microsoft.com/office/drawing/2014/main" id="{767CD401-141C-BF27-90D8-C6C6ACC83570}"/>
                  </a:ext>
                </a:extLst>
              </p:cNvPr>
              <p:cNvSpPr/>
              <p:nvPr/>
            </p:nvSpPr>
            <p:spPr>
              <a:xfrm>
                <a:off x="7178562"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ulär pratbubbla 24">
                <a:extLst>
                  <a:ext uri="{FF2B5EF4-FFF2-40B4-BE49-F238E27FC236}">
                    <a16:creationId xmlns:a16="http://schemas.microsoft.com/office/drawing/2014/main" id="{E2E0A7B2-833A-F1C7-9E62-A2B1AE6B97DF}"/>
                  </a:ext>
                </a:extLst>
              </p:cNvPr>
              <p:cNvSpPr/>
              <p:nvPr/>
            </p:nvSpPr>
            <p:spPr>
              <a:xfrm>
                <a:off x="826112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7F1BCB60-9F21-0086-53BC-6DFB904DF3F1}"/>
                </a:ext>
              </a:extLst>
            </p:cNvPr>
            <p:cNvGrpSpPr/>
            <p:nvPr/>
          </p:nvGrpSpPr>
          <p:grpSpPr>
            <a:xfrm>
              <a:off x="5616463" y="4850522"/>
              <a:ext cx="2039008" cy="701363"/>
              <a:chOff x="6095997" y="1348155"/>
              <a:chExt cx="2039008" cy="701363"/>
            </a:xfrm>
            <a:solidFill>
              <a:srgbClr val="D0DA54"/>
            </a:solidFill>
          </p:grpSpPr>
          <p:sp>
            <p:nvSpPr>
              <p:cNvPr id="17" name="Rektangulär pratbubbla 30">
                <a:extLst>
                  <a:ext uri="{FF2B5EF4-FFF2-40B4-BE49-F238E27FC236}">
                    <a16:creationId xmlns:a16="http://schemas.microsoft.com/office/drawing/2014/main" id="{430CA533-9B94-3076-2C10-2885D3ED3760}"/>
                  </a:ext>
                </a:extLst>
              </p:cNvPr>
              <p:cNvSpPr/>
              <p:nvPr/>
            </p:nvSpPr>
            <p:spPr>
              <a:xfrm>
                <a:off x="6095997"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ulär pratbubbla 31">
                <a:extLst>
                  <a:ext uri="{FF2B5EF4-FFF2-40B4-BE49-F238E27FC236}">
                    <a16:creationId xmlns:a16="http://schemas.microsoft.com/office/drawing/2014/main" id="{BDEC1061-B5B5-F125-474F-561C2FA3DD98}"/>
                  </a:ext>
                </a:extLst>
              </p:cNvPr>
              <p:cNvSpPr/>
              <p:nvPr/>
            </p:nvSpPr>
            <p:spPr>
              <a:xfrm>
                <a:off x="7178562" y="1348155"/>
                <a:ext cx="956443" cy="701363"/>
              </a:xfrm>
              <a:prstGeom prst="wedgeRectCallout">
                <a:avLst>
                  <a:gd name="adj1" fmla="val -39514"/>
                  <a:gd name="adj2" fmla="val 7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Tree>
    <p:extLst>
      <p:ext uri="{BB962C8B-B14F-4D97-AF65-F5344CB8AC3E}">
        <p14:creationId xmlns:p14="http://schemas.microsoft.com/office/powerpoint/2010/main" val="90376990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3B497E6-8F06-699D-D681-9628C2D1DD6C}"/>
              </a:ext>
            </a:extLst>
          </p:cNvPr>
          <p:cNvSpPr>
            <a:spLocks noGrp="1"/>
          </p:cNvSpPr>
          <p:nvPr>
            <p:ph idx="11"/>
          </p:nvPr>
        </p:nvSpPr>
        <p:spPr/>
        <p:txBody>
          <a:bodyPr/>
          <a:lstStyle/>
          <a:p>
            <a:r>
              <a:rPr lang="sv-SE" dirty="0"/>
              <a:t>Fokusera på förbättringsområden.</a:t>
            </a:r>
            <a:br>
              <a:rPr lang="sv-SE" dirty="0"/>
            </a:br>
            <a:endParaRPr lang="sv-SE" dirty="0"/>
          </a:p>
          <a:p>
            <a:r>
              <a:rPr lang="sv-SE" dirty="0"/>
              <a:t>Välj vilka frågor/områden som är viktigast för er att prioritera (1, 2, 3).</a:t>
            </a:r>
            <a:br>
              <a:rPr lang="sv-SE" dirty="0"/>
            </a:br>
            <a:endParaRPr lang="sv-SE" dirty="0"/>
          </a:p>
          <a:p>
            <a:r>
              <a:rPr lang="sv-SE" dirty="0"/>
              <a:t>Diskutera:</a:t>
            </a:r>
            <a:br>
              <a:rPr lang="sv-SE" dirty="0"/>
            </a:br>
            <a:r>
              <a:rPr lang="sv-SE" dirty="0"/>
              <a:t>- Vad är bakgrunden till att detta inte fungerar så som vi önskar?</a:t>
            </a:r>
            <a:br>
              <a:rPr lang="sv-SE" dirty="0"/>
            </a:br>
            <a:r>
              <a:rPr lang="sv-SE" dirty="0"/>
              <a:t>- Vad vill vi uppnå genom att arbeta med detta? Målbild. </a:t>
            </a:r>
            <a:br>
              <a:rPr lang="sv-SE" dirty="0"/>
            </a:br>
            <a:r>
              <a:rPr lang="sv-SE" dirty="0"/>
              <a:t>- Vilka aktiviteter bör genomföras för att vi ska nå målen/utvecklas?</a:t>
            </a:r>
            <a:br>
              <a:rPr lang="sv-SE" dirty="0"/>
            </a:br>
            <a:endParaRPr lang="sv-SE" dirty="0"/>
          </a:p>
          <a:p>
            <a:r>
              <a:rPr lang="sv-SE" dirty="0"/>
              <a:t>Dokumentera åtgärder i institutionens/enhetens/motsvarande handlingsplan för systematiskt arbetsmiljöarbete och aktiva åtgärder.</a:t>
            </a:r>
            <a:endParaRPr lang="sv-SE" dirty="0">
              <a:highlight>
                <a:srgbClr val="FFFF00"/>
              </a:highlight>
            </a:endParaRPr>
          </a:p>
          <a:p>
            <a:br>
              <a:rPr lang="sv-SE" dirty="0"/>
            </a:br>
            <a:endParaRPr lang="sv-SE" dirty="0"/>
          </a:p>
          <a:p>
            <a:endParaRPr lang="sv-SE" dirty="0"/>
          </a:p>
          <a:p>
            <a:endParaRPr lang="sv-SE" dirty="0"/>
          </a:p>
        </p:txBody>
      </p:sp>
      <p:sp>
        <p:nvSpPr>
          <p:cNvPr id="2" name="Rubrik 1">
            <a:extLst>
              <a:ext uri="{FF2B5EF4-FFF2-40B4-BE49-F238E27FC236}">
                <a16:creationId xmlns:a16="http://schemas.microsoft.com/office/drawing/2014/main" id="{7A5A3A21-D081-F895-4E41-46421FA2EEE8}"/>
              </a:ext>
            </a:extLst>
          </p:cNvPr>
          <p:cNvSpPr>
            <a:spLocks noGrp="1"/>
          </p:cNvSpPr>
          <p:nvPr>
            <p:ph type="title"/>
          </p:nvPr>
        </p:nvSpPr>
        <p:spPr/>
        <p:txBody>
          <a:bodyPr anchor="t"/>
          <a:lstStyle/>
          <a:p>
            <a:r>
              <a:rPr lang="sv-SE"/>
              <a:t>Prioritera och diskutera</a:t>
            </a:r>
          </a:p>
        </p:txBody>
      </p:sp>
      <p:pic>
        <p:nvPicPr>
          <p:cNvPr id="4" name="Platshållare för innehåll 13">
            <a:extLst>
              <a:ext uri="{FF2B5EF4-FFF2-40B4-BE49-F238E27FC236}">
                <a16:creationId xmlns:a16="http://schemas.microsoft.com/office/drawing/2014/main" id="{CB5EE030-0329-30D0-39F2-E99F9854C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29" y="2090559"/>
            <a:ext cx="3208896" cy="3846414"/>
          </a:xfrm>
          <a:prstGeom prst="rect">
            <a:avLst/>
          </a:prstGeom>
        </p:spPr>
      </p:pic>
    </p:spTree>
    <p:extLst>
      <p:ext uri="{BB962C8B-B14F-4D97-AF65-F5344CB8AC3E}">
        <p14:creationId xmlns:p14="http://schemas.microsoft.com/office/powerpoint/2010/main" val="371720025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88BCABE-5058-A235-E470-D2A25E786E25}"/>
              </a:ext>
            </a:extLst>
          </p:cNvPr>
          <p:cNvSpPr>
            <a:spLocks noGrp="1"/>
          </p:cNvSpPr>
          <p:nvPr>
            <p:ph idx="11"/>
          </p:nvPr>
        </p:nvSpPr>
        <p:spPr/>
        <p:txBody>
          <a:bodyPr/>
          <a:lstStyle/>
          <a:p>
            <a:r>
              <a:rPr lang="sv-SE"/>
              <a:t>Respektive grupp presenterar kort vad de fokuserat på i sina gruppdiskussioner.</a:t>
            </a:r>
          </a:p>
          <a:p>
            <a:pPr marL="285750" indent="-285750">
              <a:buFont typeface="Arial" panose="020B0604020202020204" pitchFamily="34" charset="0"/>
              <a:buChar char="•"/>
            </a:pPr>
            <a:r>
              <a:rPr lang="sv-SE"/>
              <a:t>Hur gick det? </a:t>
            </a:r>
          </a:p>
          <a:p>
            <a:pPr marL="285750" indent="-285750">
              <a:buFont typeface="Arial" panose="020B0604020202020204" pitchFamily="34" charset="0"/>
              <a:buChar char="•"/>
            </a:pPr>
            <a:r>
              <a:rPr lang="sv-SE"/>
              <a:t>Vilka förbättringsområden har ni diskuterat?</a:t>
            </a:r>
          </a:p>
          <a:p>
            <a:pPr marL="285750" indent="-285750">
              <a:buFont typeface="Arial" panose="020B0604020202020204" pitchFamily="34" charset="0"/>
              <a:buChar char="•"/>
            </a:pPr>
            <a:r>
              <a:rPr lang="sv-SE"/>
              <a:t>Några andra reflektioner som ni vill dela med er av?</a:t>
            </a:r>
          </a:p>
          <a:p>
            <a:endParaRPr lang="sv-SE"/>
          </a:p>
          <a:p>
            <a:endParaRPr lang="sv-SE"/>
          </a:p>
        </p:txBody>
      </p:sp>
      <p:sp>
        <p:nvSpPr>
          <p:cNvPr id="2" name="Rubrik 1">
            <a:extLst>
              <a:ext uri="{FF2B5EF4-FFF2-40B4-BE49-F238E27FC236}">
                <a16:creationId xmlns:a16="http://schemas.microsoft.com/office/drawing/2014/main" id="{EB965B42-DC34-3385-B7B1-8013ABDA9153}"/>
              </a:ext>
            </a:extLst>
          </p:cNvPr>
          <p:cNvSpPr>
            <a:spLocks noGrp="1"/>
          </p:cNvSpPr>
          <p:nvPr>
            <p:ph type="title"/>
          </p:nvPr>
        </p:nvSpPr>
        <p:spPr/>
        <p:txBody>
          <a:bodyPr anchor="t"/>
          <a:lstStyle/>
          <a:p>
            <a:r>
              <a:rPr lang="sv-SE" dirty="0"/>
              <a:t>Reflektion</a:t>
            </a:r>
          </a:p>
        </p:txBody>
      </p:sp>
      <p:pic>
        <p:nvPicPr>
          <p:cNvPr id="4" name="Bildobjekt 5" descr="En bild som visar text&#10;&#10;Automatiskt genererad beskrivning">
            <a:extLst>
              <a:ext uri="{FF2B5EF4-FFF2-40B4-BE49-F238E27FC236}">
                <a16:creationId xmlns:a16="http://schemas.microsoft.com/office/drawing/2014/main" id="{3D513342-08C9-21EF-B8FB-1D2765563CEA}"/>
              </a:ext>
            </a:extLst>
          </p:cNvPr>
          <p:cNvPicPr>
            <a:picLocks noChangeAspect="1"/>
          </p:cNvPicPr>
          <p:nvPr/>
        </p:nvPicPr>
        <p:blipFill>
          <a:blip r:embed="rId2"/>
          <a:stretch>
            <a:fillRect/>
          </a:stretch>
        </p:blipFill>
        <p:spPr>
          <a:xfrm>
            <a:off x="6305550" y="2218332"/>
            <a:ext cx="5627077" cy="3581156"/>
          </a:xfrm>
          <a:prstGeom prst="rect">
            <a:avLst/>
          </a:prstGeom>
        </p:spPr>
      </p:pic>
    </p:spTree>
    <p:extLst>
      <p:ext uri="{BB962C8B-B14F-4D97-AF65-F5344CB8AC3E}">
        <p14:creationId xmlns:p14="http://schemas.microsoft.com/office/powerpoint/2010/main" val="223386815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13D1863-1161-BB51-BAE5-E64FA8A13FD2}"/>
              </a:ext>
            </a:extLst>
          </p:cNvPr>
          <p:cNvSpPr>
            <a:spLocks noGrp="1"/>
          </p:cNvSpPr>
          <p:nvPr>
            <p:ph idx="11"/>
          </p:nvPr>
        </p:nvSpPr>
        <p:spPr/>
        <p:txBody>
          <a:bodyPr/>
          <a:lstStyle/>
          <a:p>
            <a:r>
              <a:rPr lang="sv-SE" dirty="0"/>
              <a:t>Diskutera alla åtgärdsförslag och prioriteringar från workshopen med ledningsgruppen, arbetsmiljögruppen eller motsvarande.</a:t>
            </a:r>
          </a:p>
          <a:p>
            <a:r>
              <a:rPr lang="sv-SE" dirty="0"/>
              <a:t>De högst prioriterade åtgärderna som inte kan lösas direkt förs in i institutionens/enhetens/motsvarande handlingsplan för systematiskt arbetsmiljöarbete och aktiva åtgärder, som ni kan arbeta vidare med de kommande året/åren.</a:t>
            </a:r>
          </a:p>
          <a:p>
            <a:endParaRPr lang="sv-SE" dirty="0"/>
          </a:p>
          <a:p>
            <a:r>
              <a:rPr lang="sv-SE" dirty="0"/>
              <a:t>Handlingsplanen ska samverkas vid LSG och bifogas VP.</a:t>
            </a:r>
          </a:p>
        </p:txBody>
      </p:sp>
      <p:sp>
        <p:nvSpPr>
          <p:cNvPr id="3" name="Rubrik 2">
            <a:extLst>
              <a:ext uri="{FF2B5EF4-FFF2-40B4-BE49-F238E27FC236}">
                <a16:creationId xmlns:a16="http://schemas.microsoft.com/office/drawing/2014/main" id="{7277F25F-F622-DE02-E2E7-4577207F2304}"/>
              </a:ext>
            </a:extLst>
          </p:cNvPr>
          <p:cNvSpPr>
            <a:spLocks noGrp="1"/>
          </p:cNvSpPr>
          <p:nvPr>
            <p:ph type="title"/>
          </p:nvPr>
        </p:nvSpPr>
        <p:spPr>
          <a:xfrm>
            <a:off x="6557825" y="858487"/>
            <a:ext cx="4943061" cy="2164631"/>
          </a:xfrm>
        </p:spPr>
        <p:txBody>
          <a:bodyPr/>
          <a:lstStyle/>
          <a:p>
            <a:r>
              <a:rPr lang="sv-SE" dirty="0"/>
              <a:t>Handlingsplan till samverkan och VP</a:t>
            </a:r>
          </a:p>
        </p:txBody>
      </p:sp>
      <p:pic>
        <p:nvPicPr>
          <p:cNvPr id="4" name="Platshållare för innehåll 9">
            <a:extLst>
              <a:ext uri="{FF2B5EF4-FFF2-40B4-BE49-F238E27FC236}">
                <a16:creationId xmlns:a16="http://schemas.microsoft.com/office/drawing/2014/main" id="{1B0C7ADA-8695-B156-ED73-A4922D28A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486" y="3037114"/>
            <a:ext cx="5627688" cy="2992859"/>
          </a:xfrm>
          <a:prstGeom prst="rect">
            <a:avLst/>
          </a:prstGeom>
        </p:spPr>
      </p:pic>
      <p:sp>
        <p:nvSpPr>
          <p:cNvPr id="5" name="Rubrik 1">
            <a:extLst>
              <a:ext uri="{FF2B5EF4-FFF2-40B4-BE49-F238E27FC236}">
                <a16:creationId xmlns:a16="http://schemas.microsoft.com/office/drawing/2014/main" id="{B90A889D-AC53-2629-33F8-33530F2C841A}"/>
              </a:ext>
            </a:extLst>
          </p:cNvPr>
          <p:cNvSpPr txBox="1">
            <a:spLocks/>
          </p:cNvSpPr>
          <p:nvPr/>
        </p:nvSpPr>
        <p:spPr>
          <a:xfrm>
            <a:off x="706311" y="465934"/>
            <a:ext cx="5538181" cy="655784"/>
          </a:xfrm>
          <a:prstGeom prst="rect">
            <a:avLst/>
          </a:prstGeom>
        </p:spPr>
        <p:txBody>
          <a:bodyPr lIns="91440" tIns="45720" rIns="91440" bIns="45720" anchor="t" anchorCtr="0">
            <a:noAutofit/>
          </a:bodyPr>
          <a:lst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stStyle>
          <a:p>
            <a:r>
              <a:rPr lang="sv-SE" dirty="0">
                <a:solidFill>
                  <a:schemeClr val="tx1"/>
                </a:solidFill>
                <a:latin typeface="Poppins"/>
                <a:cs typeface="Poppins"/>
              </a:rPr>
              <a:t>Efter workshop</a:t>
            </a:r>
          </a:p>
        </p:txBody>
      </p:sp>
    </p:spTree>
    <p:extLst>
      <p:ext uri="{BB962C8B-B14F-4D97-AF65-F5344CB8AC3E}">
        <p14:creationId xmlns:p14="http://schemas.microsoft.com/office/powerpoint/2010/main" val="165974015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65A87C-272B-F8F8-F5CA-8AE2F664374D}"/>
              </a:ext>
            </a:extLst>
          </p:cNvPr>
          <p:cNvSpPr>
            <a:spLocks noGrp="1"/>
          </p:cNvSpPr>
          <p:nvPr>
            <p:ph type="title"/>
          </p:nvPr>
        </p:nvSpPr>
        <p:spPr/>
        <p:txBody>
          <a:bodyPr/>
          <a:lstStyle/>
          <a:p>
            <a:r>
              <a:rPr lang="sv-SE" sz="2400" dirty="0"/>
              <a:t>Exempel- Handlingsplan för systematiskt arbetsmiljöarbete och aktiva åtgärder, del 1</a:t>
            </a:r>
          </a:p>
        </p:txBody>
      </p:sp>
      <p:graphicFrame>
        <p:nvGraphicFramePr>
          <p:cNvPr id="12" name="Platshållare för innehåll 11">
            <a:extLst>
              <a:ext uri="{FF2B5EF4-FFF2-40B4-BE49-F238E27FC236}">
                <a16:creationId xmlns:a16="http://schemas.microsoft.com/office/drawing/2014/main" id="{1CC12400-60C9-6553-A6DE-BF0DEE4D38FA}"/>
              </a:ext>
            </a:extLst>
          </p:cNvPr>
          <p:cNvGraphicFramePr>
            <a:graphicFrameLocks noGrp="1"/>
          </p:cNvGraphicFramePr>
          <p:nvPr>
            <p:ph idx="1"/>
            <p:extLst>
              <p:ext uri="{D42A27DB-BD31-4B8C-83A1-F6EECF244321}">
                <p14:modId xmlns:p14="http://schemas.microsoft.com/office/powerpoint/2010/main" val="2430378015"/>
              </p:ext>
            </p:extLst>
          </p:nvPr>
        </p:nvGraphicFramePr>
        <p:xfrm>
          <a:off x="706311" y="1885122"/>
          <a:ext cx="11167444" cy="2870231"/>
        </p:xfrm>
        <a:graphic>
          <a:graphicData uri="http://schemas.openxmlformats.org/drawingml/2006/table">
            <a:tbl>
              <a:tblPr firstRow="1" firstCol="1" bandRow="1">
                <a:tableStyleId>{5C22544A-7EE6-4342-B048-85BDC9FD1C3A}</a:tableStyleId>
              </a:tblPr>
              <a:tblGrid>
                <a:gridCol w="5244231">
                  <a:extLst>
                    <a:ext uri="{9D8B030D-6E8A-4147-A177-3AD203B41FA5}">
                      <a16:colId xmlns:a16="http://schemas.microsoft.com/office/drawing/2014/main" val="666278280"/>
                    </a:ext>
                  </a:extLst>
                </a:gridCol>
                <a:gridCol w="4147588">
                  <a:extLst>
                    <a:ext uri="{9D8B030D-6E8A-4147-A177-3AD203B41FA5}">
                      <a16:colId xmlns:a16="http://schemas.microsoft.com/office/drawing/2014/main" val="3179143205"/>
                    </a:ext>
                  </a:extLst>
                </a:gridCol>
                <a:gridCol w="591875">
                  <a:extLst>
                    <a:ext uri="{9D8B030D-6E8A-4147-A177-3AD203B41FA5}">
                      <a16:colId xmlns:a16="http://schemas.microsoft.com/office/drawing/2014/main" val="4134712041"/>
                    </a:ext>
                  </a:extLst>
                </a:gridCol>
                <a:gridCol w="591875">
                  <a:extLst>
                    <a:ext uri="{9D8B030D-6E8A-4147-A177-3AD203B41FA5}">
                      <a16:colId xmlns:a16="http://schemas.microsoft.com/office/drawing/2014/main" val="552817414"/>
                    </a:ext>
                  </a:extLst>
                </a:gridCol>
                <a:gridCol w="591875">
                  <a:extLst>
                    <a:ext uri="{9D8B030D-6E8A-4147-A177-3AD203B41FA5}">
                      <a16:colId xmlns:a16="http://schemas.microsoft.com/office/drawing/2014/main" val="4072164448"/>
                    </a:ext>
                  </a:extLst>
                </a:gridCol>
              </a:tblGrid>
              <a:tr h="672548">
                <a:tc>
                  <a:txBody>
                    <a:bodyPr/>
                    <a:lstStyle/>
                    <a:p>
                      <a:pPr>
                        <a:lnSpc>
                          <a:spcPts val="1300"/>
                        </a:lnSpc>
                        <a:spcBef>
                          <a:spcPts val="1300"/>
                        </a:spcBef>
                      </a:pPr>
                      <a:r>
                        <a:rPr lang="sv-SE" sz="1400" b="1" baseline="0" dirty="0">
                          <a:solidFill>
                            <a:schemeClr val="tx1"/>
                          </a:solidFill>
                          <a:effectLst/>
                        </a:rPr>
                        <a:t>Identifierade risker och hinder</a:t>
                      </a:r>
                      <a:endParaRPr lang="sv-SE" sz="1400" b="1" baseline="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Bef>
                          <a:spcPts val="1300"/>
                        </a:spcBef>
                      </a:pPr>
                      <a:r>
                        <a:rPr lang="sv-SE" sz="1400" b="1" baseline="0" dirty="0">
                          <a:solidFill>
                            <a:schemeClr val="tx1"/>
                          </a:solidFill>
                          <a:effectLst/>
                        </a:rPr>
                        <a:t>Analys </a:t>
                      </a:r>
                      <a:r>
                        <a:rPr lang="sv-SE" sz="1400" b="1" baseline="0">
                          <a:solidFill>
                            <a:schemeClr val="tx1"/>
                          </a:solidFill>
                          <a:effectLst/>
                        </a:rPr>
                        <a:t>av orsak </a:t>
                      </a:r>
                      <a:r>
                        <a:rPr lang="sv-SE" sz="1400" b="1" baseline="0" dirty="0">
                          <a:solidFill>
                            <a:schemeClr val="tx1"/>
                          </a:solidFill>
                          <a:effectLst/>
                        </a:rPr>
                        <a:t>till dessa risker och hinder</a:t>
                      </a:r>
                      <a:endParaRPr lang="sv-SE" sz="1400" b="1" baseline="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400" b="1" baseline="0" dirty="0">
                          <a:solidFill>
                            <a:schemeClr val="tx1"/>
                          </a:solidFill>
                          <a:effectLst/>
                        </a:rPr>
                        <a:t>Låg risk </a:t>
                      </a:r>
                      <a:endParaRPr lang="sv-SE" sz="1400" b="1"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vert="vert270">
                    <a:solidFill>
                      <a:schemeClr val="tx2">
                        <a:lumMod val="20000"/>
                        <a:lumOff val="80000"/>
                      </a:schemeClr>
                    </a:solidFill>
                  </a:tcPr>
                </a:tc>
                <a:tc>
                  <a:txBody>
                    <a:bodyPr/>
                    <a:lstStyle/>
                    <a:p>
                      <a:pPr>
                        <a:lnSpc>
                          <a:spcPts val="1300"/>
                        </a:lnSpc>
                        <a:spcAft>
                          <a:spcPts val="1300"/>
                        </a:spcAft>
                      </a:pPr>
                      <a:r>
                        <a:rPr lang="sv-SE" sz="1400" b="1" baseline="0" dirty="0">
                          <a:solidFill>
                            <a:schemeClr val="tx1"/>
                          </a:solidFill>
                          <a:effectLst/>
                        </a:rPr>
                        <a:t>Medel risk</a:t>
                      </a:r>
                      <a:endParaRPr lang="sv-SE" sz="1400" b="1"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vert="vert270">
                    <a:solidFill>
                      <a:schemeClr val="tx2">
                        <a:lumMod val="20000"/>
                        <a:lumOff val="80000"/>
                      </a:schemeClr>
                    </a:solidFill>
                  </a:tcPr>
                </a:tc>
                <a:tc>
                  <a:txBody>
                    <a:bodyPr/>
                    <a:lstStyle/>
                    <a:p>
                      <a:pPr>
                        <a:lnSpc>
                          <a:spcPts val="1300"/>
                        </a:lnSpc>
                        <a:spcAft>
                          <a:spcPts val="1300"/>
                        </a:spcAft>
                      </a:pPr>
                      <a:r>
                        <a:rPr lang="sv-SE" sz="1400" b="1" baseline="0" dirty="0">
                          <a:solidFill>
                            <a:schemeClr val="tx1"/>
                          </a:solidFill>
                          <a:effectLst/>
                        </a:rPr>
                        <a:t>Hög risk </a:t>
                      </a:r>
                      <a:endParaRPr lang="sv-SE" sz="1400" b="1"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vert="vert270">
                    <a:solidFill>
                      <a:schemeClr val="tx2">
                        <a:lumMod val="20000"/>
                        <a:lumOff val="80000"/>
                      </a:schemeClr>
                    </a:solidFill>
                  </a:tcPr>
                </a:tc>
                <a:extLst>
                  <a:ext uri="{0D108BD9-81ED-4DB2-BD59-A6C34878D82A}">
                    <a16:rowId xmlns:a16="http://schemas.microsoft.com/office/drawing/2014/main" val="642004665"/>
                  </a:ext>
                </a:extLst>
              </a:tr>
              <a:tr h="496912">
                <a:tc>
                  <a:txBody>
                    <a:bodyPr/>
                    <a:lstStyle/>
                    <a:p>
                      <a:pPr>
                        <a:lnSpc>
                          <a:spcPts val="1300"/>
                        </a:lnSpc>
                      </a:pPr>
                      <a:r>
                        <a:rPr lang="sv-SE" sz="1200" b="0" baseline="0" dirty="0">
                          <a:solidFill>
                            <a:schemeClr val="tx1"/>
                          </a:solidFill>
                          <a:effectLst/>
                        </a:rPr>
                        <a:t>Exempel 1;</a:t>
                      </a:r>
                    </a:p>
                    <a:p>
                      <a:pPr>
                        <a:lnSpc>
                          <a:spcPts val="1300"/>
                        </a:lnSpc>
                        <a:spcAft>
                          <a:spcPts val="1300"/>
                        </a:spcAft>
                      </a:pPr>
                      <a:r>
                        <a:rPr lang="sv-SE" sz="1200" b="0" baseline="0" dirty="0">
                          <a:solidFill>
                            <a:schemeClr val="tx1"/>
                          </a:solidFill>
                          <a:effectLst/>
                        </a:rPr>
                        <a:t>Risk för stressrelaterad ohälsa </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tc>
                  <a:txBody>
                    <a:bodyPr/>
                    <a:lstStyle/>
                    <a:p>
                      <a:pPr>
                        <a:lnSpc>
                          <a:spcPts val="1300"/>
                        </a:lnSpc>
                        <a:spcAft>
                          <a:spcPts val="1300"/>
                        </a:spcAft>
                      </a:pPr>
                      <a:r>
                        <a:rPr lang="sv-SE" sz="1200" b="0" baseline="0" dirty="0">
                          <a:solidFill>
                            <a:schemeClr val="tx1"/>
                          </a:solidFill>
                          <a:effectLst/>
                        </a:rPr>
                        <a:t>Otydligt vem som ansvarar för vissa arbetsuppgifter</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tc>
                  <a:txBody>
                    <a:bodyPr/>
                    <a:lstStyle/>
                    <a:p>
                      <a:pPr>
                        <a:lnSpc>
                          <a:spcPts val="1300"/>
                        </a:lnSpc>
                        <a:spcAft>
                          <a:spcPts val="1300"/>
                        </a:spcAft>
                      </a:pPr>
                      <a:r>
                        <a:rPr lang="sv-SE" sz="1200" b="0" baseline="0" dirty="0">
                          <a:solidFill>
                            <a:schemeClr val="tx1"/>
                          </a:solidFill>
                          <a:effectLst/>
                        </a:rPr>
                        <a: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tc>
                  <a:txBody>
                    <a:bodyPr/>
                    <a:lstStyle/>
                    <a:p>
                      <a:pPr>
                        <a:lnSpc>
                          <a:spcPts val="1300"/>
                        </a:lnSpc>
                        <a:spcAft>
                          <a:spcPts val="1300"/>
                        </a:spcAft>
                      </a:pPr>
                      <a:r>
                        <a:rPr lang="sv-SE" sz="1200" b="0" baseline="0" dirty="0">
                          <a:solidFill>
                            <a:schemeClr val="tx1"/>
                          </a:solidFill>
                          <a:effectLst/>
                        </a:rPr>
                        <a: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tc>
                  <a:txBody>
                    <a:bodyPr/>
                    <a:lstStyle/>
                    <a:p>
                      <a:pPr>
                        <a:lnSpc>
                          <a:spcPts val="1300"/>
                        </a:lnSpc>
                        <a:spcAft>
                          <a:spcPts val="1300"/>
                        </a:spcAft>
                      </a:pPr>
                      <a:r>
                        <a:rPr lang="sv-SE" sz="1200" b="0" baseline="0" dirty="0">
                          <a:solidFill>
                            <a:schemeClr val="tx1"/>
                          </a:solidFill>
                          <a:effectLst/>
                        </a:rPr>
                        <a:t>  x</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23504775"/>
                  </a:ext>
                </a:extLst>
              </a:tr>
              <a:tr h="718927">
                <a:tc>
                  <a:txBody>
                    <a:bodyPr/>
                    <a:lstStyle/>
                    <a:p>
                      <a:pPr>
                        <a:lnSpc>
                          <a:spcPts val="1300"/>
                        </a:lnSpc>
                      </a:pPr>
                      <a:r>
                        <a:rPr lang="sv-SE" sz="1200" b="0" baseline="0" dirty="0">
                          <a:solidFill>
                            <a:schemeClr val="tx1"/>
                          </a:solidFill>
                          <a:effectLst/>
                        </a:rPr>
                        <a:t>Exempel 2;</a:t>
                      </a:r>
                    </a:p>
                    <a:p>
                      <a:pPr>
                        <a:lnSpc>
                          <a:spcPts val="1300"/>
                        </a:lnSpc>
                        <a:spcAft>
                          <a:spcPts val="1300"/>
                        </a:spcAft>
                      </a:pPr>
                      <a:r>
                        <a:rPr lang="sv-SE" sz="1200" b="0" baseline="0" dirty="0">
                          <a:solidFill>
                            <a:schemeClr val="tx1"/>
                          </a:solidFill>
                          <a:effectLst/>
                        </a:rPr>
                        <a:t>Risk för diskriminering utifrån funktionsnedsättning (aktiva åtgärder för arbetsgivare – arbetsförhållanden)</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200" b="0" baseline="0" dirty="0">
                          <a:solidFill>
                            <a:schemeClr val="tx1"/>
                          </a:solidFill>
                          <a:effectLst/>
                        </a:rPr>
                        <a:t>En person som är rullstolsburen kommer ej in i kopieringsrummet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200" b="0" baseline="0" dirty="0">
                          <a:solidFill>
                            <a:schemeClr val="tx1"/>
                          </a:solidFill>
                          <a:effectLst/>
                        </a:rPr>
                        <a: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200" b="0" baseline="0" dirty="0">
                          <a:solidFill>
                            <a:schemeClr val="tx1"/>
                          </a:solidFill>
                          <a:effectLst/>
                        </a:rPr>
                        <a: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200" b="0" baseline="0" dirty="0">
                          <a:solidFill>
                            <a:schemeClr val="tx1"/>
                          </a:solidFill>
                          <a:effectLst/>
                        </a:rPr>
                        <a:t>  x</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428568973"/>
                  </a:ext>
                </a:extLst>
              </a:tr>
              <a:tr h="486544">
                <a:tc>
                  <a:txBody>
                    <a:bodyPr/>
                    <a:lstStyle/>
                    <a:p>
                      <a:pPr>
                        <a:lnSpc>
                          <a:spcPts val="1300"/>
                        </a:lnSpc>
                      </a:pPr>
                      <a:r>
                        <a:rPr lang="sv-SE" sz="1200" b="0" baseline="0" dirty="0">
                          <a:solidFill>
                            <a:schemeClr val="tx1"/>
                          </a:solidFill>
                          <a:effectLst/>
                        </a:rPr>
                        <a:t>Exempel 3;</a:t>
                      </a:r>
                    </a:p>
                    <a:p>
                      <a:pPr>
                        <a:lnSpc>
                          <a:spcPts val="1300"/>
                        </a:lnSpc>
                        <a:spcAft>
                          <a:spcPts val="1300"/>
                        </a:spcAft>
                      </a:pPr>
                      <a:r>
                        <a:rPr lang="sv-SE" sz="1200" b="0" baseline="0" dirty="0">
                          <a:solidFill>
                            <a:schemeClr val="tx1"/>
                          </a:solidFill>
                          <a:effectLst/>
                        </a:rPr>
                        <a:t>Risk för värk i nacke, axlar och rygg</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tc>
                  <a:txBody>
                    <a:bodyPr/>
                    <a:lstStyle/>
                    <a:p>
                      <a:pPr>
                        <a:lnSpc>
                          <a:spcPts val="1300"/>
                        </a:lnSpc>
                        <a:spcAft>
                          <a:spcPts val="1300"/>
                        </a:spcAft>
                      </a:pPr>
                      <a:r>
                        <a:rPr lang="sv-SE" sz="1200" b="0" baseline="0" dirty="0">
                          <a:solidFill>
                            <a:schemeClr val="tx1"/>
                          </a:solidFill>
                          <a:effectLst/>
                        </a:rPr>
                        <a:t>Bänken i laboratoriet är för låg för långa personer</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tc>
                  <a:txBody>
                    <a:bodyPr/>
                    <a:lstStyle/>
                    <a:p>
                      <a:pPr>
                        <a:lnSpc>
                          <a:spcPts val="1300"/>
                        </a:lnSpc>
                        <a:spcAft>
                          <a:spcPts val="1300"/>
                        </a:spcAft>
                      </a:pPr>
                      <a:r>
                        <a:rPr lang="sv-SE" sz="1200" b="0" baseline="0" dirty="0">
                          <a:solidFill>
                            <a:schemeClr val="tx1"/>
                          </a:solidFill>
                          <a:effectLst/>
                        </a:rPr>
                        <a: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tc>
                  <a:txBody>
                    <a:bodyPr/>
                    <a:lstStyle/>
                    <a:p>
                      <a:pPr>
                        <a:lnSpc>
                          <a:spcPts val="1300"/>
                        </a:lnSpc>
                        <a:spcAft>
                          <a:spcPts val="1300"/>
                        </a:spcAft>
                      </a:pPr>
                      <a:r>
                        <a:rPr lang="sv-SE" sz="1200" b="0" baseline="0" dirty="0">
                          <a:solidFill>
                            <a:schemeClr val="tx1"/>
                          </a:solidFill>
                          <a:effectLst/>
                        </a:rPr>
                        <a:t> x</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tc>
                  <a:txBody>
                    <a:bodyPr/>
                    <a:lstStyle/>
                    <a:p>
                      <a:pPr>
                        <a:lnSpc>
                          <a:spcPts val="1300"/>
                        </a:lnSpc>
                        <a:spcAft>
                          <a:spcPts val="1300"/>
                        </a:spcAft>
                      </a:pPr>
                      <a:r>
                        <a:rPr lang="sv-SE" sz="1200" b="0" baseline="0" dirty="0">
                          <a:solidFill>
                            <a:schemeClr val="tx1"/>
                          </a:solidFill>
                          <a:effectLst/>
                        </a:rPr>
                        <a: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24325228"/>
                  </a:ext>
                </a:extLst>
              </a:tr>
              <a:tr h="0">
                <a:tc>
                  <a:txBody>
                    <a:bodyPr/>
                    <a:lstStyle/>
                    <a:p>
                      <a:pPr>
                        <a:lnSpc>
                          <a:spcPts val="1300"/>
                        </a:lnSpc>
                      </a:pPr>
                      <a:r>
                        <a:rPr lang="sv-SE" sz="1200" b="0" baseline="0" dirty="0">
                          <a:solidFill>
                            <a:schemeClr val="tx1"/>
                          </a:solidFill>
                          <a:effectLst/>
                        </a:rPr>
                        <a:t>Exempel 4;</a:t>
                      </a:r>
                    </a:p>
                    <a:p>
                      <a:pPr>
                        <a:lnSpc>
                          <a:spcPts val="1300"/>
                        </a:lnSpc>
                        <a:spcAft>
                          <a:spcPts val="1300"/>
                        </a:spcAft>
                      </a:pPr>
                      <a:r>
                        <a:rPr lang="sv-SE" sz="1200" b="0" baseline="0" dirty="0">
                          <a:solidFill>
                            <a:schemeClr val="tx1"/>
                          </a:solidFill>
                          <a:effectLst/>
                        </a:rPr>
                        <a:t>Risk för hotfulla situationer</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200" b="0" baseline="0" dirty="0">
                          <a:solidFill>
                            <a:schemeClr val="tx1"/>
                          </a:solidFill>
                          <a:effectLst/>
                        </a:rPr>
                        <a:t>Olåsta dörrar och lite personal i lokalen på eftermiddagarna gör att personal upplever sig utsatt om obehöriga besökare blir hotfulla</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200" b="0" baseline="0" dirty="0">
                          <a:solidFill>
                            <a:schemeClr val="tx1"/>
                          </a:solidFill>
                          <a:effectLst/>
                        </a:rPr>
                        <a: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200" b="0" baseline="0" dirty="0">
                          <a:solidFill>
                            <a:schemeClr val="tx1"/>
                          </a:solidFill>
                          <a:effectLst/>
                        </a:rPr>
                        <a:t> x</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ts val="1300"/>
                        </a:lnSpc>
                        <a:spcAft>
                          <a:spcPts val="1300"/>
                        </a:spcAft>
                      </a:pPr>
                      <a:r>
                        <a:rPr lang="sv-SE" sz="1200" b="0" baseline="0" dirty="0">
                          <a:solidFill>
                            <a:schemeClr val="tx1"/>
                          </a:solidFill>
                          <a:effectLst/>
                        </a:rPr>
                        <a:t>☐</a:t>
                      </a:r>
                      <a:endParaRPr lang="sv-SE" sz="1200" b="0" baseline="0" dirty="0">
                        <a:solidFill>
                          <a:schemeClr val="tx1"/>
                        </a:solidFill>
                        <a:effectLst/>
                        <a:latin typeface="Georgia" panose="02040502050405020303" pitchFamily="18" charset="0"/>
                        <a:ea typeface="Cambria" panose="02040503050406030204" pitchFamily="18"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516386864"/>
                  </a:ext>
                </a:extLst>
              </a:tr>
            </a:tbl>
          </a:graphicData>
        </a:graphic>
      </p:graphicFrame>
      <p:sp>
        <p:nvSpPr>
          <p:cNvPr id="14" name="Moln 13">
            <a:extLst>
              <a:ext uri="{FF2B5EF4-FFF2-40B4-BE49-F238E27FC236}">
                <a16:creationId xmlns:a16="http://schemas.microsoft.com/office/drawing/2014/main" id="{27154E71-69D1-7021-CB05-AE09990ADED1}"/>
              </a:ext>
            </a:extLst>
          </p:cNvPr>
          <p:cNvSpPr/>
          <p:nvPr/>
        </p:nvSpPr>
        <p:spPr>
          <a:xfrm>
            <a:off x="9190501" y="4512957"/>
            <a:ext cx="2179864" cy="122464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gb" sz="2400" b="0" i="0" u="none" baseline="0" dirty="0" err="1">
                <a:solidFill>
                  <a:schemeClr val="tx1"/>
                </a:solidFill>
              </a:rPr>
              <a:t>Exempel</a:t>
            </a:r>
            <a:endParaRPr lang="en-gb" sz="2400" b="0" i="0" u="none" baseline="0" dirty="0">
              <a:solidFill>
                <a:schemeClr val="tx1"/>
              </a:solidFill>
            </a:endParaRPr>
          </a:p>
        </p:txBody>
      </p:sp>
    </p:spTree>
    <p:extLst>
      <p:ext uri="{BB962C8B-B14F-4D97-AF65-F5344CB8AC3E}">
        <p14:creationId xmlns:p14="http://schemas.microsoft.com/office/powerpoint/2010/main" val="255597826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018BBF-EC27-00CA-B17A-6C34F8E64DD5}"/>
              </a:ext>
            </a:extLst>
          </p:cNvPr>
          <p:cNvSpPr>
            <a:spLocks noGrp="1"/>
          </p:cNvSpPr>
          <p:nvPr>
            <p:ph type="title"/>
          </p:nvPr>
        </p:nvSpPr>
        <p:spPr/>
        <p:txBody>
          <a:bodyPr lIns="91440" tIns="45720" rIns="91440" bIns="45720" anchor="t" anchorCtr="0">
            <a:noAutofit/>
          </a:bodyPr>
          <a:lstStyle/>
          <a:p>
            <a:r>
              <a:rPr lang="sv-SE" altLang="sv-SE" dirty="0">
                <a:latin typeface="Poppins"/>
                <a:cs typeface="Poppins"/>
              </a:rPr>
              <a:t>Så arbetar vi med resultatet</a:t>
            </a:r>
            <a:endParaRPr lang="sv-SE" dirty="0">
              <a:latin typeface="Poppins" panose="00000500000000000000" pitchFamily="2" charset="0"/>
              <a:cs typeface="Poppins" panose="00000500000000000000" pitchFamily="2" charset="0"/>
            </a:endParaRPr>
          </a:p>
        </p:txBody>
      </p:sp>
      <p:sp>
        <p:nvSpPr>
          <p:cNvPr id="10" name="textruta 9">
            <a:extLst>
              <a:ext uri="{FF2B5EF4-FFF2-40B4-BE49-F238E27FC236}">
                <a16:creationId xmlns:a16="http://schemas.microsoft.com/office/drawing/2014/main" id="{2D8E8F71-031B-29A6-3675-5DDD5AB5E224}"/>
              </a:ext>
            </a:extLst>
          </p:cNvPr>
          <p:cNvSpPr txBox="1"/>
          <p:nvPr/>
        </p:nvSpPr>
        <p:spPr>
          <a:xfrm>
            <a:off x="7772282" y="1821725"/>
            <a:ext cx="3234331"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cs typeface="Calibri"/>
              </a:rPr>
              <a:t>Medarbetarundersökningen genomförs</a:t>
            </a:r>
          </a:p>
          <a:p>
            <a:r>
              <a:rPr lang="sv-SE" sz="1400" dirty="0">
                <a:cs typeface="Calibri"/>
              </a:rPr>
              <a:t>Utskicksperiod: 2024 02 26 – 2024 03 15</a:t>
            </a:r>
          </a:p>
        </p:txBody>
      </p:sp>
      <p:sp>
        <p:nvSpPr>
          <p:cNvPr id="12" name="textruta 11">
            <a:extLst>
              <a:ext uri="{FF2B5EF4-FFF2-40B4-BE49-F238E27FC236}">
                <a16:creationId xmlns:a16="http://schemas.microsoft.com/office/drawing/2014/main" id="{DFBBF457-47E9-34E7-816F-627C307D5C81}"/>
              </a:ext>
            </a:extLst>
          </p:cNvPr>
          <p:cNvSpPr txBox="1"/>
          <p:nvPr/>
        </p:nvSpPr>
        <p:spPr>
          <a:xfrm>
            <a:off x="8268077" y="3040968"/>
            <a:ext cx="30676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cs typeface="Calibri"/>
              </a:rPr>
              <a:t>Chef tar del av sitt resultat</a:t>
            </a:r>
          </a:p>
          <a:p>
            <a:r>
              <a:rPr lang="sv-SE" sz="1400" dirty="0">
                <a:ea typeface="+mn-lt"/>
                <a:cs typeface="+mn-lt"/>
              </a:rPr>
              <a:t>2024 04 01 – 2024 05-31</a:t>
            </a:r>
            <a:endParaRPr lang="sv-SE" sz="1400" dirty="0">
              <a:cs typeface="Calibri"/>
            </a:endParaRPr>
          </a:p>
        </p:txBody>
      </p:sp>
      <p:sp>
        <p:nvSpPr>
          <p:cNvPr id="14" name="textruta 13">
            <a:extLst>
              <a:ext uri="{FF2B5EF4-FFF2-40B4-BE49-F238E27FC236}">
                <a16:creationId xmlns:a16="http://schemas.microsoft.com/office/drawing/2014/main" id="{817415DB-96E6-5FCA-61A5-1C17E87F89BF}"/>
              </a:ext>
            </a:extLst>
          </p:cNvPr>
          <p:cNvSpPr txBox="1"/>
          <p:nvPr/>
        </p:nvSpPr>
        <p:spPr>
          <a:xfrm>
            <a:off x="7559866" y="5048608"/>
            <a:ext cx="377582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cs typeface="Calibri"/>
              </a:rPr>
              <a:t>Reflektion och presentation för medarbetare vid APT </a:t>
            </a:r>
            <a:endParaRPr lang="sv-SE" sz="1400" dirty="0">
              <a:ea typeface="+mn-lt"/>
              <a:cs typeface="+mn-lt"/>
            </a:endParaRPr>
          </a:p>
          <a:p>
            <a:endParaRPr lang="sv-SE" sz="1400" dirty="0">
              <a:ea typeface="+mn-lt"/>
              <a:cs typeface="+mn-lt"/>
            </a:endParaRPr>
          </a:p>
          <a:p>
            <a:endParaRPr lang="sv-SE" sz="1400" dirty="0">
              <a:cs typeface="Calibri"/>
            </a:endParaRPr>
          </a:p>
        </p:txBody>
      </p:sp>
      <p:pic>
        <p:nvPicPr>
          <p:cNvPr id="20" name="Bildobjekt 20" descr="Bilden visar arbetsprocessen med resultatet från medarbetarundersökningen.">
            <a:extLst>
              <a:ext uri="{FF2B5EF4-FFF2-40B4-BE49-F238E27FC236}">
                <a16:creationId xmlns:a16="http://schemas.microsoft.com/office/drawing/2014/main" id="{614BFF2B-06E2-EDFC-68A0-6351F879892E}"/>
              </a:ext>
            </a:extLst>
          </p:cNvPr>
          <p:cNvPicPr>
            <a:picLocks noChangeAspect="1"/>
          </p:cNvPicPr>
          <p:nvPr/>
        </p:nvPicPr>
        <p:blipFill>
          <a:blip r:embed="rId3"/>
          <a:stretch>
            <a:fillRect/>
          </a:stretch>
        </p:blipFill>
        <p:spPr>
          <a:xfrm>
            <a:off x="3648635" y="1362681"/>
            <a:ext cx="4240305" cy="4222288"/>
          </a:xfrm>
          <a:prstGeom prst="rect">
            <a:avLst/>
          </a:prstGeom>
        </p:spPr>
      </p:pic>
      <p:sp>
        <p:nvSpPr>
          <p:cNvPr id="23" name="textruta 22">
            <a:extLst>
              <a:ext uri="{FF2B5EF4-FFF2-40B4-BE49-F238E27FC236}">
                <a16:creationId xmlns:a16="http://schemas.microsoft.com/office/drawing/2014/main" id="{D08FF08A-3811-2BDD-90B7-2A90B89CB4ED}"/>
              </a:ext>
            </a:extLst>
          </p:cNvPr>
          <p:cNvSpPr txBox="1"/>
          <p:nvPr/>
        </p:nvSpPr>
        <p:spPr>
          <a:xfrm>
            <a:off x="265239" y="2921045"/>
            <a:ext cx="3293065"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cs typeface="Calibri"/>
              </a:rPr>
              <a:t>Sammanställ prioriterade åtgärder i institutionens/enhetens/motsvarande handlingsplan för systematiskt arbetsmiljöarbete och aktiva åtgärder och återkoppla till närmaste chef och medarbetarna </a:t>
            </a:r>
          </a:p>
          <a:p>
            <a:endParaRPr lang="sv-SE" sz="1400" dirty="0">
              <a:cs typeface="Calibri"/>
            </a:endParaRPr>
          </a:p>
        </p:txBody>
      </p:sp>
      <p:sp>
        <p:nvSpPr>
          <p:cNvPr id="24" name="textruta 23">
            <a:extLst>
              <a:ext uri="{FF2B5EF4-FFF2-40B4-BE49-F238E27FC236}">
                <a16:creationId xmlns:a16="http://schemas.microsoft.com/office/drawing/2014/main" id="{68CB64D9-9428-2A82-0FF9-F6FF9F4050DF}"/>
              </a:ext>
            </a:extLst>
          </p:cNvPr>
          <p:cNvSpPr txBox="1"/>
          <p:nvPr/>
        </p:nvSpPr>
        <p:spPr>
          <a:xfrm>
            <a:off x="499993" y="2205796"/>
            <a:ext cx="23448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ea typeface="+mn-lt"/>
                <a:cs typeface="+mn-lt"/>
              </a:rPr>
              <a:t>Samverkan på LSG </a:t>
            </a:r>
            <a:endParaRPr lang="sv-SE" sz="1400" dirty="0">
              <a:cs typeface="Calibri"/>
            </a:endParaRPr>
          </a:p>
        </p:txBody>
      </p:sp>
      <p:sp>
        <p:nvSpPr>
          <p:cNvPr id="25" name="textruta 24">
            <a:extLst>
              <a:ext uri="{FF2B5EF4-FFF2-40B4-BE49-F238E27FC236}">
                <a16:creationId xmlns:a16="http://schemas.microsoft.com/office/drawing/2014/main" id="{7FD8E2EA-7C47-B480-4B57-CDDD6F797530}"/>
              </a:ext>
            </a:extLst>
          </p:cNvPr>
          <p:cNvSpPr txBox="1"/>
          <p:nvPr/>
        </p:nvSpPr>
        <p:spPr>
          <a:xfrm>
            <a:off x="627796" y="1372380"/>
            <a:ext cx="35150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ea typeface="+mn-lt"/>
                <a:cs typeface="+mn-lt"/>
              </a:rPr>
              <a:t>Institutionens/enhetens/motsvarande handlingsplan bifogas VP senast 2024-12-18</a:t>
            </a:r>
            <a:endParaRPr lang="sv-SE" dirty="0"/>
          </a:p>
        </p:txBody>
      </p:sp>
      <p:sp>
        <p:nvSpPr>
          <p:cNvPr id="3" name="textruta 2">
            <a:extLst>
              <a:ext uri="{FF2B5EF4-FFF2-40B4-BE49-F238E27FC236}">
                <a16:creationId xmlns:a16="http://schemas.microsoft.com/office/drawing/2014/main" id="{8E8E6923-A0EE-1B87-7C0E-B8567EF26CB8}"/>
              </a:ext>
            </a:extLst>
          </p:cNvPr>
          <p:cNvSpPr txBox="1"/>
          <p:nvPr/>
        </p:nvSpPr>
        <p:spPr>
          <a:xfrm>
            <a:off x="440227" y="4564406"/>
            <a:ext cx="358215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cs typeface="Calibri"/>
              </a:rPr>
              <a:t>Diskutera resultatet och arbeta fram prioriterade åtgärder genom grupparbete vid APT </a:t>
            </a:r>
            <a:endParaRPr lang="sv-SE" sz="1400" dirty="0">
              <a:ea typeface="+mn-lt"/>
              <a:cs typeface="+mn-lt"/>
            </a:endParaRPr>
          </a:p>
          <a:p>
            <a:endParaRPr lang="sv-SE" sz="1400" dirty="0">
              <a:ea typeface="+mn-lt"/>
              <a:cs typeface="+mn-lt"/>
            </a:endParaRPr>
          </a:p>
          <a:p>
            <a:endParaRPr lang="sv-SE" sz="1400" dirty="0">
              <a:cs typeface="Calibri"/>
            </a:endParaRPr>
          </a:p>
        </p:txBody>
      </p:sp>
      <p:sp>
        <p:nvSpPr>
          <p:cNvPr id="4" name="textruta 3">
            <a:extLst>
              <a:ext uri="{FF2B5EF4-FFF2-40B4-BE49-F238E27FC236}">
                <a16:creationId xmlns:a16="http://schemas.microsoft.com/office/drawing/2014/main" id="{9BB48900-8191-074E-22A3-BC6D7AB19739}"/>
              </a:ext>
            </a:extLst>
          </p:cNvPr>
          <p:cNvSpPr txBox="1"/>
          <p:nvPr/>
        </p:nvSpPr>
        <p:spPr>
          <a:xfrm>
            <a:off x="8150939" y="3928280"/>
            <a:ext cx="377582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cs typeface="Calibri"/>
              </a:rPr>
              <a:t>Analys och reflektion av resultatet i ledningsgrupp, arbetsmiljögrupp eller motsvarande </a:t>
            </a:r>
            <a:endParaRPr lang="sv-SE" sz="1400" dirty="0">
              <a:ea typeface="+mn-lt"/>
              <a:cs typeface="+mn-lt"/>
            </a:endParaRPr>
          </a:p>
          <a:p>
            <a:endParaRPr lang="sv-SE" sz="1400" dirty="0">
              <a:ea typeface="+mn-lt"/>
              <a:cs typeface="+mn-lt"/>
            </a:endParaRPr>
          </a:p>
          <a:p>
            <a:endParaRPr lang="sv-SE" sz="1400" dirty="0">
              <a:cs typeface="Calibri"/>
            </a:endParaRPr>
          </a:p>
        </p:txBody>
      </p:sp>
      <p:sp>
        <p:nvSpPr>
          <p:cNvPr id="5" name="textruta 4">
            <a:extLst>
              <a:ext uri="{FF2B5EF4-FFF2-40B4-BE49-F238E27FC236}">
                <a16:creationId xmlns:a16="http://schemas.microsoft.com/office/drawing/2014/main" id="{C72E00FC-DFF2-D96F-AB18-3EC05DC4A02C}"/>
              </a:ext>
            </a:extLst>
          </p:cNvPr>
          <p:cNvSpPr txBox="1"/>
          <p:nvPr/>
        </p:nvSpPr>
        <p:spPr>
          <a:xfrm>
            <a:off x="4474773" y="3040968"/>
            <a:ext cx="28235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dirty="0">
                <a:ea typeface="+mn-lt"/>
                <a:cs typeface="+mn-lt"/>
              </a:rPr>
              <a:t>Följ upp handlingsplanen löpande, exempelvis vid varje APT</a:t>
            </a:r>
            <a:endParaRPr lang="sv-SE" dirty="0"/>
          </a:p>
        </p:txBody>
      </p:sp>
    </p:spTree>
    <p:extLst>
      <p:ext uri="{BB962C8B-B14F-4D97-AF65-F5344CB8AC3E}">
        <p14:creationId xmlns:p14="http://schemas.microsoft.com/office/powerpoint/2010/main" val="58401746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965BF-2447-A0C3-897A-92F8900C73C7}"/>
              </a:ext>
            </a:extLst>
          </p:cNvPr>
          <p:cNvSpPr>
            <a:spLocks noGrp="1"/>
          </p:cNvSpPr>
          <p:nvPr>
            <p:ph type="title"/>
          </p:nvPr>
        </p:nvSpPr>
        <p:spPr>
          <a:xfrm>
            <a:off x="706311" y="175846"/>
            <a:ext cx="10050589" cy="945872"/>
          </a:xfrm>
        </p:spPr>
        <p:txBody>
          <a:bodyPr/>
          <a:lstStyle/>
          <a:p>
            <a:r>
              <a:rPr lang="sv-SE" sz="2400" dirty="0">
                <a:latin typeface="Poppins"/>
                <a:cs typeface="Poppins"/>
              </a:rPr>
              <a:t>Exempel - Handlingsplan för systematiskt arbetsmiljöarbete och aktiva åtgärder, del 2</a:t>
            </a:r>
            <a:endParaRPr lang="sv-SE" sz="2400" dirty="0"/>
          </a:p>
        </p:txBody>
      </p:sp>
      <p:graphicFrame>
        <p:nvGraphicFramePr>
          <p:cNvPr id="9" name="Tabell 8">
            <a:extLst>
              <a:ext uri="{FF2B5EF4-FFF2-40B4-BE49-F238E27FC236}">
                <a16:creationId xmlns:a16="http://schemas.microsoft.com/office/drawing/2014/main" id="{D2EB75B1-2E41-0E7F-644C-F07425E6FD3F}"/>
              </a:ext>
            </a:extLst>
          </p:cNvPr>
          <p:cNvGraphicFramePr>
            <a:graphicFrameLocks noGrp="1"/>
          </p:cNvGraphicFramePr>
          <p:nvPr>
            <p:extLst>
              <p:ext uri="{D42A27DB-BD31-4B8C-83A1-F6EECF244321}">
                <p14:modId xmlns:p14="http://schemas.microsoft.com/office/powerpoint/2010/main" val="2891002493"/>
              </p:ext>
            </p:extLst>
          </p:nvPr>
        </p:nvGraphicFramePr>
        <p:xfrm>
          <a:off x="814763" y="1202648"/>
          <a:ext cx="10539037" cy="4462656"/>
        </p:xfrm>
        <a:graphic>
          <a:graphicData uri="http://schemas.openxmlformats.org/drawingml/2006/table">
            <a:tbl>
              <a:tblPr firstRow="1" firstCol="1" bandRow="1">
                <a:tableStyleId>{5C22544A-7EE6-4342-B048-85BDC9FD1C3A}</a:tableStyleId>
              </a:tblPr>
              <a:tblGrid>
                <a:gridCol w="2965702">
                  <a:extLst>
                    <a:ext uri="{9D8B030D-6E8A-4147-A177-3AD203B41FA5}">
                      <a16:colId xmlns:a16="http://schemas.microsoft.com/office/drawing/2014/main" val="1396296312"/>
                    </a:ext>
                  </a:extLst>
                </a:gridCol>
                <a:gridCol w="2254545">
                  <a:extLst>
                    <a:ext uri="{9D8B030D-6E8A-4147-A177-3AD203B41FA5}">
                      <a16:colId xmlns:a16="http://schemas.microsoft.com/office/drawing/2014/main" val="2483877387"/>
                    </a:ext>
                  </a:extLst>
                </a:gridCol>
                <a:gridCol w="2244422">
                  <a:extLst>
                    <a:ext uri="{9D8B030D-6E8A-4147-A177-3AD203B41FA5}">
                      <a16:colId xmlns:a16="http://schemas.microsoft.com/office/drawing/2014/main" val="3909381958"/>
                    </a:ext>
                  </a:extLst>
                </a:gridCol>
                <a:gridCol w="1738887">
                  <a:extLst>
                    <a:ext uri="{9D8B030D-6E8A-4147-A177-3AD203B41FA5}">
                      <a16:colId xmlns:a16="http://schemas.microsoft.com/office/drawing/2014/main" val="4102498998"/>
                    </a:ext>
                  </a:extLst>
                </a:gridCol>
                <a:gridCol w="1335481">
                  <a:extLst>
                    <a:ext uri="{9D8B030D-6E8A-4147-A177-3AD203B41FA5}">
                      <a16:colId xmlns:a16="http://schemas.microsoft.com/office/drawing/2014/main" val="2230478219"/>
                    </a:ext>
                  </a:extLst>
                </a:gridCol>
              </a:tblGrid>
              <a:tr h="500256">
                <a:tc>
                  <a:txBody>
                    <a:bodyPr/>
                    <a:lstStyle/>
                    <a:p>
                      <a:r>
                        <a:rPr lang="sv-SE" sz="1400" b="1" kern="1200" dirty="0">
                          <a:solidFill>
                            <a:schemeClr val="tx1"/>
                          </a:solidFill>
                          <a:effectLst/>
                          <a:latin typeface="+mn-lt"/>
                          <a:ea typeface="+mn-ea"/>
                          <a:cs typeface="+mn-cs"/>
                        </a:rPr>
                        <a:t>Ange prioriterade risker/hinder eller utvecklingsområden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Bef>
                          <a:spcPts val="1300"/>
                        </a:spcBef>
                      </a:pPr>
                      <a:r>
                        <a:rPr lang="sv-SE" sz="1400" b="1" dirty="0">
                          <a:solidFill>
                            <a:sysClr val="windowText" lastClr="000000"/>
                          </a:solidFill>
                          <a:effectLst/>
                          <a:latin typeface="+mn-lt"/>
                          <a:ea typeface="Cambria" panose="02040503050406030204" pitchFamily="18" charset="0"/>
                          <a:cs typeface="Times New Roman" panose="02020603050405020304" pitchFamily="18" charset="0"/>
                        </a:rPr>
                        <a:t>Mål-vad ska uppnås?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Bef>
                          <a:spcPts val="1300"/>
                        </a:spcBef>
                      </a:pPr>
                      <a:r>
                        <a:rPr lang="sv-SE" sz="1400" b="1" dirty="0">
                          <a:solidFill>
                            <a:sysClr val="windowText" lastClr="000000"/>
                          </a:solidFill>
                          <a:effectLst/>
                          <a:latin typeface="+mn-lt"/>
                          <a:ea typeface="Cambria" panose="02040503050406030204" pitchFamily="18" charset="0"/>
                          <a:cs typeface="Times New Roman" panose="02020603050405020304" pitchFamily="18" charset="0"/>
                        </a:rPr>
                        <a:t>Åtgärder-vad ska göras för att nå målen?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Bef>
                          <a:spcPts val="1300"/>
                        </a:spcBef>
                      </a:pPr>
                      <a:r>
                        <a:rPr lang="sv-SE" sz="1400" b="1" dirty="0">
                          <a:solidFill>
                            <a:sysClr val="windowText" lastClr="000000"/>
                          </a:solidFill>
                          <a:effectLst/>
                          <a:latin typeface="+mn-lt"/>
                        </a:rPr>
                        <a:t>Ansvarig för åtgärd</a:t>
                      </a:r>
                      <a:endParaRPr lang="sv-SE" sz="1400" b="1"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Bef>
                          <a:spcPts val="1300"/>
                        </a:spcBef>
                      </a:pPr>
                      <a:r>
                        <a:rPr lang="sv-SE" sz="1400" b="1" dirty="0">
                          <a:solidFill>
                            <a:sysClr val="windowText" lastClr="000000"/>
                          </a:solidFill>
                          <a:effectLst/>
                          <a:latin typeface="+mn-lt"/>
                        </a:rPr>
                        <a:t>Klart senast (datum) </a:t>
                      </a:r>
                      <a:endParaRPr lang="sv-SE" sz="1400" b="1"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34072563"/>
                  </a:ext>
                </a:extLst>
              </a:tr>
              <a:tr h="323850">
                <a:tc>
                  <a:txBody>
                    <a:bodyPr/>
                    <a:lstStyle/>
                    <a:p>
                      <a:pPr>
                        <a:lnSpc>
                          <a:spcPts val="1300"/>
                        </a:lnSpc>
                      </a:pPr>
                      <a:r>
                        <a:rPr lang="sv-SE" sz="1200" b="0" dirty="0">
                          <a:solidFill>
                            <a:sysClr val="windowText" lastClr="000000"/>
                          </a:solidFill>
                          <a:effectLst/>
                          <a:latin typeface="+mn-lt"/>
                        </a:rPr>
                        <a:t>Exempel 1;</a:t>
                      </a:r>
                    </a:p>
                    <a:p>
                      <a:pPr>
                        <a:lnSpc>
                          <a:spcPts val="1300"/>
                        </a:lnSpc>
                        <a:spcAft>
                          <a:spcPts val="1300"/>
                        </a:spcAft>
                      </a:pPr>
                      <a:r>
                        <a:rPr lang="sv-SE" sz="1200" b="0" dirty="0">
                          <a:solidFill>
                            <a:sysClr val="windowText" lastClr="000000"/>
                          </a:solidFill>
                          <a:effectLst/>
                          <a:latin typeface="+mn-lt"/>
                        </a:rPr>
                        <a:t>Risk för stressrelaterad ohälsa </a:t>
                      </a:r>
                      <a:r>
                        <a:rPr lang="sv-SE" sz="1200" b="0" dirty="0" err="1">
                          <a:solidFill>
                            <a:sysClr val="windowText" lastClr="000000"/>
                          </a:solidFill>
                          <a:effectLst/>
                          <a:latin typeface="+mn-lt"/>
                        </a:rPr>
                        <a:t>pga</a:t>
                      </a:r>
                      <a:r>
                        <a:rPr lang="sv-SE" sz="1200" b="0" dirty="0">
                          <a:solidFill>
                            <a:sysClr val="windowText" lastClr="000000"/>
                          </a:solidFill>
                          <a:effectLst/>
                          <a:latin typeface="+mn-lt"/>
                        </a:rPr>
                        <a:t> av otydliga ansvarsområden</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spcAft>
                          <a:spcPts val="1300"/>
                        </a:spcAft>
                      </a:pPr>
                      <a:r>
                        <a:rPr lang="sv-SE" sz="1200" b="0" dirty="0">
                          <a:solidFill>
                            <a:sysClr val="windowText" lastClr="000000"/>
                          </a:solidFill>
                          <a:effectLst/>
                          <a:latin typeface="+mn-lt"/>
                        </a:rPr>
                        <a:t>Minska upplevelse av stress</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spcAft>
                          <a:spcPts val="1300"/>
                        </a:spcAft>
                      </a:pPr>
                      <a:r>
                        <a:rPr lang="sv-SE" sz="1200" b="0" dirty="0">
                          <a:solidFill>
                            <a:sysClr val="windowText" lastClr="000000"/>
                          </a:solidFill>
                          <a:effectLst/>
                          <a:latin typeface="+mn-lt"/>
                        </a:rPr>
                        <a:t>Genomföra </a:t>
                      </a:r>
                      <a:r>
                        <a:rPr lang="sv-SE" sz="1200" b="0" dirty="0" err="1">
                          <a:solidFill>
                            <a:sysClr val="windowText" lastClr="000000"/>
                          </a:solidFill>
                          <a:effectLst/>
                          <a:latin typeface="+mn-lt"/>
                        </a:rPr>
                        <a:t>Prevents</a:t>
                      </a:r>
                      <a:r>
                        <a:rPr lang="sv-SE" sz="1200" b="0" dirty="0">
                          <a:solidFill>
                            <a:sysClr val="windowText" lastClr="000000"/>
                          </a:solidFill>
                          <a:effectLst/>
                          <a:latin typeface="+mn-lt"/>
                        </a:rPr>
                        <a:t> OSA-enkät.</a:t>
                      </a:r>
                    </a:p>
                    <a:p>
                      <a:pPr>
                        <a:lnSpc>
                          <a:spcPts val="1300"/>
                        </a:lnSpc>
                        <a:spcAft>
                          <a:spcPts val="1300"/>
                        </a:spcAft>
                      </a:pPr>
                      <a:r>
                        <a:rPr lang="sv-SE" sz="1200" b="0" dirty="0">
                          <a:solidFill>
                            <a:sysClr val="windowText" lastClr="000000"/>
                          </a:solidFill>
                          <a:effectLst/>
                          <a:latin typeface="+mn-lt"/>
                        </a:rPr>
                        <a:t>Tydliggöra ansvarområden bland medarbetarna.</a:t>
                      </a:r>
                    </a:p>
                    <a:p>
                      <a:pPr>
                        <a:lnSpc>
                          <a:spcPts val="1300"/>
                        </a:lnSpc>
                        <a:spcAft>
                          <a:spcPts val="1300"/>
                        </a:spcAft>
                      </a:pPr>
                      <a:r>
                        <a:rPr lang="sv-SE" sz="1200" b="0" dirty="0">
                          <a:solidFill>
                            <a:sysClr val="windowText" lastClr="000000"/>
                          </a:solidFill>
                          <a:effectLst/>
                          <a:latin typeface="+mn-lt"/>
                        </a:rPr>
                        <a:t>Genomföra en ny mätning av OSA-enkät om 6 månader för uppföljning.</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spcAft>
                          <a:spcPts val="1300"/>
                        </a:spcAft>
                      </a:pPr>
                      <a:r>
                        <a:rPr lang="sv-SE" sz="1200" b="0" dirty="0">
                          <a:solidFill>
                            <a:sysClr val="windowText" lastClr="000000"/>
                          </a:solidFill>
                          <a:effectLst/>
                          <a:latin typeface="+mn-lt"/>
                        </a:rPr>
                        <a:t>Chef med stöd av HR och arbetsmiljöombud</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spcAft>
                          <a:spcPts val="1300"/>
                        </a:spcAft>
                      </a:pPr>
                      <a:r>
                        <a:rPr lang="sv-SE" sz="1200" b="0" dirty="0">
                          <a:solidFill>
                            <a:sysClr val="windowText" lastClr="000000"/>
                          </a:solidFill>
                          <a:effectLst/>
                          <a:latin typeface="+mn-lt"/>
                        </a:rPr>
                        <a:t>2023-06-30</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5513463"/>
                  </a:ext>
                </a:extLst>
              </a:tr>
              <a:tr h="323850">
                <a:tc>
                  <a:txBody>
                    <a:bodyPr/>
                    <a:lstStyle/>
                    <a:p>
                      <a:pPr>
                        <a:lnSpc>
                          <a:spcPts val="1300"/>
                        </a:lnSpc>
                      </a:pPr>
                      <a:r>
                        <a:rPr lang="sv-SE" sz="1200" b="0" dirty="0">
                          <a:solidFill>
                            <a:sysClr val="windowText" lastClr="000000"/>
                          </a:solidFill>
                          <a:effectLst/>
                          <a:latin typeface="+mn-lt"/>
                        </a:rPr>
                        <a:t>Exempel 2;</a:t>
                      </a:r>
                    </a:p>
                    <a:p>
                      <a:pPr>
                        <a:lnSpc>
                          <a:spcPts val="1300"/>
                        </a:lnSpc>
                        <a:spcAft>
                          <a:spcPts val="1300"/>
                        </a:spcAft>
                      </a:pPr>
                      <a:r>
                        <a:rPr lang="sv-SE" sz="1200" b="0" dirty="0">
                          <a:solidFill>
                            <a:sysClr val="windowText" lastClr="000000"/>
                          </a:solidFill>
                          <a:effectLst/>
                          <a:latin typeface="+mn-lt"/>
                        </a:rPr>
                        <a:t>Risk för diskriminering utifrån funktionsnedsättning (aktiva åtgärder för arbetsgivare – arbetsförhållanden) </a:t>
                      </a:r>
                      <a:r>
                        <a:rPr lang="sv-SE" sz="1200" b="0" dirty="0" err="1">
                          <a:solidFill>
                            <a:sysClr val="windowText" lastClr="000000"/>
                          </a:solidFill>
                          <a:effectLst/>
                          <a:latin typeface="+mn-lt"/>
                        </a:rPr>
                        <a:t>pga</a:t>
                      </a:r>
                      <a:r>
                        <a:rPr lang="sv-SE" sz="1200" b="0" dirty="0">
                          <a:solidFill>
                            <a:sysClr val="windowText" lastClr="000000"/>
                          </a:solidFill>
                          <a:effectLst/>
                          <a:latin typeface="+mn-lt"/>
                        </a:rPr>
                        <a:t> för trångt kopieringsrum</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Aft>
                          <a:spcPts val="1300"/>
                        </a:spcAft>
                      </a:pPr>
                      <a:r>
                        <a:rPr lang="sv-SE" sz="1200" b="0" dirty="0">
                          <a:solidFill>
                            <a:sysClr val="windowText" lastClr="000000"/>
                          </a:solidFill>
                          <a:effectLst/>
                          <a:latin typeface="+mn-lt"/>
                        </a:rPr>
                        <a:t>Alla behöriga medarbetare och studenter ska ha tillgång till kopiatorrummet</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Aft>
                          <a:spcPts val="1300"/>
                        </a:spcAft>
                      </a:pPr>
                      <a:r>
                        <a:rPr lang="sv-SE" sz="1200" b="0" dirty="0">
                          <a:solidFill>
                            <a:sysClr val="windowText" lastClr="000000"/>
                          </a:solidFill>
                          <a:effectLst/>
                          <a:latin typeface="+mn-lt"/>
                        </a:rPr>
                        <a:t>Felanmälan till husägarna (Akademiska hus).</a:t>
                      </a:r>
                    </a:p>
                    <a:p>
                      <a:pPr>
                        <a:lnSpc>
                          <a:spcPts val="1300"/>
                        </a:lnSpc>
                        <a:spcAft>
                          <a:spcPts val="1300"/>
                        </a:spcAft>
                      </a:pPr>
                      <a:r>
                        <a:rPr lang="sv-SE" sz="1200" b="0" dirty="0">
                          <a:solidFill>
                            <a:sysClr val="windowText" lastClr="000000"/>
                          </a:solidFill>
                          <a:effectLst/>
                          <a:latin typeface="+mn-lt"/>
                        </a:rPr>
                        <a:t>Uppföljning löpande i samband med APT</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Aft>
                          <a:spcPts val="1300"/>
                        </a:spcAft>
                      </a:pPr>
                      <a:r>
                        <a:rPr lang="sv-SE" sz="1200" b="0" dirty="0">
                          <a:solidFill>
                            <a:sysClr val="windowText" lastClr="000000"/>
                          </a:solidFill>
                          <a:effectLst/>
                          <a:latin typeface="+mn-lt"/>
                        </a:rPr>
                        <a:t>Chef med stöd av HR och arbetsmiljöombud</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Aft>
                          <a:spcPts val="1300"/>
                        </a:spcAft>
                      </a:pPr>
                      <a:r>
                        <a:rPr lang="sv-SE" sz="1200" b="0" dirty="0">
                          <a:solidFill>
                            <a:sysClr val="windowText" lastClr="000000"/>
                          </a:solidFill>
                          <a:effectLst/>
                          <a:latin typeface="+mn-lt"/>
                        </a:rPr>
                        <a:t>2023-06-30</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420210154"/>
                  </a:ext>
                </a:extLst>
              </a:tr>
              <a:tr h="323850">
                <a:tc>
                  <a:txBody>
                    <a:bodyPr/>
                    <a:lstStyle/>
                    <a:p>
                      <a:pPr>
                        <a:lnSpc>
                          <a:spcPts val="1300"/>
                        </a:lnSpc>
                      </a:pPr>
                      <a:r>
                        <a:rPr lang="sv-SE" sz="1200" b="0" dirty="0">
                          <a:solidFill>
                            <a:sysClr val="windowText" lastClr="000000"/>
                          </a:solidFill>
                          <a:effectLst/>
                          <a:latin typeface="+mn-lt"/>
                        </a:rPr>
                        <a:t>Exempel 3;</a:t>
                      </a:r>
                    </a:p>
                    <a:p>
                      <a:pPr>
                        <a:lnSpc>
                          <a:spcPts val="1300"/>
                        </a:lnSpc>
                        <a:spcAft>
                          <a:spcPts val="1300"/>
                        </a:spcAft>
                      </a:pPr>
                      <a:r>
                        <a:rPr lang="sv-SE" sz="1200" b="0" dirty="0">
                          <a:solidFill>
                            <a:sysClr val="windowText" lastClr="000000"/>
                          </a:solidFill>
                          <a:effectLst/>
                          <a:latin typeface="+mn-lt"/>
                        </a:rPr>
                        <a:t>Risk för värk i nacke, axlar och rygg </a:t>
                      </a:r>
                      <a:r>
                        <a:rPr lang="sv-SE" sz="1200" b="0" dirty="0" err="1">
                          <a:solidFill>
                            <a:sysClr val="windowText" lastClr="000000"/>
                          </a:solidFill>
                          <a:effectLst/>
                          <a:latin typeface="+mn-lt"/>
                        </a:rPr>
                        <a:t>pga</a:t>
                      </a:r>
                      <a:r>
                        <a:rPr lang="sv-SE" sz="1200" b="0" dirty="0">
                          <a:solidFill>
                            <a:sysClr val="windowText" lastClr="000000"/>
                          </a:solidFill>
                          <a:effectLst/>
                          <a:latin typeface="+mn-lt"/>
                        </a:rPr>
                        <a:t> för låg bänk i labbet</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spcAft>
                          <a:spcPts val="1300"/>
                        </a:spcAft>
                      </a:pPr>
                      <a:r>
                        <a:rPr lang="sv-SE" sz="1200" b="0" dirty="0">
                          <a:solidFill>
                            <a:sysClr val="windowText" lastClr="000000"/>
                          </a:solidFill>
                          <a:effectLst/>
                          <a:latin typeface="+mn-lt"/>
                        </a:rPr>
                        <a:t>Bänken i labbet ska vara anpassad för alla behöriga medarbetare och studenter</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spcAft>
                          <a:spcPts val="1300"/>
                        </a:spcAft>
                      </a:pPr>
                      <a:r>
                        <a:rPr lang="sv-SE" sz="1200" b="0" dirty="0">
                          <a:solidFill>
                            <a:sysClr val="windowText" lastClr="000000"/>
                          </a:solidFill>
                          <a:effectLst/>
                          <a:latin typeface="+mn-lt"/>
                        </a:rPr>
                        <a:t>Inköp av höj- och sänkbar bänk i labbet.</a:t>
                      </a:r>
                    </a:p>
                    <a:p>
                      <a:pPr>
                        <a:lnSpc>
                          <a:spcPts val="1300"/>
                        </a:lnSpc>
                        <a:spcAft>
                          <a:spcPts val="1300"/>
                        </a:spcAft>
                      </a:pPr>
                      <a:r>
                        <a:rPr lang="sv-SE" sz="1200" b="0" dirty="0">
                          <a:solidFill>
                            <a:sysClr val="windowText" lastClr="000000"/>
                          </a:solidFill>
                          <a:effectLst/>
                          <a:latin typeface="+mn-lt"/>
                        </a:rPr>
                        <a:t>Uppföljning i samband med APT.</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spcAft>
                          <a:spcPts val="1300"/>
                        </a:spcAft>
                      </a:pPr>
                      <a:r>
                        <a:rPr lang="sv-SE" sz="1200" b="0" dirty="0">
                          <a:solidFill>
                            <a:sysClr val="windowText" lastClr="000000"/>
                          </a:solidFill>
                          <a:effectLst/>
                          <a:latin typeface="+mn-lt"/>
                        </a:rPr>
                        <a:t>Chef med stöd av HR och arbetsmiljöombud</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spcAft>
                          <a:spcPts val="1300"/>
                        </a:spcAft>
                      </a:pPr>
                      <a:r>
                        <a:rPr lang="sv-SE" sz="1200" b="0" dirty="0">
                          <a:solidFill>
                            <a:sysClr val="windowText" lastClr="000000"/>
                          </a:solidFill>
                          <a:effectLst/>
                          <a:latin typeface="+mn-lt"/>
                        </a:rPr>
                        <a:t>2023-12-31</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3775252"/>
                  </a:ext>
                </a:extLst>
              </a:tr>
              <a:tr h="323850">
                <a:tc>
                  <a:txBody>
                    <a:bodyPr/>
                    <a:lstStyle/>
                    <a:p>
                      <a:pPr>
                        <a:lnSpc>
                          <a:spcPts val="1300"/>
                        </a:lnSpc>
                      </a:pPr>
                      <a:r>
                        <a:rPr lang="sv-SE" sz="1200" b="0" dirty="0">
                          <a:solidFill>
                            <a:sysClr val="windowText" lastClr="000000"/>
                          </a:solidFill>
                          <a:effectLst/>
                          <a:latin typeface="+mn-lt"/>
                        </a:rPr>
                        <a:t>Exempel 4;</a:t>
                      </a:r>
                    </a:p>
                    <a:p>
                      <a:pPr>
                        <a:lnSpc>
                          <a:spcPts val="1300"/>
                        </a:lnSpc>
                        <a:spcAft>
                          <a:spcPts val="1300"/>
                        </a:spcAft>
                      </a:pPr>
                      <a:r>
                        <a:rPr lang="sv-SE" sz="1200" b="0" dirty="0">
                          <a:solidFill>
                            <a:sysClr val="windowText" lastClr="000000"/>
                          </a:solidFill>
                          <a:effectLst/>
                          <a:latin typeface="+mn-lt"/>
                        </a:rPr>
                        <a:t>Risk för hotfulla situationer </a:t>
                      </a:r>
                      <a:r>
                        <a:rPr lang="sv-SE" sz="1200" b="0" dirty="0" err="1">
                          <a:solidFill>
                            <a:sysClr val="windowText" lastClr="000000"/>
                          </a:solidFill>
                          <a:effectLst/>
                          <a:latin typeface="+mn-lt"/>
                        </a:rPr>
                        <a:t>pga</a:t>
                      </a:r>
                      <a:r>
                        <a:rPr lang="sv-SE" sz="1200" b="0" dirty="0">
                          <a:solidFill>
                            <a:sysClr val="windowText" lastClr="000000"/>
                          </a:solidFill>
                          <a:effectLst/>
                          <a:latin typeface="+mn-lt"/>
                        </a:rPr>
                        <a:t> olåsta dörrar och lite personal</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Aft>
                          <a:spcPts val="1300"/>
                        </a:spcAft>
                      </a:pPr>
                      <a:r>
                        <a:rPr lang="sv-SE" sz="1200" b="0" dirty="0">
                          <a:solidFill>
                            <a:sysClr val="windowText" lastClr="000000"/>
                          </a:solidFill>
                          <a:effectLst/>
                          <a:latin typeface="+mn-lt"/>
                        </a:rPr>
                        <a:t>All behörig personal ska känna sig trygga vid ensamarbete</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Aft>
                          <a:spcPts val="1300"/>
                        </a:spcAft>
                      </a:pPr>
                      <a:r>
                        <a:rPr lang="sv-SE" sz="1200" b="0" dirty="0">
                          <a:solidFill>
                            <a:sysClr val="windowText" lastClr="000000"/>
                          </a:solidFill>
                          <a:effectLst/>
                          <a:latin typeface="+mn-lt"/>
                        </a:rPr>
                        <a:t>Dörrar låses </a:t>
                      </a:r>
                      <a:r>
                        <a:rPr lang="sv-SE" sz="1200" b="0" dirty="0" err="1">
                          <a:solidFill>
                            <a:sysClr val="windowText" lastClr="000000"/>
                          </a:solidFill>
                          <a:effectLst/>
                          <a:latin typeface="+mn-lt"/>
                        </a:rPr>
                        <a:t>kl</a:t>
                      </a:r>
                      <a:r>
                        <a:rPr lang="sv-SE" sz="1200" b="0" dirty="0">
                          <a:solidFill>
                            <a:sysClr val="windowText" lastClr="000000"/>
                          </a:solidFill>
                          <a:effectLst/>
                          <a:latin typeface="+mn-lt"/>
                        </a:rPr>
                        <a:t> 15 alla dagar.</a:t>
                      </a:r>
                    </a:p>
                    <a:p>
                      <a:pPr>
                        <a:lnSpc>
                          <a:spcPts val="1300"/>
                        </a:lnSpc>
                        <a:spcAft>
                          <a:spcPts val="1300"/>
                        </a:spcAft>
                      </a:pPr>
                      <a:r>
                        <a:rPr lang="sv-SE" sz="1200" b="0" dirty="0">
                          <a:solidFill>
                            <a:sysClr val="windowText" lastClr="000000"/>
                          </a:solidFill>
                          <a:effectLst/>
                          <a:latin typeface="+mn-lt"/>
                        </a:rPr>
                        <a:t>Besökare uppmanas att boka tid med den person som de ska träffa.</a:t>
                      </a:r>
                    </a:p>
                    <a:p>
                      <a:pPr>
                        <a:lnSpc>
                          <a:spcPts val="1300"/>
                        </a:lnSpc>
                        <a:spcAft>
                          <a:spcPts val="1300"/>
                        </a:spcAft>
                      </a:pPr>
                      <a:r>
                        <a:rPr lang="sv-SE" sz="1200" b="0" dirty="0">
                          <a:solidFill>
                            <a:sysClr val="windowText" lastClr="000000"/>
                          </a:solidFill>
                          <a:effectLst/>
                          <a:latin typeface="+mn-lt"/>
                        </a:rPr>
                        <a:t>Uppföljning i samband med APT.</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Aft>
                          <a:spcPts val="1300"/>
                        </a:spcAft>
                      </a:pPr>
                      <a:r>
                        <a:rPr lang="sv-SE" sz="1200" b="0" dirty="0">
                          <a:solidFill>
                            <a:sysClr val="windowText" lastClr="000000"/>
                          </a:solidFill>
                          <a:effectLst/>
                          <a:latin typeface="+mn-lt"/>
                        </a:rPr>
                        <a:t>Chef med stöd av HR och arbetsmiljöombud</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ts val="1300"/>
                        </a:lnSpc>
                        <a:spcAft>
                          <a:spcPts val="1300"/>
                        </a:spcAft>
                      </a:pPr>
                      <a:r>
                        <a:rPr lang="sv-SE" sz="1200" b="0" dirty="0">
                          <a:solidFill>
                            <a:sysClr val="windowText" lastClr="000000"/>
                          </a:solidFill>
                          <a:effectLst/>
                          <a:latin typeface="+mn-lt"/>
                        </a:rPr>
                        <a:t>2022-10-28</a:t>
                      </a:r>
                      <a:endParaRPr lang="sv-SE" sz="1200" b="0" dirty="0">
                        <a:solidFill>
                          <a:sysClr val="windowText" lastClr="000000"/>
                        </a:solidFill>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08012364"/>
                  </a:ext>
                </a:extLst>
              </a:tr>
            </a:tbl>
          </a:graphicData>
        </a:graphic>
      </p:graphicFrame>
      <p:sp>
        <p:nvSpPr>
          <p:cNvPr id="10" name="Rectangle 4">
            <a:extLst>
              <a:ext uri="{FF2B5EF4-FFF2-40B4-BE49-F238E27FC236}">
                <a16:creationId xmlns:a16="http://schemas.microsoft.com/office/drawing/2014/main" id="{A747498F-0A67-B04F-6C81-2939BAE169DC}"/>
              </a:ext>
            </a:extLst>
          </p:cNvPr>
          <p:cNvSpPr>
            <a:spLocks noChangeArrowheads="1"/>
          </p:cNvSpPr>
          <p:nvPr/>
        </p:nvSpPr>
        <p:spPr bwMode="auto">
          <a:xfrm>
            <a:off x="838200" y="1951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a:ln>
                  <a:noFill/>
                </a:ln>
                <a:solidFill>
                  <a:schemeClr val="tx1"/>
                </a:solidFill>
                <a:effectLst/>
                <a:latin typeface="Arial" panose="020B0604020202020204" pitchFamily="34" charset="0"/>
              </a:rPr>
            </a:b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B2E7E6C8-E8F3-8562-9A72-014565C40AC9}"/>
              </a:ext>
            </a:extLst>
          </p:cNvPr>
          <p:cNvSpPr>
            <a:spLocks noChangeArrowheads="1"/>
          </p:cNvSpPr>
          <p:nvPr/>
        </p:nvSpPr>
        <p:spPr bwMode="auto">
          <a:xfrm>
            <a:off x="814763" y="5859056"/>
            <a:ext cx="57759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sv-SE" altLang="sv-SE" sz="800" b="0" i="0" u="none" strike="noStrike" cap="none" normalizeH="0" baseline="0" dirty="0">
                <a:ln>
                  <a:noFill/>
                </a:ln>
                <a:solidFill>
                  <a:schemeClr val="tx1"/>
                </a:solidFill>
                <a:effectLst/>
                <a:latin typeface="Georgia" panose="02040502050405020303" pitchFamily="18" charset="0"/>
                <a:ea typeface="Cambria" panose="02040503050406030204" pitchFamily="18" charset="0"/>
                <a:cs typeface="Times New Roman" panose="02020603050405020304" pitchFamily="18" charset="0"/>
              </a:rPr>
              <a:t>Välj ut de risker eller utvecklingsområden (från undersökning och analys på föregående sida) ni valt att prioritera detta år.</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15" name="Moln 14">
            <a:extLst>
              <a:ext uri="{FF2B5EF4-FFF2-40B4-BE49-F238E27FC236}">
                <a16:creationId xmlns:a16="http://schemas.microsoft.com/office/drawing/2014/main" id="{27154E71-69D1-7021-CB05-AE09990ADED1}"/>
              </a:ext>
            </a:extLst>
          </p:cNvPr>
          <p:cNvSpPr/>
          <p:nvPr/>
        </p:nvSpPr>
        <p:spPr>
          <a:xfrm>
            <a:off x="8829321" y="4963531"/>
            <a:ext cx="2179864" cy="122464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gb" sz="2400" b="0" i="0" u="none" baseline="0" dirty="0" err="1">
                <a:solidFill>
                  <a:schemeClr val="tx1"/>
                </a:solidFill>
              </a:rPr>
              <a:t>Exempel</a:t>
            </a:r>
            <a:endParaRPr lang="en-gb" sz="2400" b="0" i="0" u="none" baseline="0" dirty="0">
              <a:solidFill>
                <a:schemeClr val="tx1"/>
              </a:solidFill>
            </a:endParaRPr>
          </a:p>
        </p:txBody>
      </p:sp>
    </p:spTree>
    <p:extLst>
      <p:ext uri="{BB962C8B-B14F-4D97-AF65-F5344CB8AC3E}">
        <p14:creationId xmlns:p14="http://schemas.microsoft.com/office/powerpoint/2010/main" val="33237500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6B3E627-5F11-91BD-B3FC-AB9DD62A8593}"/>
              </a:ext>
            </a:extLst>
          </p:cNvPr>
          <p:cNvSpPr>
            <a:spLocks noGrp="1"/>
          </p:cNvSpPr>
          <p:nvPr>
            <p:ph idx="11"/>
          </p:nvPr>
        </p:nvSpPr>
        <p:spPr/>
        <p:txBody>
          <a:bodyPr/>
          <a:lstStyle/>
          <a:p>
            <a:r>
              <a:rPr lang="sv-SE" dirty="0"/>
              <a:t>Följ upp åtgärder under det kommande året/åren:</a:t>
            </a:r>
          </a:p>
          <a:p>
            <a:pPr marL="285750" indent="-285750">
              <a:buFont typeface="Arial" panose="020B0604020202020204" pitchFamily="34" charset="0"/>
              <a:buChar char="•"/>
            </a:pPr>
            <a:r>
              <a:rPr lang="sv-SE" dirty="0"/>
              <a:t>Har vi nått målen/genomfört åtgärderna? ​</a:t>
            </a:r>
          </a:p>
          <a:p>
            <a:pPr marL="285750" indent="-285750">
              <a:buFont typeface="Arial" panose="020B0604020202020204" pitchFamily="34" charset="0"/>
              <a:buChar char="•"/>
            </a:pPr>
            <a:r>
              <a:rPr lang="sv-SE" dirty="0"/>
              <a:t>Varför/varför inte?​</a:t>
            </a:r>
          </a:p>
          <a:p>
            <a:pPr marL="285750" indent="-285750">
              <a:buFont typeface="Arial" panose="020B0604020202020204" pitchFamily="34" charset="0"/>
              <a:buChar char="•"/>
            </a:pPr>
            <a:r>
              <a:rPr lang="sv-SE" dirty="0"/>
              <a:t>Vad blir nästa steg? ​</a:t>
            </a:r>
          </a:p>
          <a:p>
            <a:pPr marL="285750" indent="-285750">
              <a:buFont typeface="Arial" panose="020B0604020202020204" pitchFamily="34" charset="0"/>
              <a:buChar char="•"/>
            </a:pPr>
            <a:r>
              <a:rPr lang="sv-SE" dirty="0"/>
              <a:t>Behöver någon aktivitet revideras, förtydligas eller ändras?​</a:t>
            </a:r>
          </a:p>
          <a:p>
            <a:pPr marL="285750" indent="-285750">
              <a:buFont typeface="Arial" panose="020B0604020202020204" pitchFamily="34" charset="0"/>
              <a:buChar char="•"/>
            </a:pPr>
            <a:r>
              <a:rPr lang="sv-SE" dirty="0"/>
              <a:t>Uppföljningarna ska dokumenteras​ i handlingsplanen.</a:t>
            </a:r>
          </a:p>
          <a:p>
            <a:pPr marL="285750" indent="-285750">
              <a:buFont typeface="Arial" panose="020B0604020202020204" pitchFamily="34" charset="0"/>
              <a:buChar char="•"/>
            </a:pPr>
            <a:endParaRPr lang="sv-SE" dirty="0"/>
          </a:p>
          <a:p>
            <a:r>
              <a:rPr lang="sv-SE" dirty="0"/>
              <a:t>Regelbundet ställningstagande:​</a:t>
            </a:r>
          </a:p>
          <a:p>
            <a:r>
              <a:rPr lang="sv-SE" dirty="0"/>
              <a:t>Upplever vi att aktiviteterna bidrar till önskad effekt på valt utvecklingsområde? Om inte, vad kan vi göra annorlunda?​</a:t>
            </a:r>
          </a:p>
          <a:p>
            <a:pPr marL="0" indent="0">
              <a:buFont typeface="Wingdings" panose="05000000000000000000" pitchFamily="2" charset="2"/>
              <a:buNone/>
            </a:pPr>
            <a:r>
              <a:rPr lang="sv-SE" dirty="0"/>
              <a:t>När en åtgärd har fått önskad effekt, kan nästa åtgärd i prioriteringsordningen påbörjas.</a:t>
            </a:r>
          </a:p>
        </p:txBody>
      </p:sp>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a:xfrm>
            <a:off x="6557825" y="858488"/>
            <a:ext cx="4943061" cy="2158250"/>
          </a:xfrm>
        </p:spPr>
        <p:txBody>
          <a:bodyPr/>
          <a:lstStyle/>
          <a:p>
            <a:r>
              <a:rPr lang="sv-SE" altLang="sv-SE" dirty="0">
                <a:latin typeface="Poppins"/>
                <a:cs typeface="Poppins"/>
              </a:rPr>
              <a:t>Kontinuerlig uppföljning</a:t>
            </a:r>
            <a:endParaRPr lang="sv-SE" dirty="0">
              <a:latin typeface="Poppins" panose="00000500000000000000" pitchFamily="2" charset="0"/>
              <a:cs typeface="Poppins" panose="00000500000000000000" pitchFamily="2" charset="0"/>
            </a:endParaRPr>
          </a:p>
        </p:txBody>
      </p:sp>
      <p:pic>
        <p:nvPicPr>
          <p:cNvPr id="5" name="Bildobjekt 4" descr="Bilden visar processen för systematiskt arbetsmiljöarbete och aktiva åtgärder.">
            <a:extLst>
              <a:ext uri="{FF2B5EF4-FFF2-40B4-BE49-F238E27FC236}">
                <a16:creationId xmlns:a16="http://schemas.microsoft.com/office/drawing/2014/main" id="{4F7BEB98-6A58-E3E7-B344-995B910FF05E}"/>
              </a:ext>
            </a:extLst>
          </p:cNvPr>
          <p:cNvPicPr>
            <a:picLocks noChangeAspect="1"/>
          </p:cNvPicPr>
          <p:nvPr/>
        </p:nvPicPr>
        <p:blipFill rotWithShape="1">
          <a:blip r:embed="rId2">
            <a:extLst>
              <a:ext uri="{28A0092B-C50C-407E-A947-70E740481C1C}">
                <a14:useLocalDpi xmlns:a14="http://schemas.microsoft.com/office/drawing/2010/main" val="0"/>
              </a:ext>
            </a:extLst>
          </a:blip>
          <a:srcRect l="20764" r="21225"/>
          <a:stretch/>
        </p:blipFill>
        <p:spPr>
          <a:xfrm>
            <a:off x="7190154" y="3375565"/>
            <a:ext cx="2641600" cy="2561408"/>
          </a:xfrm>
          <a:prstGeom prst="rect">
            <a:avLst/>
          </a:prstGeom>
          <a:solidFill>
            <a:schemeClr val="accent4">
              <a:lumMod val="60000"/>
              <a:lumOff val="40000"/>
            </a:schemeClr>
          </a:solidFill>
        </p:spPr>
      </p:pic>
    </p:spTree>
    <p:extLst>
      <p:ext uri="{BB962C8B-B14F-4D97-AF65-F5344CB8AC3E}">
        <p14:creationId xmlns:p14="http://schemas.microsoft.com/office/powerpoint/2010/main" val="223340251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p:txBody>
          <a:bodyPr lIns="91440" tIns="45720" rIns="91440" bIns="45720" anchor="t" anchorCtr="0">
            <a:noAutofit/>
          </a:bodyPr>
          <a:lstStyle/>
          <a:p>
            <a:r>
              <a:rPr lang="sv-SE" altLang="sv-SE" dirty="0">
                <a:latin typeface="Poppins" panose="00000500000000000000" pitchFamily="2" charset="0"/>
                <a:cs typeface="Poppins" panose="00000500000000000000" pitchFamily="2" charset="0"/>
              </a:rPr>
              <a:t>Vad förväntas av mig som chef?</a:t>
            </a:r>
            <a:endParaRPr lang="sv-SE" dirty="0">
              <a:latin typeface="Poppins" panose="00000500000000000000" pitchFamily="2" charset="0"/>
              <a:cs typeface="Poppins" panose="00000500000000000000" pitchFamily="2" charset="0"/>
            </a:endParaRPr>
          </a:p>
        </p:txBody>
      </p:sp>
      <p:sp>
        <p:nvSpPr>
          <p:cNvPr id="3" name="Platshållare för innehåll 2">
            <a:extLst>
              <a:ext uri="{FF2B5EF4-FFF2-40B4-BE49-F238E27FC236}">
                <a16:creationId xmlns:a16="http://schemas.microsoft.com/office/drawing/2014/main" id="{D6B3E627-5F11-91BD-B3FC-AB9DD62A8593}"/>
              </a:ext>
            </a:extLst>
          </p:cNvPr>
          <p:cNvSpPr>
            <a:spLocks noGrp="1"/>
          </p:cNvSpPr>
          <p:nvPr>
            <p:ph idx="1"/>
          </p:nvPr>
        </p:nvSpPr>
        <p:spPr>
          <a:xfrm>
            <a:off x="794685" y="1084594"/>
            <a:ext cx="10802815" cy="5038804"/>
          </a:xfrm>
        </p:spPr>
        <p:txBody>
          <a:bodyPr lIns="91440" tIns="45720" rIns="91440" bIns="45720" numCol="1" spcCol="180000" anchor="t">
            <a:noAutofit/>
          </a:bodyPr>
          <a:lstStyle/>
          <a:p>
            <a:pPr marL="457200" indent="-457200">
              <a:lnSpc>
                <a:spcPct val="150000"/>
              </a:lnSpc>
              <a:buAutoNum type="arabicPeriod"/>
              <a:defRPr/>
            </a:pPr>
            <a:r>
              <a:rPr lang="sv-SE" sz="1400" dirty="0">
                <a:ea typeface="+mn-lt"/>
                <a:cs typeface="+mn-lt"/>
              </a:rPr>
              <a:t>Läs - Ta del av ditt resultat.</a:t>
            </a:r>
            <a:endParaRPr lang="sv-SE" sz="1400" dirty="0">
              <a:cs typeface="Calibri" panose="020F0502020204030204"/>
            </a:endParaRPr>
          </a:p>
          <a:p>
            <a:pPr marL="457200" indent="-457200">
              <a:lnSpc>
                <a:spcPct val="150000"/>
              </a:lnSpc>
              <a:buAutoNum type="arabicPeriod"/>
              <a:defRPr/>
            </a:pPr>
            <a:r>
              <a:rPr lang="sv-SE" sz="1400" dirty="0">
                <a:ea typeface="+mn-lt"/>
                <a:cs typeface="+mn-lt"/>
              </a:rPr>
              <a:t>Analysera och diskutera resultatet med din närmaste chef eller ledningsgrupp, samt HR, arbetsmiljögrupp (ledningsstöd för lika villkor, arbetsmiljöombud) eller motsvarande.</a:t>
            </a:r>
          </a:p>
          <a:p>
            <a:pPr marL="457200" indent="-457200">
              <a:lnSpc>
                <a:spcPct val="150000"/>
              </a:lnSpc>
              <a:buAutoNum type="arabicPeriod"/>
              <a:defRPr/>
            </a:pPr>
            <a:r>
              <a:rPr lang="sv-SE" sz="1400" dirty="0">
                <a:ea typeface="+mn-lt"/>
                <a:cs typeface="+mn-lt"/>
              </a:rPr>
              <a:t>Ta hjälp av HR/arbetsmiljögruppen och planera en presentation till APT. Planera in minst tre datum att arbeta vidare med resultatet. Boka datum och lokal i god tid.</a:t>
            </a:r>
          </a:p>
          <a:p>
            <a:pPr marL="457200" indent="-457200">
              <a:lnSpc>
                <a:spcPct val="150000"/>
              </a:lnSpc>
              <a:buAutoNum type="arabicPeriod"/>
              <a:defRPr/>
            </a:pPr>
            <a:r>
              <a:rPr lang="sv-SE" sz="1400" dirty="0">
                <a:ea typeface="+mn-lt"/>
                <a:cs typeface="+mn-lt"/>
              </a:rPr>
              <a:t>Möte 1 - Presentera resultatet för din institution/enhet/motsvarande. Beskriv processen framåt och syftet med den kommande workshopen.</a:t>
            </a:r>
          </a:p>
          <a:p>
            <a:pPr marL="457200" indent="-457200">
              <a:lnSpc>
                <a:spcPct val="150000"/>
              </a:lnSpc>
              <a:buAutoNum type="arabicPeriod"/>
              <a:defRPr/>
            </a:pPr>
            <a:r>
              <a:rPr lang="sv-SE" sz="1400" dirty="0">
                <a:ea typeface="+mn-lt"/>
                <a:cs typeface="+mn-lt"/>
              </a:rPr>
              <a:t>Möte 2 - Workshop för att tillsammans arbeta fram prioriterade åtgärder på institutionen/enheten/motsvarande</a:t>
            </a:r>
          </a:p>
          <a:p>
            <a:pPr marL="457200" indent="-457200">
              <a:lnSpc>
                <a:spcPct val="150000"/>
              </a:lnSpc>
              <a:buAutoNum type="arabicPeriod"/>
              <a:defRPr/>
            </a:pPr>
            <a:r>
              <a:rPr lang="sv-SE" sz="1400" dirty="0">
                <a:ea typeface="+mn-lt"/>
                <a:cs typeface="+mn-lt"/>
              </a:rPr>
              <a:t>Dokumentera - sammanställ prioriterade åtgärder i institutionens/enhetens/motsvarande handlingsplan för systematiskt arbetsmiljöarbete och aktiva åtgärder tillsammans med ledningsgruppen och arbetsmiljögruppen/motsvarande. Stäm av med närmaste chef.</a:t>
            </a:r>
          </a:p>
          <a:p>
            <a:pPr marL="457200" indent="-457200">
              <a:lnSpc>
                <a:spcPct val="150000"/>
              </a:lnSpc>
              <a:buAutoNum type="arabicPeriod"/>
              <a:defRPr/>
            </a:pPr>
            <a:r>
              <a:rPr lang="sv-SE" sz="1400" dirty="0">
                <a:ea typeface="+mn-lt"/>
                <a:cs typeface="+mn-lt"/>
              </a:rPr>
              <a:t>Möte 3 - Återkoppla prioriterade åtgärder i handlingsplanen till medarbetarna.</a:t>
            </a:r>
          </a:p>
          <a:p>
            <a:pPr marL="457200" indent="-457200">
              <a:lnSpc>
                <a:spcPct val="150000"/>
              </a:lnSpc>
              <a:buAutoNum type="arabicPeriod"/>
              <a:defRPr/>
            </a:pPr>
            <a:r>
              <a:rPr lang="sv-SE" sz="1400" dirty="0">
                <a:ea typeface="+mn-lt"/>
                <a:cs typeface="+mn-lt"/>
              </a:rPr>
              <a:t>Samverka handlingsplanen på LSG.</a:t>
            </a:r>
          </a:p>
          <a:p>
            <a:pPr marL="457200" indent="-457200">
              <a:lnSpc>
                <a:spcPct val="150000"/>
              </a:lnSpc>
              <a:buAutoNum type="arabicPeriod"/>
              <a:defRPr/>
            </a:pPr>
            <a:r>
              <a:rPr lang="sv-SE" sz="1400" dirty="0">
                <a:ea typeface="+mn-lt"/>
                <a:cs typeface="+mn-lt"/>
              </a:rPr>
              <a:t>Bifoga handlingsplanen med VP. Följ upp handlingsplanen löpande, exempelvis vid varje APT.</a:t>
            </a:r>
            <a:endParaRPr lang="sv-SE" sz="1400" dirty="0">
              <a:cs typeface="Calibri"/>
            </a:endParaRPr>
          </a:p>
        </p:txBody>
      </p:sp>
    </p:spTree>
    <p:extLst>
      <p:ext uri="{BB962C8B-B14F-4D97-AF65-F5344CB8AC3E}">
        <p14:creationId xmlns:p14="http://schemas.microsoft.com/office/powerpoint/2010/main" val="427997547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6B3E627-5F11-91BD-B3FC-AB9DD62A8593}"/>
              </a:ext>
            </a:extLst>
          </p:cNvPr>
          <p:cNvSpPr>
            <a:spLocks noGrp="1"/>
          </p:cNvSpPr>
          <p:nvPr>
            <p:ph idx="11"/>
          </p:nvPr>
        </p:nvSpPr>
        <p:spPr>
          <a:xfrm>
            <a:off x="572320" y="322385"/>
            <a:ext cx="4996898" cy="6213230"/>
          </a:xfrm>
        </p:spPr>
        <p:txBody>
          <a:bodyPr/>
          <a:lstStyle/>
          <a:p>
            <a:pPr>
              <a:lnSpc>
                <a:spcPct val="140000"/>
              </a:lnSpc>
              <a:buClr>
                <a:srgbClr val="7A005A"/>
              </a:buClr>
              <a:defRPr/>
            </a:pPr>
            <a:r>
              <a:rPr lang="sv-SE" altLang="sv-SE" sz="1600" b="1" dirty="0">
                <a:cs typeface="Arial"/>
              </a:rPr>
              <a:t>Chefens roll:</a:t>
            </a:r>
            <a:r>
              <a:rPr lang="sv-SE" altLang="sv-SE" b="1" dirty="0">
                <a:cs typeface="Arial"/>
              </a:rPr>
              <a:t> </a:t>
            </a:r>
            <a:endParaRPr lang="sv-SE" altLang="sv-SE" sz="1600" b="1" dirty="0">
              <a:cs typeface="Arial" pitchFamily="34" charset="0"/>
            </a:endParaRPr>
          </a:p>
          <a:p>
            <a:pPr marL="285750" indent="-285750">
              <a:lnSpc>
                <a:spcPct val="140000"/>
              </a:lnSpc>
              <a:buFont typeface="Arial" panose="020B0604020202020204" pitchFamily="34" charset="0"/>
              <a:buChar char="•"/>
              <a:defRPr/>
            </a:pPr>
            <a:r>
              <a:rPr lang="sv-SE" altLang="sv-SE" sz="1600">
                <a:cs typeface="Arial"/>
              </a:rPr>
              <a:t>Ansvara för framtagandet och genomförandet av åtgärder för valt utvecklingsområde inom arbetsklimat.</a:t>
            </a:r>
            <a:endParaRPr lang="sv-SE" altLang="sv-SE">
              <a:ea typeface="+mn-lt"/>
              <a:cs typeface="+mn-lt"/>
            </a:endParaRPr>
          </a:p>
          <a:p>
            <a:pPr marL="285750" indent="-285750">
              <a:lnSpc>
                <a:spcPct val="140000"/>
              </a:lnSpc>
              <a:buFont typeface="Arial" panose="020B0604020202020204" pitchFamily="34" charset="0"/>
              <a:buChar char="•"/>
              <a:defRPr/>
            </a:pPr>
            <a:r>
              <a:rPr lang="sv-SE" altLang="sv-SE" dirty="0">
                <a:ea typeface="+mn-lt"/>
                <a:cs typeface="+mn-lt"/>
              </a:rPr>
              <a:t>Driva processen med arbetsklimat på institutionen/enheten/motsvarande</a:t>
            </a:r>
            <a:r>
              <a:rPr lang="sv-SE" altLang="sv-SE" sz="1600" dirty="0">
                <a:cs typeface="Arial"/>
              </a:rPr>
              <a:t> samt ta fram ett eget utvecklingsområde på ledarskap med konkreta aktiviteter</a:t>
            </a:r>
            <a:r>
              <a:rPr lang="sv-SE" altLang="sv-SE" dirty="0">
                <a:cs typeface="Arial"/>
              </a:rPr>
              <a:t>.</a:t>
            </a:r>
            <a:endParaRPr lang="sv-SE" altLang="sv-SE" sz="1600" b="1" dirty="0">
              <a:cs typeface="Arial" pitchFamily="34" charset="0"/>
            </a:endParaRPr>
          </a:p>
          <a:p>
            <a:pPr>
              <a:lnSpc>
                <a:spcPct val="140000"/>
              </a:lnSpc>
              <a:buClr>
                <a:srgbClr val="7A005A"/>
              </a:buClr>
              <a:defRPr/>
            </a:pPr>
            <a:r>
              <a:rPr lang="sv-SE" altLang="sv-SE" sz="1600" b="1" dirty="0">
                <a:cs typeface="Arial"/>
              </a:rPr>
              <a:t>Medarbetarnas roll:</a:t>
            </a:r>
            <a:r>
              <a:rPr lang="sv-SE" altLang="sv-SE" b="1" dirty="0">
                <a:cs typeface="Arial"/>
              </a:rPr>
              <a:t> </a:t>
            </a:r>
            <a:endParaRPr lang="sv-SE" altLang="sv-SE" sz="1600" b="1" dirty="0">
              <a:cs typeface="Arial" pitchFamily="34" charset="0"/>
            </a:endParaRPr>
          </a:p>
          <a:p>
            <a:pPr marL="285750" indent="-285750">
              <a:lnSpc>
                <a:spcPct val="140000"/>
              </a:lnSpc>
              <a:buFont typeface="Arial" panose="020B0604020202020204" pitchFamily="34" charset="0"/>
              <a:buChar char="•"/>
              <a:defRPr/>
            </a:pPr>
            <a:r>
              <a:rPr lang="sv-SE" altLang="sv-SE" sz="1600" dirty="0">
                <a:cs typeface="Arial"/>
              </a:rPr>
              <a:t>Aktivt bidra och vara delaktig i den efterföljande processen.</a:t>
            </a:r>
          </a:p>
          <a:p>
            <a:pPr>
              <a:lnSpc>
                <a:spcPct val="140000"/>
              </a:lnSpc>
              <a:buClr>
                <a:srgbClr val="7A005A"/>
              </a:buClr>
              <a:defRPr/>
            </a:pPr>
            <a:r>
              <a:rPr lang="sv-SE" altLang="sv-SE" b="1" dirty="0">
                <a:cs typeface="Arial"/>
              </a:rPr>
              <a:t>Arbetsmiljöombudets</a:t>
            </a:r>
            <a:r>
              <a:rPr lang="sv-SE" altLang="sv-SE" sz="1600" b="1" dirty="0">
                <a:cs typeface="Arial"/>
              </a:rPr>
              <a:t> roll:</a:t>
            </a:r>
            <a:r>
              <a:rPr lang="sv-SE" altLang="sv-SE" b="1" dirty="0">
                <a:cs typeface="Arial"/>
              </a:rPr>
              <a:t> </a:t>
            </a:r>
            <a:endParaRPr lang="sv-SE" altLang="sv-SE" sz="1600" b="1" dirty="0">
              <a:cs typeface="Arial" pitchFamily="34" charset="0"/>
            </a:endParaRPr>
          </a:p>
          <a:p>
            <a:pPr marL="285750" indent="-285750">
              <a:lnSpc>
                <a:spcPct val="140000"/>
              </a:lnSpc>
              <a:buFont typeface="Arial" panose="020B0604020202020204" pitchFamily="34" charset="0"/>
              <a:buChar char="•"/>
              <a:defRPr/>
            </a:pPr>
            <a:r>
              <a:rPr lang="sv-SE" altLang="sv-SE" dirty="0">
                <a:cs typeface="Arial"/>
              </a:rPr>
              <a:t>Diskussionspartner till chef vid planering, genomförande och framtagande av åtgärdsförslag.</a:t>
            </a:r>
            <a:endParaRPr lang="sv-SE" altLang="sv-SE" sz="1600" dirty="0">
              <a:cs typeface="Arial"/>
            </a:endParaRPr>
          </a:p>
          <a:p>
            <a:pPr marL="285750" indent="-285750">
              <a:lnSpc>
                <a:spcPct val="140000"/>
              </a:lnSpc>
              <a:buFont typeface="Arial" panose="020B0604020202020204" pitchFamily="34" charset="0"/>
              <a:buChar char="•"/>
              <a:defRPr/>
            </a:pPr>
            <a:r>
              <a:rPr lang="sv-SE" altLang="sv-SE" sz="1600" dirty="0">
                <a:cs typeface="Arial"/>
              </a:rPr>
              <a:t>Språkrör för medarbetarna.</a:t>
            </a:r>
          </a:p>
          <a:p>
            <a:pPr marL="0" indent="0">
              <a:buFont typeface="Wingdings" panose="05000000000000000000" pitchFamily="2" charset="2"/>
              <a:buNone/>
            </a:pPr>
            <a:endParaRPr lang="sv-SE" dirty="0"/>
          </a:p>
        </p:txBody>
      </p:sp>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p:txBody>
          <a:bodyPr/>
          <a:lstStyle/>
          <a:p>
            <a:r>
              <a:rPr lang="sv-SE" altLang="sv-SE" dirty="0">
                <a:latin typeface="Poppins"/>
                <a:cs typeface="Poppins"/>
              </a:rPr>
              <a:t>Roller i efterarbetet</a:t>
            </a:r>
            <a:endParaRPr lang="sv-SE"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5979288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p:txBody>
          <a:bodyPr lIns="91440" tIns="45720" rIns="91440" bIns="45720" anchor="t" anchorCtr="0">
            <a:noAutofit/>
          </a:bodyPr>
          <a:lstStyle/>
          <a:p>
            <a:r>
              <a:rPr lang="sv-SE" altLang="sv-SE" dirty="0">
                <a:latin typeface="Poppins"/>
                <a:cs typeface="Poppins"/>
              </a:rPr>
              <a:t>Stöd från HR och ledningsstöd för lika villkor</a:t>
            </a:r>
            <a:endParaRPr lang="sv-SE" dirty="0">
              <a:latin typeface="Poppins"/>
              <a:cs typeface="Poppins"/>
            </a:endParaRPr>
          </a:p>
        </p:txBody>
      </p:sp>
      <p:sp>
        <p:nvSpPr>
          <p:cNvPr id="3" name="Platshållare för innehåll 2">
            <a:extLst>
              <a:ext uri="{FF2B5EF4-FFF2-40B4-BE49-F238E27FC236}">
                <a16:creationId xmlns:a16="http://schemas.microsoft.com/office/drawing/2014/main" id="{D6B3E627-5F11-91BD-B3FC-AB9DD62A8593}"/>
              </a:ext>
            </a:extLst>
          </p:cNvPr>
          <p:cNvSpPr>
            <a:spLocks noGrp="1"/>
          </p:cNvSpPr>
          <p:nvPr>
            <p:ph idx="1"/>
          </p:nvPr>
        </p:nvSpPr>
        <p:spPr>
          <a:xfrm>
            <a:off x="838199" y="1703254"/>
            <a:ext cx="10802815" cy="4688812"/>
          </a:xfrm>
        </p:spPr>
        <p:txBody>
          <a:bodyPr lIns="91440" tIns="45720" rIns="91440" bIns="45720" numCol="1" spcCol="180000" anchor="t">
            <a:noAutofit/>
          </a:bodyPr>
          <a:lstStyle/>
          <a:p>
            <a:pPr algn="just">
              <a:tabLst>
                <a:tab pos="588645" algn="l"/>
              </a:tabLst>
              <a:defRPr/>
            </a:pPr>
            <a:r>
              <a:rPr lang="sv-SE" dirty="0">
                <a:latin typeface="Calibri" panose="020F0502020204030204" pitchFamily="34" charset="0"/>
                <a:ea typeface="+mn-lt"/>
                <a:cs typeface="+mn-lt"/>
              </a:rPr>
              <a:t>- </a:t>
            </a:r>
            <a:r>
              <a:rPr lang="sv-SE" dirty="0">
                <a:latin typeface="Calibri" panose="020F0502020204030204" pitchFamily="34" charset="0"/>
                <a:cs typeface="Times New Roman" panose="02020603050405020304" pitchFamily="18" charset="0"/>
              </a:rPr>
              <a:t>extra stöttning till chefer med låga värden</a:t>
            </a:r>
          </a:p>
          <a:p>
            <a:pPr algn="just">
              <a:tabLst>
                <a:tab pos="588645" algn="l"/>
              </a:tabLst>
              <a:defRPr/>
            </a:pPr>
            <a:r>
              <a:rPr lang="sv-SE" dirty="0">
                <a:latin typeface="Calibri" panose="020F0502020204030204" pitchFamily="34" charset="0"/>
                <a:cs typeface="Times New Roman" panose="02020603050405020304" pitchFamily="18" charset="0"/>
              </a:rPr>
              <a:t>- support av resultatportalen</a:t>
            </a:r>
          </a:p>
          <a:p>
            <a:pPr algn="just">
              <a:tabLst>
                <a:tab pos="588645" algn="l"/>
              </a:tabLst>
              <a:defRPr/>
            </a:pPr>
            <a:r>
              <a:rPr lang="sv-SE" dirty="0">
                <a:latin typeface="Calibri"/>
                <a:cs typeface="Times New Roman"/>
              </a:rPr>
              <a:t>- extra analyser i resultatportalen</a:t>
            </a:r>
            <a:endParaRPr lang="sv-SE" dirty="0">
              <a:latin typeface="Calibri" panose="020F0502020204030204" pitchFamily="34" charset="0"/>
              <a:cs typeface="Times New Roman" panose="02020603050405020304" pitchFamily="18" charset="0"/>
            </a:endParaRPr>
          </a:p>
          <a:p>
            <a:pPr algn="just">
              <a:tabLst>
                <a:tab pos="588645" algn="l"/>
              </a:tabLst>
            </a:pPr>
            <a:r>
              <a:rPr lang="sv-SE" dirty="0">
                <a:latin typeface="Calibri" panose="020F0502020204030204" pitchFamily="34" charset="0"/>
                <a:cs typeface="Times New Roman" panose="02020603050405020304" pitchFamily="18" charset="0"/>
              </a:rPr>
              <a:t>- nära bollplank för chefer i analys av resultatet och inför vidare presentation</a:t>
            </a:r>
          </a:p>
          <a:p>
            <a:pPr algn="just">
              <a:tabLst>
                <a:tab pos="588645" algn="l"/>
              </a:tabLst>
            </a:pPr>
            <a:r>
              <a:rPr lang="sv-SE" dirty="0">
                <a:ea typeface="+mn-lt"/>
                <a:cs typeface="+mn-lt"/>
              </a:rPr>
              <a:t>- bistå vid planering, genomförande </a:t>
            </a:r>
          </a:p>
          <a:p>
            <a:pPr>
              <a:tabLst>
                <a:tab pos="588645" algn="l"/>
              </a:tabLst>
            </a:pPr>
            <a:r>
              <a:rPr lang="sv-SE" dirty="0">
                <a:latin typeface="Calibri" panose="020F0502020204030204" pitchFamily="34" charset="0"/>
                <a:cs typeface="Times New Roman" panose="02020603050405020304" pitchFamily="18" charset="0"/>
              </a:rPr>
              <a:t>- stöd vid gruppdiskussioner kring resultatet och framtagande av åtgärder till institutionens/enhetens /motsvarande handlingsplan för systematiskt arbetsmiljöarbete och aktiva åtgärder</a:t>
            </a:r>
          </a:p>
          <a:p>
            <a:pPr algn="just">
              <a:tabLst>
                <a:tab pos="588645" algn="l"/>
              </a:tabLst>
            </a:pPr>
            <a:r>
              <a:rPr lang="sv-SE" dirty="0">
                <a:latin typeface="Calibri" panose="020F0502020204030204" pitchFamily="34" charset="0"/>
                <a:cs typeface="Times New Roman" panose="02020603050405020304" pitchFamily="18" charset="0"/>
              </a:rPr>
              <a:t>- stöd och hjälp vid presentation av institutionens/enhetens/motsvarande</a:t>
            </a: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 resultat</a:t>
            </a:r>
            <a:endParaRPr lang="sv-SE" sz="1600" dirty="0">
              <a:effectLst/>
              <a:latin typeface="Times New Roman" panose="02020603050405020304" pitchFamily="18" charset="0"/>
              <a:ea typeface="Times New Roman" panose="02020603050405020304" pitchFamily="18" charset="0"/>
            </a:endParaRPr>
          </a:p>
          <a:p>
            <a:pPr algn="just">
              <a:tabLst>
                <a:tab pos="588645" algn="l"/>
              </a:tabLst>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 bistå med kunskap och verktyg kring arbetsmiljöarbete och aktiva åtgärder</a:t>
            </a:r>
            <a:endParaRPr lang="sv-SE" sz="1600" dirty="0">
              <a:effectLst/>
              <a:latin typeface="Times New Roman" panose="02020603050405020304" pitchFamily="18" charset="0"/>
              <a:ea typeface="Times New Roman" panose="02020603050405020304" pitchFamily="18" charset="0"/>
            </a:endParaRPr>
          </a:p>
          <a:p>
            <a:pPr algn="just">
              <a:tabLst>
                <a:tab pos="588645" algn="l"/>
              </a:tabLst>
            </a:pPr>
            <a:r>
              <a:rPr lang="sv-SE" sz="1600" dirty="0">
                <a:effectLst/>
                <a:latin typeface="Calibri" panose="020F0502020204030204" pitchFamily="34" charset="0"/>
                <a:ea typeface="Times New Roman" panose="02020603050405020304" pitchFamily="18" charset="0"/>
                <a:cs typeface="Times New Roman" panose="02020603050405020304" pitchFamily="18" charset="0"/>
              </a:rPr>
              <a:t>- nära bollplank i diskussioner kring chefsutvecklingsinsatser</a:t>
            </a:r>
            <a:endParaRPr lang="sv-SE" sz="1600" dirty="0">
              <a:effectLst/>
              <a:latin typeface="Times New Roman" panose="02020603050405020304" pitchFamily="18" charset="0"/>
              <a:ea typeface="Times New Roman" panose="02020603050405020304" pitchFamily="18" charset="0"/>
            </a:endParaRPr>
          </a:p>
          <a:p>
            <a:endParaRPr lang="sv-SE" dirty="0"/>
          </a:p>
          <a:p>
            <a:pPr marL="457200" indent="-457200">
              <a:lnSpc>
                <a:spcPct val="150000"/>
              </a:lnSpc>
              <a:buFont typeface="Arial" panose="020B0604020202020204" pitchFamily="34" charset="0"/>
              <a:buChar char="•"/>
              <a:defRPr/>
            </a:pPr>
            <a:endParaRPr lang="sv-SE" dirty="0">
              <a:cs typeface="Calibri"/>
            </a:endParaRPr>
          </a:p>
        </p:txBody>
      </p:sp>
    </p:spTree>
    <p:extLst>
      <p:ext uri="{BB962C8B-B14F-4D97-AF65-F5344CB8AC3E}">
        <p14:creationId xmlns:p14="http://schemas.microsoft.com/office/powerpoint/2010/main" val="362340259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6B3E627-5F11-91BD-B3FC-AB9DD62A8593}"/>
              </a:ext>
            </a:extLst>
          </p:cNvPr>
          <p:cNvSpPr>
            <a:spLocks noGrp="1"/>
          </p:cNvSpPr>
          <p:nvPr>
            <p:ph idx="11"/>
          </p:nvPr>
        </p:nvSpPr>
        <p:spPr/>
        <p:txBody>
          <a:bodyPr/>
          <a:lstStyle/>
          <a:p>
            <a:pPr marL="457200" indent="-457200">
              <a:lnSpc>
                <a:spcPct val="150000"/>
              </a:lnSpc>
              <a:buFont typeface="Arial" panose="020B0604020202020204" pitchFamily="34" charset="0"/>
              <a:buChar char="•"/>
              <a:defRPr/>
            </a:pPr>
            <a:r>
              <a:rPr lang="sv-SE" altLang="sv-SE" sz="1600" dirty="0"/>
              <a:t>Vilka mönster finns?	</a:t>
            </a:r>
          </a:p>
          <a:p>
            <a:pPr marL="457200" indent="-457200">
              <a:lnSpc>
                <a:spcPct val="150000"/>
              </a:lnSpc>
              <a:buFont typeface="Arial" panose="020B0604020202020204" pitchFamily="34" charset="0"/>
              <a:buChar char="•"/>
              <a:defRPr/>
            </a:pPr>
            <a:r>
              <a:rPr lang="sv-SE" altLang="sv-SE" sz="1600" dirty="0"/>
              <a:t>Var finns styrkorna? 	</a:t>
            </a:r>
          </a:p>
          <a:p>
            <a:pPr marL="457200" indent="-457200">
              <a:lnSpc>
                <a:spcPct val="150000"/>
              </a:lnSpc>
              <a:buFont typeface="Arial" panose="020B0604020202020204" pitchFamily="34" charset="0"/>
              <a:buChar char="•"/>
              <a:defRPr/>
            </a:pPr>
            <a:r>
              <a:rPr lang="sv-SE" altLang="sv-SE" sz="1600" dirty="0"/>
              <a:t>Finns det utvecklingsområden? </a:t>
            </a:r>
          </a:p>
          <a:p>
            <a:pPr marL="457200" indent="-457200">
              <a:lnSpc>
                <a:spcPct val="150000"/>
              </a:lnSpc>
              <a:buFont typeface="Arial" panose="020B0604020202020204" pitchFamily="34" charset="0"/>
              <a:buChar char="•"/>
              <a:defRPr/>
            </a:pPr>
            <a:r>
              <a:rPr lang="sv-SE" altLang="sv-SE" sz="1600" dirty="0"/>
              <a:t>Vilken fråga är viktigast att arbeta med på institutionen/enheten/motsvarande utifrån verksamhetens behov?</a:t>
            </a:r>
          </a:p>
          <a:p>
            <a:pPr marL="457200" indent="-457200">
              <a:lnSpc>
                <a:spcPct val="150000"/>
              </a:lnSpc>
              <a:buFont typeface="Arial" panose="020B0604020202020204" pitchFamily="34" charset="0"/>
              <a:buChar char="•"/>
              <a:defRPr/>
            </a:pPr>
            <a:r>
              <a:rPr lang="sv-SE" altLang="sv-SE" sz="1600" dirty="0"/>
              <a:t>Du som chef äger ditt eget ledarskapsresultat, en chans för dig att jobba med ditt ledarskap.</a:t>
            </a:r>
          </a:p>
          <a:p>
            <a:pPr marL="457200" indent="-457200">
              <a:lnSpc>
                <a:spcPct val="150000"/>
              </a:lnSpc>
              <a:buFont typeface="Arial" panose="020B0604020202020204" pitchFamily="34" charset="0"/>
              <a:buChar char="•"/>
              <a:defRPr/>
            </a:pPr>
            <a:r>
              <a:rPr lang="sv-SE" altLang="sv-SE" sz="1600" dirty="0"/>
              <a:t>Försök inte identifiera vem som har svarat vad.</a:t>
            </a:r>
          </a:p>
          <a:p>
            <a:pPr marL="457200" indent="-457200">
              <a:lnSpc>
                <a:spcPct val="150000"/>
              </a:lnSpc>
              <a:buFont typeface="Arial" panose="020B0604020202020204" pitchFamily="34" charset="0"/>
              <a:buChar char="•"/>
              <a:defRPr/>
            </a:pPr>
            <a:r>
              <a:rPr lang="sv-SE" altLang="sv-SE" sz="1600" dirty="0"/>
              <a:t>Analysera – reagera – agera </a:t>
            </a:r>
          </a:p>
          <a:p>
            <a:pPr marL="0" indent="0">
              <a:buFont typeface="Wingdings" panose="05000000000000000000" pitchFamily="2" charset="2"/>
              <a:buNone/>
            </a:pPr>
            <a:endParaRPr lang="sv-SE" dirty="0"/>
          </a:p>
        </p:txBody>
      </p:sp>
      <p:sp>
        <p:nvSpPr>
          <p:cNvPr id="2" name="Rubrik 1">
            <a:extLst>
              <a:ext uri="{FF2B5EF4-FFF2-40B4-BE49-F238E27FC236}">
                <a16:creationId xmlns:a16="http://schemas.microsoft.com/office/drawing/2014/main" id="{FD94FDA2-D3B0-4536-5333-7B26AC1A11B7}"/>
              </a:ext>
            </a:extLst>
          </p:cNvPr>
          <p:cNvSpPr>
            <a:spLocks noGrp="1"/>
          </p:cNvSpPr>
          <p:nvPr>
            <p:ph type="title"/>
          </p:nvPr>
        </p:nvSpPr>
        <p:spPr/>
        <p:txBody>
          <a:bodyPr/>
          <a:lstStyle/>
          <a:p>
            <a:r>
              <a:rPr lang="sv-SE" altLang="sv-SE" dirty="0">
                <a:latin typeface="Poppins" panose="00000500000000000000" pitchFamily="2" charset="0"/>
                <a:cs typeface="Poppins" panose="00000500000000000000" pitchFamily="2" charset="0"/>
              </a:rPr>
              <a:t>Viktiga frågeställningar vid analys av institutionens, enhetens, motsvarande resultat</a:t>
            </a:r>
            <a:br>
              <a:rPr lang="sv-SE" altLang="sv-SE" dirty="0">
                <a:latin typeface="Poppins" panose="00000500000000000000" pitchFamily="2" charset="0"/>
                <a:cs typeface="Poppins" panose="00000500000000000000" pitchFamily="2" charset="0"/>
              </a:rPr>
            </a:br>
            <a:endParaRPr lang="sv-SE"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721872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5B2E9A-FC7F-D724-F6BF-CD0C5289F7FC}"/>
              </a:ext>
            </a:extLst>
          </p:cNvPr>
          <p:cNvSpPr>
            <a:spLocks noGrp="1"/>
          </p:cNvSpPr>
          <p:nvPr>
            <p:ph type="title"/>
          </p:nvPr>
        </p:nvSpPr>
        <p:spPr/>
        <p:txBody>
          <a:bodyPr/>
          <a:lstStyle/>
          <a:p>
            <a:r>
              <a:rPr lang="sv-SE" altLang="sv-SE" sz="3200" dirty="0">
                <a:latin typeface="Poppins" panose="00000500000000000000" pitchFamily="2" charset="0"/>
                <a:cs typeface="Poppins" panose="00000500000000000000" pitchFamily="2" charset="0"/>
              </a:rPr>
              <a:t>Viktiga rekommendationer inför presentation av ditt resultat för din institution/enhet/motsvarande</a:t>
            </a:r>
            <a:endParaRPr lang="sv-SE" sz="3200" dirty="0">
              <a:latin typeface="Poppins" panose="00000500000000000000" pitchFamily="2" charset="0"/>
              <a:cs typeface="Poppins" panose="00000500000000000000" pitchFamily="2" charset="0"/>
            </a:endParaRPr>
          </a:p>
        </p:txBody>
      </p:sp>
      <p:sp>
        <p:nvSpPr>
          <p:cNvPr id="3" name="Platshållare för innehåll 2">
            <a:extLst>
              <a:ext uri="{FF2B5EF4-FFF2-40B4-BE49-F238E27FC236}">
                <a16:creationId xmlns:a16="http://schemas.microsoft.com/office/drawing/2014/main" id="{125C1907-0E63-90FE-0A7E-4E654424DD4F}"/>
              </a:ext>
            </a:extLst>
          </p:cNvPr>
          <p:cNvSpPr>
            <a:spLocks noGrp="1"/>
          </p:cNvSpPr>
          <p:nvPr>
            <p:ph idx="1"/>
          </p:nvPr>
        </p:nvSpPr>
        <p:spPr>
          <a:xfrm>
            <a:off x="1126172" y="2061904"/>
            <a:ext cx="5058748" cy="4114121"/>
          </a:xfrm>
        </p:spPr>
        <p:txBody>
          <a:bodyPr lIns="91440" tIns="45720" rIns="91440" bIns="45720" numCol="1" spcCol="180000" anchor="t">
            <a:noAutofit/>
          </a:bodyPr>
          <a:lstStyle/>
          <a:p>
            <a:pPr marL="457200" indent="-457200">
              <a:lnSpc>
                <a:spcPct val="150000"/>
              </a:lnSpc>
              <a:buFont typeface="Arial" panose="020B0604020202020204" pitchFamily="34" charset="0"/>
              <a:buChar char="•"/>
              <a:defRPr/>
            </a:pPr>
            <a:r>
              <a:rPr lang="sv-SE" altLang="sv-SE" sz="1400" dirty="0"/>
              <a:t>Presentera resultatet neutralt, utan egna värderingar.</a:t>
            </a:r>
          </a:p>
          <a:p>
            <a:pPr marL="457200" indent="-457200">
              <a:lnSpc>
                <a:spcPct val="150000"/>
              </a:lnSpc>
              <a:buFont typeface="Arial" panose="020B0604020202020204" pitchFamily="34" charset="0"/>
              <a:buChar char="•"/>
              <a:defRPr/>
            </a:pPr>
            <a:r>
              <a:rPr lang="sv-SE" altLang="sv-SE" sz="1400" dirty="0"/>
              <a:t>Fokusera på arbetsklimatet men visa även övriga områden.</a:t>
            </a:r>
            <a:endParaRPr lang="sv-SE" altLang="sv-SE" sz="1400" dirty="0">
              <a:cs typeface="Calibri"/>
            </a:endParaRPr>
          </a:p>
          <a:p>
            <a:pPr marL="457200" indent="-457200">
              <a:lnSpc>
                <a:spcPct val="150000"/>
              </a:lnSpc>
              <a:buFont typeface="Arial" panose="020B0604020202020204" pitchFamily="34" charset="0"/>
              <a:buChar char="•"/>
              <a:defRPr/>
            </a:pPr>
            <a:r>
              <a:rPr lang="sv-SE" altLang="sv-SE" sz="1400" dirty="0"/>
              <a:t>Låt alla få skriva ner de styrkor och utvecklingsområden de ser under presentationen.</a:t>
            </a:r>
            <a:endParaRPr lang="sv-SE" altLang="sv-SE" sz="1400" dirty="0">
              <a:cs typeface="Calibri"/>
            </a:endParaRPr>
          </a:p>
          <a:p>
            <a:pPr marL="457200" indent="-457200">
              <a:lnSpc>
                <a:spcPct val="150000"/>
              </a:lnSpc>
              <a:buFont typeface="Arial" panose="020B0604020202020204" pitchFamily="34" charset="0"/>
              <a:buChar char="•"/>
              <a:defRPr/>
            </a:pPr>
            <a:r>
              <a:rPr lang="sv-SE" altLang="sv-SE" sz="1400" dirty="0"/>
              <a:t>Skapa dialog/diskussion kring styrkor och utvecklingsområden på institutionen/enheten/motsvarande.</a:t>
            </a:r>
          </a:p>
          <a:p>
            <a:pPr marL="457200" indent="-457200">
              <a:lnSpc>
                <a:spcPct val="150000"/>
              </a:lnSpc>
              <a:buFont typeface="Arial" panose="020B0604020202020204" pitchFamily="34" charset="0"/>
              <a:buChar char="•"/>
              <a:defRPr/>
            </a:pPr>
            <a:r>
              <a:rPr lang="sv-SE" altLang="sv-SE" sz="1400" dirty="0"/>
              <a:t>Fastna inte i diskussioner om frågors formulering.</a:t>
            </a:r>
            <a:endParaRPr lang="sv-SE" altLang="sv-SE" sz="1400" dirty="0">
              <a:cs typeface="Calibri"/>
            </a:endParaRPr>
          </a:p>
          <a:p>
            <a:pPr marL="457200" indent="-457200">
              <a:lnSpc>
                <a:spcPct val="150000"/>
              </a:lnSpc>
              <a:buFont typeface="Arial" panose="020B0604020202020204" pitchFamily="34" charset="0"/>
              <a:buChar char="•"/>
              <a:defRPr/>
            </a:pPr>
            <a:r>
              <a:rPr lang="sv-SE" altLang="sv-SE" sz="1400" dirty="0"/>
              <a:t>Parkera sådant som inte går att påverka.</a:t>
            </a:r>
            <a:endParaRPr lang="sv-SE" altLang="sv-SE" sz="1400" dirty="0">
              <a:cs typeface="Calibri"/>
            </a:endParaRPr>
          </a:p>
          <a:p>
            <a:pPr marL="0" indent="0">
              <a:lnSpc>
                <a:spcPct val="150000"/>
              </a:lnSpc>
              <a:buFont typeface="Wingdings" panose="05000000000000000000" pitchFamily="2" charset="2"/>
              <a:buNone/>
              <a:defRPr/>
            </a:pPr>
            <a:endParaRPr lang="sv-SE" altLang="sv-SE" sz="1400" dirty="0"/>
          </a:p>
          <a:p>
            <a:pPr marL="457200" indent="-457200">
              <a:lnSpc>
                <a:spcPct val="150000"/>
              </a:lnSpc>
              <a:buFont typeface="Arial" panose="020B0604020202020204" pitchFamily="34" charset="0"/>
              <a:buChar char="•"/>
              <a:defRPr/>
            </a:pPr>
            <a:endParaRPr lang="sv-SE" altLang="sv-SE" sz="1400" dirty="0"/>
          </a:p>
          <a:p>
            <a:pPr marL="0" indent="0">
              <a:buFont typeface="Wingdings" panose="05000000000000000000" pitchFamily="2" charset="2"/>
              <a:buNone/>
            </a:pPr>
            <a:endParaRPr lang="sv-SE" sz="1400" dirty="0"/>
          </a:p>
          <a:p>
            <a:endParaRPr lang="sv-SE" sz="1400" dirty="0"/>
          </a:p>
        </p:txBody>
      </p:sp>
      <p:sp>
        <p:nvSpPr>
          <p:cNvPr id="5" name="textruta 4">
            <a:extLst>
              <a:ext uri="{FF2B5EF4-FFF2-40B4-BE49-F238E27FC236}">
                <a16:creationId xmlns:a16="http://schemas.microsoft.com/office/drawing/2014/main" id="{1CA67CBF-D886-0D25-6B2A-8FDAA7B42D41}"/>
              </a:ext>
            </a:extLst>
          </p:cNvPr>
          <p:cNvSpPr txBox="1"/>
          <p:nvPr/>
        </p:nvSpPr>
        <p:spPr>
          <a:xfrm>
            <a:off x="6096000" y="2061904"/>
            <a:ext cx="4727510" cy="2967415"/>
          </a:xfrm>
          <a:prstGeom prst="rect">
            <a:avLst/>
          </a:prstGeom>
          <a:noFill/>
        </p:spPr>
        <p:txBody>
          <a:bodyPr wrap="square">
            <a:spAutoFit/>
          </a:bodyPr>
          <a:lstStyle/>
          <a:p>
            <a:pPr marL="457200" indent="-457200">
              <a:lnSpc>
                <a:spcPct val="150000"/>
              </a:lnSpc>
              <a:buFont typeface="Arial" panose="020B0604020202020204" pitchFamily="34" charset="0"/>
              <a:buChar char="•"/>
              <a:defRPr/>
            </a:pPr>
            <a:r>
              <a:rPr lang="sv-SE" altLang="sv-SE" sz="1400" dirty="0"/>
              <a:t>Var nyfiken och öppen.</a:t>
            </a:r>
            <a:endParaRPr lang="sv-SE" altLang="sv-SE" sz="1400" dirty="0">
              <a:cs typeface="Calibri"/>
            </a:endParaRPr>
          </a:p>
          <a:p>
            <a:pPr marL="457200" indent="-457200">
              <a:lnSpc>
                <a:spcPct val="150000"/>
              </a:lnSpc>
              <a:buFont typeface="Arial" panose="020B0604020202020204" pitchFamily="34" charset="0"/>
              <a:buChar char="•"/>
              <a:defRPr/>
            </a:pPr>
            <a:r>
              <a:rPr lang="sv-SE" altLang="sv-SE" sz="1400" dirty="0"/>
              <a:t>Öppna upp för dialog – ställ öppna frågor.</a:t>
            </a:r>
          </a:p>
          <a:p>
            <a:pPr lvl="1">
              <a:lnSpc>
                <a:spcPct val="150000"/>
              </a:lnSpc>
              <a:defRPr/>
            </a:pPr>
            <a:r>
              <a:rPr lang="sv-SE" altLang="sv-SE" sz="1400" dirty="0"/>
              <a:t>- Hur skulle det kunna se ut?</a:t>
            </a:r>
          </a:p>
          <a:p>
            <a:pPr lvl="1">
              <a:lnSpc>
                <a:spcPct val="150000"/>
              </a:lnSpc>
              <a:defRPr/>
            </a:pPr>
            <a:r>
              <a:rPr lang="sv-SE" altLang="sv-SE" sz="1400" dirty="0"/>
              <a:t>- Kan du ge ett konkret exempel?</a:t>
            </a:r>
          </a:p>
          <a:p>
            <a:pPr marL="457200" indent="-457200">
              <a:lnSpc>
                <a:spcPct val="150000"/>
              </a:lnSpc>
              <a:buFont typeface="Arial" panose="020B0604020202020204" pitchFamily="34" charset="0"/>
              <a:buChar char="•"/>
              <a:defRPr/>
            </a:pPr>
            <a:r>
              <a:rPr lang="sv-SE" altLang="sv-SE" sz="1400" dirty="0"/>
              <a:t>Kom inte med lösningar – även om du ser dem.</a:t>
            </a:r>
          </a:p>
          <a:p>
            <a:pPr marL="457200" indent="-457200">
              <a:lnSpc>
                <a:spcPct val="150000"/>
              </a:lnSpc>
              <a:buFont typeface="Arial" panose="020B0604020202020204" pitchFamily="34" charset="0"/>
              <a:buChar char="•"/>
              <a:defRPr/>
            </a:pPr>
            <a:r>
              <a:rPr lang="sv-SE" altLang="sv-SE" sz="1400" dirty="0"/>
              <a:t>Visa att alla punkter är viktiga – men prioritera tillsammans vad som är viktigast att börja med.</a:t>
            </a:r>
          </a:p>
          <a:p>
            <a:pPr marL="457200" indent="-457200">
              <a:lnSpc>
                <a:spcPct val="150000"/>
              </a:lnSpc>
              <a:buFont typeface="Arial" panose="020B0604020202020204" pitchFamily="34" charset="0"/>
              <a:buChar char="•"/>
              <a:defRPr/>
            </a:pPr>
            <a:r>
              <a:rPr lang="sv-SE" altLang="sv-SE" sz="1400" dirty="0"/>
              <a:t>Se resultatarbetet som en övning i ditt ledarskap.</a:t>
            </a:r>
          </a:p>
          <a:p>
            <a:pPr marL="457200" indent="-457200">
              <a:lnSpc>
                <a:spcPct val="150000"/>
              </a:lnSpc>
              <a:buFont typeface="Arial" panose="020B0604020202020204" pitchFamily="34" charset="0"/>
              <a:buChar char="•"/>
              <a:defRPr/>
            </a:pPr>
            <a:r>
              <a:rPr lang="sv-SE" altLang="sv-SE" sz="1400" dirty="0"/>
              <a:t>Presentera nästa steg.</a:t>
            </a:r>
            <a:endParaRPr lang="sv-SE" sz="1400" dirty="0"/>
          </a:p>
        </p:txBody>
      </p:sp>
    </p:spTree>
    <p:extLst>
      <p:ext uri="{BB962C8B-B14F-4D97-AF65-F5344CB8AC3E}">
        <p14:creationId xmlns:p14="http://schemas.microsoft.com/office/powerpoint/2010/main" val="392816020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04E0A8C1-10EC-B3C0-9909-DA66C8B9FBD6}"/>
              </a:ext>
            </a:extLst>
          </p:cNvPr>
          <p:cNvSpPr>
            <a:spLocks noGrp="1"/>
          </p:cNvSpPr>
          <p:nvPr>
            <p:ph idx="11"/>
          </p:nvPr>
        </p:nvSpPr>
        <p:spPr>
          <a:xfrm>
            <a:off x="510515" y="158936"/>
            <a:ext cx="4996898" cy="6132447"/>
          </a:xfrm>
        </p:spPr>
        <p:txBody>
          <a:bodyPr lIns="91440" tIns="45720" rIns="91440" bIns="45720" numCol="1" spcCol="180000" anchor="t">
            <a:noAutofit/>
          </a:bodyPr>
          <a:lstStyle/>
          <a:p>
            <a:pPr marL="171450" indent="-171450">
              <a:lnSpc>
                <a:spcPct val="150000"/>
              </a:lnSpc>
              <a:buFont typeface="Arial" panose="020B0604020202020204" pitchFamily="34" charset="0"/>
              <a:buChar char="•"/>
            </a:pPr>
            <a:r>
              <a:rPr lang="sv-SE" sz="1400" dirty="0">
                <a:latin typeface="+mj-lt"/>
              </a:rPr>
              <a:t>Ta del av ditt resultat, analysera och fundera över era styrkor och utvecklingsområden (dvs. höga &amp; låga värden). Vilka områden ser du som prioriterade för din institution/enhet/motsvarande? </a:t>
            </a:r>
          </a:p>
          <a:p>
            <a:pPr marL="171450" indent="-171450">
              <a:lnSpc>
                <a:spcPct val="150000"/>
              </a:lnSpc>
              <a:buFont typeface="Arial" panose="020B0604020202020204" pitchFamily="34" charset="0"/>
              <a:buChar char="•"/>
            </a:pPr>
            <a:r>
              <a:rPr lang="sv-SE" sz="1400" dirty="0">
                <a:latin typeface="+mj-lt"/>
              </a:rPr>
              <a:t>Bjud in till workshop god tid i förväg så att så många som möjligt kan delta.</a:t>
            </a:r>
          </a:p>
          <a:p>
            <a:pPr marL="171450" indent="-171450">
              <a:lnSpc>
                <a:spcPct val="150000"/>
              </a:lnSpc>
              <a:buFont typeface="Arial" panose="020B0604020202020204" pitchFamily="34" charset="0"/>
              <a:buChar char="•"/>
            </a:pPr>
            <a:r>
              <a:rPr lang="sv-SE" sz="1400" dirty="0">
                <a:latin typeface="+mj-lt"/>
              </a:rPr>
              <a:t>Boka en lokal där ni kan sitta i grupper. </a:t>
            </a:r>
          </a:p>
          <a:p>
            <a:pPr marL="171450" indent="-171450">
              <a:lnSpc>
                <a:spcPct val="150000"/>
              </a:lnSpc>
              <a:buFont typeface="Arial" panose="020B0604020202020204" pitchFamily="34" charset="0"/>
              <a:buChar char="•"/>
            </a:pPr>
            <a:r>
              <a:rPr lang="sv-SE" sz="1400" dirty="0">
                <a:latin typeface="+mj-lt"/>
              </a:rPr>
              <a:t>Förbered med godis/frukt/fika.</a:t>
            </a:r>
          </a:p>
          <a:p>
            <a:pPr marL="171450" indent="-171450">
              <a:lnSpc>
                <a:spcPct val="150000"/>
              </a:lnSpc>
              <a:buFont typeface="Arial" panose="020B0604020202020204" pitchFamily="34" charset="0"/>
              <a:buChar char="•"/>
            </a:pPr>
            <a:r>
              <a:rPr lang="sv-SE" sz="1400" dirty="0">
                <a:latin typeface="+mj-lt"/>
              </a:rPr>
              <a:t>Se till att du har post-it lappar (rosa, gula, gröna) och pennor.</a:t>
            </a:r>
          </a:p>
          <a:p>
            <a:pPr marL="171450" indent="-171450">
              <a:lnSpc>
                <a:spcPct val="150000"/>
              </a:lnSpc>
              <a:buFont typeface="Arial" panose="020B0604020202020204" pitchFamily="34" charset="0"/>
              <a:buChar char="•"/>
            </a:pPr>
            <a:r>
              <a:rPr lang="sv-SE" sz="1400" dirty="0">
                <a:latin typeface="+mj-lt"/>
              </a:rPr>
              <a:t>Om du tänker att det blir ont om tid kan du dela ut resultatet någon dag innan så dina medarbetare har möjlighet att titta igenom resultatet själva innan workshopen.</a:t>
            </a:r>
          </a:p>
          <a:p>
            <a:pPr marL="171450" indent="-171450">
              <a:lnSpc>
                <a:spcPct val="150000"/>
              </a:lnSpc>
              <a:buFont typeface="Arial" panose="020B0604020202020204" pitchFamily="34" charset="0"/>
              <a:buChar char="•"/>
            </a:pPr>
            <a:r>
              <a:rPr lang="sv-SE" sz="1400" dirty="0">
                <a:latin typeface="+mj-lt"/>
              </a:rPr>
              <a:t>Gör några noteringar kring resultatet och ta gärna stöd av din chef, HR eller ledningsstöd för lika villkor för att få hjälp i analysarbetet. </a:t>
            </a:r>
          </a:p>
          <a:p>
            <a:pPr marL="171450" indent="-171450">
              <a:lnSpc>
                <a:spcPct val="150000"/>
              </a:lnSpc>
              <a:buFont typeface="Arial" panose="020B0604020202020204" pitchFamily="34" charset="0"/>
              <a:buChar char="•"/>
            </a:pPr>
            <a:r>
              <a:rPr lang="sv-SE" sz="1400" dirty="0">
                <a:latin typeface="+mj-lt"/>
              </a:rPr>
              <a:t>Säkerställ att du förstår hur man tolkar resultatet och hur portalen fungerar innan workshopen.</a:t>
            </a:r>
          </a:p>
        </p:txBody>
      </p:sp>
      <p:sp>
        <p:nvSpPr>
          <p:cNvPr id="4" name="Rubrik 3">
            <a:extLst>
              <a:ext uri="{FF2B5EF4-FFF2-40B4-BE49-F238E27FC236}">
                <a16:creationId xmlns:a16="http://schemas.microsoft.com/office/drawing/2014/main" id="{D458E50C-AE85-93BA-41F4-5940E36C5530}"/>
              </a:ext>
            </a:extLst>
          </p:cNvPr>
          <p:cNvSpPr>
            <a:spLocks noGrp="1"/>
          </p:cNvSpPr>
          <p:nvPr>
            <p:ph type="title"/>
          </p:nvPr>
        </p:nvSpPr>
        <p:spPr/>
        <p:txBody>
          <a:bodyPr anchor="t"/>
          <a:lstStyle/>
          <a:p>
            <a:r>
              <a:rPr lang="sv-SE" dirty="0">
                <a:latin typeface="Poppins" panose="00000500000000000000" pitchFamily="2" charset="0"/>
                <a:cs typeface="Poppins" panose="00000500000000000000" pitchFamily="2" charset="0"/>
              </a:rPr>
              <a:t>Förberedelser inför workshop</a:t>
            </a:r>
          </a:p>
        </p:txBody>
      </p:sp>
      <p:pic>
        <p:nvPicPr>
          <p:cNvPr id="11" name="Bild 10" descr="Tankebubbla">
            <a:extLst>
              <a:ext uri="{FF2B5EF4-FFF2-40B4-BE49-F238E27FC236}">
                <a16:creationId xmlns:a16="http://schemas.microsoft.com/office/drawing/2014/main" id="{F65C01E8-074A-6F45-57D3-0982D6257B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9730" y="2872496"/>
            <a:ext cx="1999250" cy="1999250"/>
          </a:xfrm>
          <a:prstGeom prst="rect">
            <a:avLst/>
          </a:prstGeom>
        </p:spPr>
      </p:pic>
    </p:spTree>
    <p:extLst>
      <p:ext uri="{BB962C8B-B14F-4D97-AF65-F5344CB8AC3E}">
        <p14:creationId xmlns:p14="http://schemas.microsoft.com/office/powerpoint/2010/main" val="360148053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3B6FE-C480-9006-2989-51CF6940D470}"/>
              </a:ext>
            </a:extLst>
          </p:cNvPr>
          <p:cNvSpPr>
            <a:spLocks noGrp="1"/>
          </p:cNvSpPr>
          <p:nvPr>
            <p:ph type="title"/>
          </p:nvPr>
        </p:nvSpPr>
        <p:spPr/>
        <p:txBody>
          <a:bodyPr/>
          <a:lstStyle/>
          <a:p>
            <a:r>
              <a:rPr lang="sv-SE"/>
              <a:t>Workshop</a:t>
            </a:r>
          </a:p>
        </p:txBody>
      </p:sp>
    </p:spTree>
    <p:extLst>
      <p:ext uri="{BB962C8B-B14F-4D97-AF65-F5344CB8AC3E}">
        <p14:creationId xmlns:p14="http://schemas.microsoft.com/office/powerpoint/2010/main" val="1043554265"/>
      </p:ext>
    </p:extLst>
  </p:cSld>
  <p:clrMapOvr>
    <a:masterClrMapping/>
  </p:clrMapOvr>
  <p:transition spd="slow">
    <p:wipe dir="r"/>
  </p:transition>
</p:sld>
</file>

<file path=ppt/theme/theme1.xml><?xml version="1.0" encoding="utf-8"?>
<a:theme xmlns:a="http://schemas.openxmlformats.org/drawingml/2006/main" name="HR mall">
  <a:themeElements>
    <a:clrScheme name="Quicksearch">
      <a:dk1>
        <a:sysClr val="windowText" lastClr="000000"/>
      </a:dk1>
      <a:lt1>
        <a:sysClr val="window" lastClr="FFFFFF"/>
      </a:lt1>
      <a:dk2>
        <a:srgbClr val="44546A"/>
      </a:dk2>
      <a:lt2>
        <a:srgbClr val="E7E6E6"/>
      </a:lt2>
      <a:accent1>
        <a:srgbClr val="D0DA54"/>
      </a:accent1>
      <a:accent2>
        <a:srgbClr val="B1BA47"/>
      </a:accent2>
      <a:accent3>
        <a:srgbClr val="A5A5A5"/>
      </a:accent3>
      <a:accent4>
        <a:srgbClr val="866DA3"/>
      </a:accent4>
      <a:accent5>
        <a:srgbClr val="725D8B"/>
      </a:accent5>
      <a:accent6>
        <a:srgbClr val="5E4C72"/>
      </a:accent6>
      <a:hlink>
        <a:srgbClr val="0071B6"/>
      </a:hlink>
      <a:folHlink>
        <a:srgbClr val="004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t" anchorCtr="0">
        <a:noAutofit/>
      </a:bodyPr>
      <a:lstStyle>
        <a:defPPr algn="r">
          <a:defRPr sz="2000" b="0" dirty="0" smtClean="0"/>
        </a:defPPr>
      </a:lstStyle>
    </a:txDef>
  </a:objectDefaults>
  <a:extraClrSchemeLst/>
  <a:extLst>
    <a:ext uri="{05A4C25C-085E-4340-85A3-A5531E510DB2}">
      <thm15:themeFamily xmlns:thm15="http://schemas.microsoft.com/office/thememl/2012/main" name="HR-produkter" id="{7FC7DC3D-D815-2643-A9DC-4F9F6D928265}" vid="{DD70678A-7B6B-1F42-8966-D1F3C7BF816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15F9B22-16AF-43FB-A396-0853CA44AE7D}">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87E60687E9F4E83DCDA82BCA6BEE1" ma:contentTypeVersion="16" ma:contentTypeDescription="Create a new document." ma:contentTypeScope="" ma:versionID="25752c45dfbb07bd43e66d80e4cd5a78">
  <xsd:schema xmlns:xsd="http://www.w3.org/2001/XMLSchema" xmlns:xs="http://www.w3.org/2001/XMLSchema" xmlns:p="http://schemas.microsoft.com/office/2006/metadata/properties" xmlns:ns2="558f47a1-d00c-4949-9dcf-bf61eee5f95b" xmlns:ns3="11794a18-8f2f-4085-85d7-e0a8ba0f77ea" targetNamespace="http://schemas.microsoft.com/office/2006/metadata/properties" ma:root="true" ma:fieldsID="e4cc165169116c206a13ffc6c38e5886" ns2:_="" ns3:_="">
    <xsd:import namespace="558f47a1-d00c-4949-9dcf-bf61eee5f95b"/>
    <xsd:import namespace="11794a18-8f2f-4085-85d7-e0a8ba0f77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f47a1-d00c-4949-9dcf-bf61eee5f9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b64261-f13a-4595-8891-6b3665ea723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794a18-8f2f-4085-85d7-e0a8ba0f77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4d8dc9d-a425-4e40-a7b9-e9aed5d4c397}" ma:internalName="TaxCatchAll" ma:showField="CatchAllData" ma:web="11794a18-8f2f-4085-85d7-e0a8ba0f77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8f47a1-d00c-4949-9dcf-bf61eee5f95b">
      <Terms xmlns="http://schemas.microsoft.com/office/infopath/2007/PartnerControls"/>
    </lcf76f155ced4ddcb4097134ff3c332f>
    <TaxCatchAll xmlns="11794a18-8f2f-4085-85d7-e0a8ba0f77ea" xsi:nil="true"/>
    <SharedWithUsers xmlns="11794a18-8f2f-4085-85d7-e0a8ba0f77ea">
      <UserInfo>
        <DisplayName>Jimmy Björkman</DisplayName>
        <AccountId>91</AccountId>
        <AccountType/>
      </UserInfo>
    </SharedWithUsers>
  </documentManagement>
</p:properties>
</file>

<file path=customXml/itemProps1.xml><?xml version="1.0" encoding="utf-8"?>
<ds:datastoreItem xmlns:ds="http://schemas.openxmlformats.org/officeDocument/2006/customXml" ds:itemID="{C6266B87-0321-4618-AECB-1C28E671D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8f47a1-d00c-4949-9dcf-bf61eee5f95b"/>
    <ds:schemaRef ds:uri="11794a18-8f2f-4085-85d7-e0a8ba0f7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9DB3B1-0687-480A-A33A-4A551BA852D4}">
  <ds:schemaRefs>
    <ds:schemaRef ds:uri="http://schemas.microsoft.com/sharepoint/v3/contenttype/forms"/>
  </ds:schemaRefs>
</ds:datastoreItem>
</file>

<file path=customXml/itemProps3.xml><?xml version="1.0" encoding="utf-8"?>
<ds:datastoreItem xmlns:ds="http://schemas.openxmlformats.org/officeDocument/2006/customXml" ds:itemID="{52C326B9-CEAF-4601-9562-BE7F3941849C}">
  <ds:schemaRefs>
    <ds:schemaRef ds:uri="d1fa2eaf-2ce2-426c-af3a-e6f2f56706fd"/>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35fc60ab-396b-428e-b870-6a7d0ec2ed76"/>
    <ds:schemaRef ds:uri="http://schemas.openxmlformats.org/package/2006/metadata/core-properties"/>
    <ds:schemaRef ds:uri="http://schemas.microsoft.com/office/infopath/2007/PartnerControls"/>
    <ds:schemaRef ds:uri="http://purl.org/dc/terms/"/>
    <ds:schemaRef ds:uri="558f47a1-d00c-4949-9dcf-bf61eee5f95b"/>
    <ds:schemaRef ds:uri="11794a18-8f2f-4085-85d7-e0a8ba0f77ea"/>
  </ds:schemaRefs>
</ds:datastoreItem>
</file>

<file path=docProps/app.xml><?xml version="1.0" encoding="utf-8"?>
<Properties xmlns="http://schemas.openxmlformats.org/officeDocument/2006/extended-properties" xmlns:vt="http://schemas.openxmlformats.org/officeDocument/2006/docPropsVTypes">
  <Template>HR-produkter (8)</Template>
  <TotalTime>1949</TotalTime>
  <Words>1958</Words>
  <Application>Microsoft Office PowerPoint</Application>
  <PresentationFormat>Bredbild</PresentationFormat>
  <Paragraphs>260</Paragraphs>
  <Slides>21</Slides>
  <Notes>4</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21</vt:i4>
      </vt:variant>
    </vt:vector>
  </HeadingPairs>
  <TitlesOfParts>
    <vt:vector size="30" baseType="lpstr">
      <vt:lpstr>Georgia</vt:lpstr>
      <vt:lpstr>Cambria</vt:lpstr>
      <vt:lpstr>Arial</vt:lpstr>
      <vt:lpstr>Open Sans</vt:lpstr>
      <vt:lpstr>Poppins</vt:lpstr>
      <vt:lpstr>Calibri</vt:lpstr>
      <vt:lpstr>Wingdings</vt:lpstr>
      <vt:lpstr>Times New Roman</vt:lpstr>
      <vt:lpstr>HR mall</vt:lpstr>
      <vt:lpstr>Arbeta med resultatet Umeå universitets Medarbetarundersökning 2024</vt:lpstr>
      <vt:lpstr>Så arbetar vi med resultatet</vt:lpstr>
      <vt:lpstr>Vad förväntas av mig som chef?</vt:lpstr>
      <vt:lpstr>Roller i efterarbetet</vt:lpstr>
      <vt:lpstr>Stöd från HR och ledningsstöd för lika villkor</vt:lpstr>
      <vt:lpstr>Viktiga frågeställningar vid analys av institutionens, enhetens, motsvarande resultat </vt:lpstr>
      <vt:lpstr>Viktiga rekommendationer inför presentation av ditt resultat för din institution/enhet/motsvarande</vt:lpstr>
      <vt:lpstr>Förberedelser inför workshop</vt:lpstr>
      <vt:lpstr>Workshop</vt:lpstr>
      <vt:lpstr>Agenda</vt:lpstr>
      <vt:lpstr>Gruppindelning</vt:lpstr>
      <vt:lpstr>Beskrivning av grupparbete </vt:lpstr>
      <vt:lpstr>Prioriterings-matris</vt:lpstr>
      <vt:lpstr>Reflektera individuellt</vt:lpstr>
      <vt:lpstr>Presentera och sortera </vt:lpstr>
      <vt:lpstr>Prioritera och diskutera</vt:lpstr>
      <vt:lpstr>Reflektion</vt:lpstr>
      <vt:lpstr>Handlingsplan till samverkan och VP</vt:lpstr>
      <vt:lpstr>Exempel- Handlingsplan för systematiskt arbetsmiljöarbete och aktiva åtgärder, del 1</vt:lpstr>
      <vt:lpstr>Exempel - Handlingsplan för systematiskt arbetsmiljöarbete och aktiva åtgärder, del 2</vt:lpstr>
      <vt:lpstr>Kontinuerlig uppföljning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Insight Suite</dc:title>
  <dc:subject/>
  <dc:creator>Therese Ekeroth</dc:creator>
  <cp:keywords/>
  <dc:description/>
  <cp:lastModifiedBy>Moa Eirell</cp:lastModifiedBy>
  <cp:revision>105</cp:revision>
  <cp:lastPrinted>2022-11-18T10:25:09Z</cp:lastPrinted>
  <dcterms:created xsi:type="dcterms:W3CDTF">2022-12-14T15:25:31Z</dcterms:created>
  <dcterms:modified xsi:type="dcterms:W3CDTF">2024-03-14T13:52:50Z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0x01010061587E60687E9F4E83DCDA82BCA6BEE1</vt:lpwstr>
  </property>
  <property fmtid="{D5CDD505-2E9C-101B-9397-08002B2CF9AE}" pid="3" name="Order">
    <vt:r8>5100</vt:r8>
  </property>
  <property fmtid="{D5CDD505-2E9C-101B-9397-08002B2CF9AE}" pid="4" name="xd_Signature">
    <vt:bool>false</vt:bool>
  </property>
  <property fmtid="{D5CDD505-2E9C-101B-9397-08002B2CF9AE}" pid="5" name="SharedWithUsers">
    <vt:lpwstr>91;#Jimmy Björkman</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