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304" r:id="rId5"/>
    <p:sldId id="1017" r:id="rId6"/>
    <p:sldId id="314" r:id="rId7"/>
    <p:sldId id="999" r:id="rId8"/>
    <p:sldId id="315" r:id="rId9"/>
    <p:sldId id="1007" r:id="rId10"/>
    <p:sldId id="1008" r:id="rId11"/>
    <p:sldId id="1002" r:id="rId12"/>
    <p:sldId id="1010" r:id="rId13"/>
    <p:sldId id="1012" r:id="rId14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266152-FDF5-AD3F-74FE-5219D98598AC}" name="Ulla Nordlinder" initials="UN" userId="S::ulno0001@ad.umu.se::669be17b-7e18-442e-87b4-3ef657276089" providerId="AD"/>
  <p188:author id="{C29915CA-447A-3A1C-D4B9-03CC7946BAB0}" name="Caroline Henrysson" initials="CH" userId="S::cnekan03@ad.umu.se::dfcfb392-f0b7-489a-af26-e290467b35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765"/>
    <a:srgbClr val="2A4765"/>
    <a:srgbClr val="73A790"/>
    <a:srgbClr val="F1EFE4"/>
    <a:srgbClr val="65718B"/>
    <a:srgbClr val="2F4765"/>
    <a:srgbClr val="AE898B"/>
    <a:srgbClr val="D6AC41"/>
    <a:srgbClr val="DEA150"/>
    <a:srgbClr val="D7B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584EF6-F6BF-4F53-AD56-A693ECF3E390}" v="1112" dt="2023-10-26T08:03:32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48"/>
  </p:normalViewPr>
  <p:slideViewPr>
    <p:cSldViewPr snapToGrid="0">
      <p:cViewPr varScale="1">
        <p:scale>
          <a:sx n="150" d="100"/>
          <a:sy n="150" d="100"/>
        </p:scale>
        <p:origin x="272" y="16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184EF-1F49-4F6B-8832-36E1A8BE97B0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B3F81-DECD-4A1B-8A43-EE4DC652F8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47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B3F81-DECD-4A1B-8A43-EE4DC652F88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98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B3F81-DECD-4A1B-8A43-EE4DC652F88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5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Främja och utveckla Umeå universitets akademiska värden. </a:t>
            </a:r>
          </a:p>
          <a:p>
            <a:pPr marL="342900" indent="-342900">
              <a:buAutoNum type="arabicPeriod"/>
            </a:pPr>
            <a:r>
              <a:rPr lang="sv-SE"/>
              <a:t>En arbetsgrupp kommer att utveckla och ta fram preliminära akademiska värden. </a:t>
            </a:r>
          </a:p>
          <a:p>
            <a:pPr marL="342900" indent="-342900">
              <a:buAutoNum type="arabicPeriod"/>
            </a:pPr>
            <a:r>
              <a:rPr lang="sv-SE"/>
              <a:t>I slutet av våren 2024 bjuder rektor in alla medarbetare till en värdegrundsdialog på campus om våra akademiska värden, deras innebörd och betydelse för Umeå universitet. </a:t>
            </a:r>
          </a:p>
          <a:p>
            <a:pPr marL="342900" indent="-342900">
              <a:buAutoNum type="arabicPeriod"/>
            </a:pPr>
            <a:r>
              <a:rPr lang="sv-SE"/>
              <a:t>Rektors beslutar slutgiltigt hur värdegrunden vid Umeå universitet ska definieras.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B3F81-DECD-4A1B-8A43-EE4DC652F88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152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B3F81-DECD-4A1B-8A43-EE4DC652F88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547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Tips! För att spara tid under workshoppen utse någon för att sammanställa institutionens eller enhetens bidrag innan mötet börjar. </a:t>
            </a:r>
          </a:p>
          <a:p>
            <a:endParaRPr lang="sv-SE" dirty="0"/>
          </a:p>
          <a:p>
            <a:r>
              <a:rPr lang="sv-SE" dirty="0"/>
              <a:t>Obs, presentationen måste visas i bildspelsläge för att länkarna ska fungera.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B3F81-DECD-4A1B-8A43-EE4DC652F88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89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B3F81-DECD-4A1B-8A43-EE4DC652F88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8514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Obs, presentationen måste visas i bildspelsläge för att länkarna ska fungera.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B3F81-DECD-4A1B-8A43-EE4DC652F88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604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188107" y="195883"/>
            <a:ext cx="8773015" cy="4749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126" y="3992092"/>
            <a:ext cx="1691296" cy="54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43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7" y="195882"/>
            <a:ext cx="8773015" cy="47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129" y="3992092"/>
            <a:ext cx="1691295" cy="54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3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7" y="195883"/>
            <a:ext cx="8773015" cy="47517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130" y="3992092"/>
            <a:ext cx="1691295" cy="54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1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88107" y="202201"/>
            <a:ext cx="8773015" cy="40014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720" y="4411816"/>
            <a:ext cx="1691295" cy="54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Lägg till en rubrik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för att lägga till underrubrik, tänk dock på att inte använda denna layout som slutsida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32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79399" y="298452"/>
            <a:ext cx="8568000" cy="392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2023-10-26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81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92099" y="311151"/>
            <a:ext cx="8559801" cy="389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2023-10-26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41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41" y="292100"/>
            <a:ext cx="8569325" cy="390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2023-10-26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30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41" y="311151"/>
            <a:ext cx="8569325" cy="3905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2023-10-26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57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41" y="317501"/>
            <a:ext cx="8569325" cy="3911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2023-10-26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4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41" y="292101"/>
            <a:ext cx="8569325" cy="39179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2023-10-26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3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219" y="1399389"/>
            <a:ext cx="6653560" cy="280773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ruta 6"/>
          <p:cNvSpPr txBox="1"/>
          <p:nvPr userDrawn="1"/>
        </p:nvSpPr>
        <p:spPr>
          <a:xfrm>
            <a:off x="-525538" y="5803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45221" y="383963"/>
            <a:ext cx="6647364" cy="810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0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223" y="1421429"/>
            <a:ext cx="3148689" cy="27910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44865" y="1421429"/>
            <a:ext cx="3147720" cy="27910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245221" y="383963"/>
            <a:ext cx="6647364" cy="810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245221" y="390313"/>
            <a:ext cx="6647364" cy="810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96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2023-10-26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672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188107" y="189565"/>
            <a:ext cx="8773015" cy="47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125" y="3985773"/>
            <a:ext cx="1691296" cy="54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67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7" y="195884"/>
            <a:ext cx="8773015" cy="47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130" y="3992092"/>
            <a:ext cx="1691295" cy="54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40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7" y="195882"/>
            <a:ext cx="8773015" cy="47517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129" y="3992092"/>
            <a:ext cx="1691295" cy="5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04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318" y="403013"/>
            <a:ext cx="6647364" cy="810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5220" y="1418439"/>
            <a:ext cx="6653560" cy="28137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43" y="4898573"/>
            <a:ext cx="1080000" cy="739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7A3B3DD-11D3-46FE-8693-ABC62839DACF}" type="datetimeFigureOut">
              <a:rPr lang="sv-SE" smtClean="0"/>
              <a:pPr/>
              <a:t>2023-10-26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3825" y="4898573"/>
            <a:ext cx="3816000" cy="739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632" y="4898573"/>
            <a:ext cx="1080000" cy="739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3ED0E79-C485-4358-AA6A-241A5ED8242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944" y="4381885"/>
            <a:ext cx="111411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4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6" r:id="rId4"/>
    <p:sldLayoutId id="2147483667" r:id="rId5"/>
    <p:sldLayoutId id="2147483684" r:id="rId6"/>
    <p:sldLayoutId id="2147483687" r:id="rId7"/>
    <p:sldLayoutId id="2147483674" r:id="rId8"/>
    <p:sldLayoutId id="2147483675" r:id="rId9"/>
    <p:sldLayoutId id="2147483677" r:id="rId10"/>
    <p:sldLayoutId id="2147483676" r:id="rId11"/>
    <p:sldLayoutId id="2147483678" r:id="rId12"/>
    <p:sldLayoutId id="2147483686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34" userDrawn="1">
          <p15:clr>
            <a:srgbClr val="F26B43"/>
          </p15:clr>
        </p15:guide>
        <p15:guide id="3" pos="4526" userDrawn="1">
          <p15:clr>
            <a:srgbClr val="F26B43"/>
          </p15:clr>
        </p15:guide>
        <p15:guide id="4" orient="horz" pos="3475" userDrawn="1">
          <p15:clr>
            <a:srgbClr val="F26B43"/>
          </p15:clr>
        </p15:guide>
        <p15:guide id="5" pos="181" userDrawn="1">
          <p15:clr>
            <a:srgbClr val="F26B43"/>
          </p15:clr>
        </p15:guide>
        <p15:guide id="6" pos="4378" userDrawn="1">
          <p15:clr>
            <a:srgbClr val="F26B43"/>
          </p15:clr>
        </p15:guide>
        <p15:guide id="7" pos="1379" userDrawn="1">
          <p15:clr>
            <a:srgbClr val="F26B43"/>
          </p15:clr>
        </p15:guide>
        <p15:guide id="8" pos="5579" userDrawn="1">
          <p15:clr>
            <a:srgbClr val="F26B43"/>
          </p15:clr>
        </p15:guide>
        <p15:guide id="9" orient="horz" pos="935" userDrawn="1">
          <p15:clr>
            <a:srgbClr val="F26B43"/>
          </p15:clr>
        </p15:guide>
        <p15:guide id="10" orient="horz" pos="2069" userDrawn="1">
          <p15:clr>
            <a:srgbClr val="F26B43"/>
          </p15:clr>
        </p15:guide>
        <p15:guide id="11" orient="horz" pos="17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orms.office.com/Pages/ResponsePage.aspx?id=-aZLWjH1Mk-UZzmPGead5Hvhm2YYfi5Eh7Q-9lcnYIlURUdRMEFSWUlEMkJDWlZSSEk4VDBURVBaTi4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aurora.umu.se/organisation-och-styrning/visioner-mal-och-strategier/umea-universitets-vardegrundsarbet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urora.umu.se/organisation-och-styrning/visioner-mal-och-strategier/umea-universitets-vardegrundsarbet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-aZLWjH1Mk-UZzmPGead5Hvhm2YYfi5Eh7Q-9lcnYIlURUdRMEFSWUlEMkJDWlZSSEk4VDBURVBaTi4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blomma, växt">
            <a:extLst>
              <a:ext uri="{FF2B5EF4-FFF2-40B4-BE49-F238E27FC236}">
                <a16:creationId xmlns:a16="http://schemas.microsoft.com/office/drawing/2014/main" id="{892D6627-1672-0652-F834-BE891A390C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91" y="0"/>
            <a:ext cx="8244446" cy="514350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1DE50FE2-623D-871A-14F2-475F8E2706AE}"/>
              </a:ext>
            </a:extLst>
          </p:cNvPr>
          <p:cNvSpPr txBox="1">
            <a:spLocks/>
          </p:cNvSpPr>
          <p:nvPr/>
        </p:nvSpPr>
        <p:spPr>
          <a:xfrm>
            <a:off x="1242854" y="2077155"/>
            <a:ext cx="6658291" cy="1171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>
                <a:solidFill>
                  <a:srgbClr val="2A4765"/>
                </a:solidFill>
              </a:rPr>
              <a:t>Ett levande </a:t>
            </a:r>
          </a:p>
          <a:p>
            <a:r>
              <a:rPr lang="sv-SE" sz="2000">
                <a:solidFill>
                  <a:srgbClr val="2A4765"/>
                </a:solidFill>
              </a:rPr>
              <a:t>värdegrundsarbete </a:t>
            </a:r>
            <a:br>
              <a:rPr lang="sv-SE" sz="2000"/>
            </a:br>
            <a:r>
              <a:rPr lang="sv-SE" sz="2000">
                <a:solidFill>
                  <a:srgbClr val="2A4765"/>
                </a:solidFill>
              </a:rPr>
              <a:t>vid Umeå universitet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220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4" descr="En bild som visar anime, rita, konst, illustration&#10;&#10;Automatiskt genererad beskrivning">
            <a:extLst>
              <a:ext uri="{FF2B5EF4-FFF2-40B4-BE49-F238E27FC236}">
                <a16:creationId xmlns:a16="http://schemas.microsoft.com/office/drawing/2014/main" id="{CBE176D8-3515-2CF4-4C98-E1CAC222F8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984" y="434282"/>
            <a:ext cx="9449967" cy="4871004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6B1820B-79BB-6E7C-E35D-CE258F4E73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Tack för ert bidrag!</a:t>
            </a:r>
          </a:p>
        </p:txBody>
      </p:sp>
      <p:sp>
        <p:nvSpPr>
          <p:cNvPr id="2" name="Underrubrik 1">
            <a:extLst>
              <a:ext uri="{FF2B5EF4-FFF2-40B4-BE49-F238E27FC236}">
                <a16:creationId xmlns:a16="http://schemas.microsoft.com/office/drawing/2014/main" id="{A620B52F-78BF-4637-99B6-DE86725F4B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sz="1800"/>
              <a:t>Sammanställningen av institutionens/enhetens bidrag skickas in till projektet via denna </a:t>
            </a:r>
            <a:br>
              <a:rPr lang="sv-SE" sz="1800" dirty="0"/>
            </a:br>
            <a:r>
              <a:rPr lang="sv-SE" sz="1800">
                <a:hlinkClick r:id="rId4"/>
              </a:rPr>
              <a:t>Forms-enkät</a:t>
            </a:r>
            <a:r>
              <a:rPr lang="sv-SE" sz="1800"/>
              <a:t> senast den 31 januari.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09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CF145DD-4903-B2DE-18C7-F49A42A3A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sv-SE"/>
              <a:t>Sedan 2019 har många institutioner och enheter diskuterat dilemman i vardagen utifrån universitetets värdegrund. Nu tar universitetet nästa steg med värdegrundsarbetet och planerar att komplettera och förnya den verktygslåda som finns för värdegrundsdialoger.</a:t>
            </a:r>
            <a:endParaRPr lang="sv-SE" dirty="0"/>
          </a:p>
          <a:p>
            <a:pPr marL="0" indent="0">
              <a:lnSpc>
                <a:spcPct val="110000"/>
              </a:lnSpc>
              <a:buNone/>
            </a:pPr>
            <a:r>
              <a:rPr lang="sv-SE"/>
              <a:t>Värdegrunden för Umeå universitet baseras på den statliga värdegrunden, annan lagstiftning som styr vår verksamhet </a:t>
            </a:r>
            <a:br>
              <a:rPr lang="sv-SE" dirty="0"/>
            </a:br>
            <a:r>
              <a:rPr lang="sv-SE"/>
              <a:t>och på akademiska värden. Läs mer i boken och på webbsidan.</a:t>
            </a:r>
            <a:endParaRPr lang="sv-SE" dirty="0"/>
          </a:p>
          <a:p>
            <a:pPr marL="0" indent="0">
              <a:lnSpc>
                <a:spcPct val="110000"/>
              </a:lnSpc>
              <a:buNone/>
            </a:pPr>
            <a:r>
              <a:rPr lang="sv-SE">
                <a:hlinkClick r:id="rId2"/>
              </a:rPr>
              <a:t>Värdegrund (umu.se)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31026A1-8AA2-952A-6A6F-D9DDF8F7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Ett levande värdegrundsarbete</a:t>
            </a:r>
          </a:p>
        </p:txBody>
      </p:sp>
      <p:pic>
        <p:nvPicPr>
          <p:cNvPr id="5" name="Bildobjekt 4" descr="En bild som visar text, tecknad serie, bok&#10;&#10;Automatiskt genererad beskrivning">
            <a:extLst>
              <a:ext uri="{FF2B5EF4-FFF2-40B4-BE49-F238E27FC236}">
                <a16:creationId xmlns:a16="http://schemas.microsoft.com/office/drawing/2014/main" id="{FCF9B196-F8B8-2814-AA91-C2FB422520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5126" y="2696136"/>
            <a:ext cx="1309546" cy="188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7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Publikation, papper, bläck&#10;&#10;Automatiskt genererad beskrivning">
            <a:extLst>
              <a:ext uri="{FF2B5EF4-FFF2-40B4-BE49-F238E27FC236}">
                <a16:creationId xmlns:a16="http://schemas.microsoft.com/office/drawing/2014/main" id="{6AB5335E-7E0D-B063-B4F3-60E4778532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000" cy="5148000"/>
          </a:xfrm>
          <a:prstGeom prst="rect">
            <a:avLst/>
          </a:prstGeom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C3C2C41-18EB-FF2D-3E5C-30F901D9C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424" y="1194314"/>
            <a:ext cx="6922008" cy="3012809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sv-SE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Under de senaste åren har ett flertal händelser inträffat på universitet och i vår omvärld som förstärker vikten av ett levande värdegrundsarbete. Några exempel:</a:t>
            </a:r>
          </a:p>
          <a:p>
            <a:pPr fontAlgn="base">
              <a:lnSpc>
                <a:spcPct val="120000"/>
              </a:lnSpc>
            </a:pP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Kriser och konflikter pågår runt om i världen och konflikter och utmaningar uppstår även i vardagen på Umeå universitet. </a:t>
            </a:r>
          </a:p>
          <a:p>
            <a:pPr fontAlgn="base">
              <a:lnSpc>
                <a:spcPct val="120000"/>
              </a:lnSpc>
            </a:pP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Karin Rödings rapport ”Umeå universitets hantering av misskötsamhet” med 32 framåtsyftande förslag.</a:t>
            </a:r>
          </a:p>
          <a:p>
            <a:pPr fontAlgn="base">
              <a:lnSpc>
                <a:spcPct val="120000"/>
              </a:lnSpc>
            </a:pP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Ett förändrat politiskt landskap påverkar universitets förutsättningar och utmanar särskilt de akademiska värdena och den akademiska friheten.</a:t>
            </a:r>
          </a:p>
          <a:p>
            <a:pPr fontAlgn="base">
              <a:lnSpc>
                <a:spcPct val="120000"/>
              </a:lnSpc>
            </a:pP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Pandemin har förändrat vårt arbetssätt och återgången till våra arbetsplatser har inte varit helt problemfri.  </a:t>
            </a:r>
          </a:p>
          <a:p>
            <a:pPr fontAlgn="base">
              <a:lnSpc>
                <a:spcPct val="120000"/>
              </a:lnSpc>
            </a:pP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Internationalisering och den snabba teknologiska utvecklingen.</a:t>
            </a:r>
            <a:endParaRPr lang="sv-SE" sz="14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1FE165-30E7-0745-A7DA-9B83DA09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219" y="253437"/>
            <a:ext cx="6647364" cy="810351"/>
          </a:xfrm>
        </p:spPr>
        <p:txBody>
          <a:bodyPr/>
          <a:lstStyle/>
          <a:p>
            <a:r>
              <a:rPr lang="sv-SE"/>
              <a:t>Bakgrund</a:t>
            </a:r>
          </a:p>
        </p:txBody>
      </p:sp>
    </p:spTree>
    <p:extLst>
      <p:ext uri="{BB962C8B-B14F-4D97-AF65-F5344CB8AC3E}">
        <p14:creationId xmlns:p14="http://schemas.microsoft.com/office/powerpoint/2010/main" val="279034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skiss, konst, tavla, rita&#10;&#10;Automatiskt genererad beskrivning">
            <a:extLst>
              <a:ext uri="{FF2B5EF4-FFF2-40B4-BE49-F238E27FC236}">
                <a16:creationId xmlns:a16="http://schemas.microsoft.com/office/drawing/2014/main" id="{470443AA-251D-E06A-E1FE-7C4B6FE528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4865" y="2081942"/>
            <a:ext cx="1755440" cy="1839361"/>
          </a:xfrm>
          <a:prstGeom prst="rect">
            <a:avLst/>
          </a:prstGeom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74590C9-3633-EFE2-7192-809F992E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53497"/>
            <a:ext cx="7120855" cy="265362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sv-SE" sz="1600"/>
              <a:t>Ett nytt värdegrundsprojekt som leds av Personalenheten har startat hösten 2023. </a:t>
            </a:r>
            <a:br>
              <a:rPr lang="sv-SE" sz="1600" dirty="0"/>
            </a:br>
            <a:r>
              <a:rPr lang="sv-SE" sz="1600"/>
              <a:t>Läs mer om projektet: </a:t>
            </a:r>
            <a:r>
              <a:rPr lang="sv-SE" sz="1600">
                <a:hlinkClick r:id="rId4"/>
              </a:rPr>
              <a:t>Värdegrund (umu.se)</a:t>
            </a:r>
            <a:endParaRPr lang="sv-SE" sz="1600" dirty="0"/>
          </a:p>
          <a:p>
            <a:pPr marL="0" indent="0">
              <a:lnSpc>
                <a:spcPct val="110000"/>
              </a:lnSpc>
              <a:buNone/>
            </a:pPr>
            <a:r>
              <a:rPr lang="sv-SE" sz="1600" b="1"/>
              <a:t>Fokusområden i projektet det kommande året</a:t>
            </a:r>
            <a:endParaRPr lang="sv-SE" sz="1600" b="1" dirty="0"/>
          </a:p>
          <a:p>
            <a:pPr>
              <a:lnSpc>
                <a:spcPct val="110000"/>
              </a:lnSpc>
            </a:pPr>
            <a:r>
              <a:rPr lang="sv-SE" sz="1600"/>
              <a:t>Främja och utveckla Umeå universitets akademiska värden, </a:t>
            </a:r>
            <a:br>
              <a:rPr lang="sv-SE" sz="1600" dirty="0"/>
            </a:br>
            <a:r>
              <a:rPr lang="sv-SE" sz="1600"/>
              <a:t>deras innebörd och betydelse. </a:t>
            </a:r>
            <a:endParaRPr lang="sv-SE" sz="1600" dirty="0"/>
          </a:p>
          <a:p>
            <a:pPr>
              <a:lnSpc>
                <a:spcPct val="110000"/>
              </a:lnSpc>
            </a:pPr>
            <a:r>
              <a:rPr lang="sv-SE" sz="1600"/>
              <a:t>Inventera aktuella dilemman och etiska frågeställningar för att </a:t>
            </a:r>
            <a:br>
              <a:rPr lang="sv-SE" sz="1600"/>
            </a:br>
            <a:r>
              <a:rPr lang="sv-SE" sz="1600"/>
              <a:t>vidareutveckla och förnya universitetets dialog- och stödmaterial </a:t>
            </a:r>
            <a:br>
              <a:rPr lang="sv-SE" sz="1600"/>
            </a:br>
            <a:r>
              <a:rPr lang="sv-SE" sz="1600"/>
              <a:t>för värdegrundsdiskussioner. Här behöver vi er hjälp</a:t>
            </a:r>
            <a:r>
              <a:rPr lang="sv-SE" sz="1600" dirty="0"/>
              <a:t>!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468335F-C5CF-F45A-7B7F-B05FC72D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nästa steg för att främja ett levande värdegrundsarbete</a:t>
            </a:r>
          </a:p>
        </p:txBody>
      </p:sp>
    </p:spTree>
    <p:extLst>
      <p:ext uri="{BB962C8B-B14F-4D97-AF65-F5344CB8AC3E}">
        <p14:creationId xmlns:p14="http://schemas.microsoft.com/office/powerpoint/2010/main" val="84704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anime, rita, konst, illustration&#10;&#10;Automatiskt genererad beskrivning">
            <a:extLst>
              <a:ext uri="{FF2B5EF4-FFF2-40B4-BE49-F238E27FC236}">
                <a16:creationId xmlns:a16="http://schemas.microsoft.com/office/drawing/2014/main" id="{8E7E2967-19BA-E779-DB2C-F5370126E1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984" y="434282"/>
            <a:ext cx="9449967" cy="4871004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427E062-5477-A316-5D42-8AC34B8D5B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Workshop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C7001F5D-A141-EFE5-A28B-3FBB6FDF3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Aktuella dilemman och etiska frågeställningar</a:t>
            </a:r>
          </a:p>
        </p:txBody>
      </p:sp>
    </p:spTree>
    <p:extLst>
      <p:ext uri="{BB962C8B-B14F-4D97-AF65-F5344CB8AC3E}">
        <p14:creationId xmlns:p14="http://schemas.microsoft.com/office/powerpoint/2010/main" val="352956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2B0C641-7490-9D7C-C151-C1C4B207A1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4411">
            <a:off x="7412969" y="2693880"/>
            <a:ext cx="1066228" cy="2225518"/>
          </a:xfrm>
          <a:prstGeom prst="rect">
            <a:avLst/>
          </a:prstGeom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1846D15-7039-11C4-BFDF-BD5B0E58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sv-SE" dirty="0"/>
              <a:t>Workshoppen syftar till att samla in aktuella dilemman och etiska frågeställningar från verksamheten. </a:t>
            </a:r>
          </a:p>
          <a:p>
            <a:r>
              <a:rPr lang="sv-SE" dirty="0"/>
              <a:t>Det insamlade materialet ligger sedan till grund för att utveckla relevant stödmaterial som främjar öppna dialoger och ett kontinuerligt lärande.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i="1" dirty="0"/>
              <a:t>Alla bidrag ska vara avidentifierade och ska inte kunna   kopplas till en person eller arbetsplats. 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D8C3CA2-BE89-8A9C-FDFB-EBD59640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Syfte</a:t>
            </a:r>
          </a:p>
        </p:txBody>
      </p:sp>
    </p:spTree>
    <p:extLst>
      <p:ext uri="{BB962C8B-B14F-4D97-AF65-F5344CB8AC3E}">
        <p14:creationId xmlns:p14="http://schemas.microsoft.com/office/powerpoint/2010/main" val="55985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136D5EB-B294-755B-DCF3-51C93BED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99388"/>
            <a:ext cx="6801499" cy="299887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sv-SE"/>
              <a:t>Tidsåtgång: ca 45 minuter</a:t>
            </a:r>
          </a:p>
          <a:p>
            <a:pPr marL="182563" indent="-182563">
              <a:lnSpc>
                <a:spcPct val="120000"/>
              </a:lnSpc>
              <a:spcAft>
                <a:spcPts val="1200"/>
              </a:spcAft>
              <a:buNone/>
              <a:tabLst>
                <a:tab pos="173038" algn="l"/>
              </a:tabLst>
            </a:pPr>
            <a:r>
              <a:rPr lang="sv-SE"/>
              <a:t>1. Prefekt/chef utser någon som ansvarar för att sammanställa resultatet från workshopen</a:t>
            </a:r>
          </a:p>
          <a:p>
            <a:pPr marL="182563" indent="-182563">
              <a:lnSpc>
                <a:spcPct val="120000"/>
              </a:lnSpc>
              <a:spcAft>
                <a:spcPts val="1200"/>
              </a:spcAft>
              <a:buNone/>
              <a:tabLst>
                <a:tab pos="173038" algn="l"/>
              </a:tabLst>
            </a:pPr>
            <a:r>
              <a:rPr lang="sv-SE"/>
              <a:t>2. Gruppdialog. Dela in er i lagom stora grupper, max 6 personer: ca 30 minuter </a:t>
            </a:r>
          </a:p>
          <a:p>
            <a:pPr marL="182563" indent="-182563">
              <a:lnSpc>
                <a:spcPct val="120000"/>
              </a:lnSpc>
              <a:spcAft>
                <a:spcPts val="1200"/>
              </a:spcAft>
              <a:buNone/>
              <a:tabLst>
                <a:tab pos="173038" algn="l"/>
              </a:tabLst>
            </a:pPr>
            <a:r>
              <a:rPr lang="sv-SE"/>
              <a:t>3. Gemensam återsamling och redovisning: ca 15 minuter</a:t>
            </a:r>
          </a:p>
          <a:p>
            <a:pPr marL="182563" indent="-182563">
              <a:lnSpc>
                <a:spcPct val="120000"/>
              </a:lnSpc>
              <a:spcAft>
                <a:spcPts val="1200"/>
              </a:spcAft>
              <a:buNone/>
              <a:tabLst>
                <a:tab pos="173038" algn="l"/>
              </a:tabLst>
            </a:pPr>
            <a:r>
              <a:rPr lang="sv-SE"/>
              <a:t>4. </a:t>
            </a:r>
            <a:r>
              <a:rPr lang="sv-SE" sz="1800"/>
              <a:t>Sammanställningen av institutionens/enhetens bidrag skickas in till projektet via denna </a:t>
            </a:r>
            <a:r>
              <a:rPr lang="sv-SE" sz="1800">
                <a:hlinkClick r:id="rId3"/>
              </a:rPr>
              <a:t>Forms-enkät</a:t>
            </a:r>
            <a:r>
              <a:rPr lang="sv-SE" sz="1800"/>
              <a:t> senast den 31 januari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endParaRPr lang="sv-SE"/>
          </a:p>
          <a:p>
            <a:pPr>
              <a:lnSpc>
                <a:spcPct val="120000"/>
              </a:lnSpc>
            </a:pPr>
            <a:endParaRPr lang="sv-SE"/>
          </a:p>
          <a:p>
            <a:pPr>
              <a:lnSpc>
                <a:spcPct val="120000"/>
              </a:lnSpc>
            </a:pPr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F8358CF-A8E3-A347-A6EF-8D7F667C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Förslag till genomförande </a:t>
            </a:r>
            <a:br>
              <a:rPr lang="sv-SE"/>
            </a:br>
            <a:r>
              <a:rPr lang="sv-SE"/>
              <a:t>av Workshop</a:t>
            </a:r>
          </a:p>
        </p:txBody>
      </p:sp>
    </p:spTree>
    <p:extLst>
      <p:ext uri="{BB962C8B-B14F-4D97-AF65-F5344CB8AC3E}">
        <p14:creationId xmlns:p14="http://schemas.microsoft.com/office/powerpoint/2010/main" val="256166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3281662-5B12-3C92-5E42-F557C451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04" y="1124712"/>
            <a:ext cx="6838075" cy="321868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sv-SE"/>
              <a:t>Utse någon i gruppen som antecknar digitalt 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sv-SE"/>
              <a:t>Diskutera och ge exempel på situationer…</a:t>
            </a:r>
          </a:p>
          <a:p>
            <a:pPr lvl="1">
              <a:lnSpc>
                <a:spcPct val="110000"/>
              </a:lnSpc>
            </a:pPr>
            <a:r>
              <a:rPr lang="sv-SE"/>
              <a:t>när det skaver och gnisslar? </a:t>
            </a:r>
          </a:p>
          <a:p>
            <a:pPr lvl="1">
              <a:lnSpc>
                <a:spcPct val="110000"/>
              </a:lnSpc>
            </a:pPr>
            <a:r>
              <a:rPr lang="sv-SE"/>
              <a:t>när det uppstår intressekonflikter som skapar dilemman? </a:t>
            </a:r>
          </a:p>
          <a:p>
            <a:pPr lvl="1">
              <a:lnSpc>
                <a:spcPct val="110000"/>
              </a:lnSpc>
            </a:pPr>
            <a:r>
              <a:rPr lang="sv-SE"/>
              <a:t>när etiska frågeställningar aktualiseras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sv-SE"/>
              <a:t>när vi inte bemöter varandra i enlighet med universitetets värdegrund?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 startAt="3"/>
            </a:pPr>
            <a:r>
              <a:rPr lang="sv-SE"/>
              <a:t>Vilka teman anser ni är särskilt viktiga att ha en värdegrundsdialog kring på er arbetsplats?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 startAt="3"/>
            </a:pPr>
            <a:r>
              <a:rPr lang="sv-SE"/>
              <a:t>Skicka era anteckningar till den person som prefekt/chef utsett till att sammanställa institutionens/enhetens bidrag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CE2827B-BF24-69EE-7791-8F95BE42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219" y="135900"/>
            <a:ext cx="6647364" cy="810351"/>
          </a:xfrm>
        </p:spPr>
        <p:txBody>
          <a:bodyPr/>
          <a:lstStyle/>
          <a:p>
            <a:r>
              <a:rPr lang="sv-SE"/>
              <a:t>gruppdialog</a:t>
            </a:r>
          </a:p>
        </p:txBody>
      </p:sp>
      <p:pic>
        <p:nvPicPr>
          <p:cNvPr id="7" name="Bildobjekt 6" descr="En bild som visar klädsel, fotbeklädnader, tecknad serie, person&#10;&#10;Automatiskt genererad beskrivning">
            <a:extLst>
              <a:ext uri="{FF2B5EF4-FFF2-40B4-BE49-F238E27FC236}">
                <a16:creationId xmlns:a16="http://schemas.microsoft.com/office/drawing/2014/main" id="{A1F303D7-CD1D-68B9-0C4C-E928FC6B98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577" y="2734056"/>
            <a:ext cx="2963863" cy="215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2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rita, skiss, klädsel, tecknad serie&#10;&#10;Automatiskt genererad beskrivning">
            <a:extLst>
              <a:ext uri="{FF2B5EF4-FFF2-40B4-BE49-F238E27FC236}">
                <a16:creationId xmlns:a16="http://schemas.microsoft.com/office/drawing/2014/main" id="{9E34EEFC-6A89-E763-4B1A-2F4A62FF89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17" y="-287055"/>
            <a:ext cx="7072312" cy="51435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6611001C-A226-F67A-9C6B-4C8A5D5BD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Gemensam återsamling och redovisning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78CE8FA-1BE8-2840-1851-E6C5D9D5E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Varje grupp redovisar kort sina situationer/dilemman</a:t>
            </a:r>
          </a:p>
        </p:txBody>
      </p:sp>
    </p:spTree>
    <p:extLst>
      <p:ext uri="{BB962C8B-B14F-4D97-AF65-F5344CB8AC3E}">
        <p14:creationId xmlns:p14="http://schemas.microsoft.com/office/powerpoint/2010/main" val="65221798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umu widescreen SE v01">
  <a:themeElements>
    <a:clrScheme name="Umeå Universitet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Umeå Universitet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eå Universitet.potx" id="{2F552BE5-29CE-499A-A660-F176591E2A45}" vid="{E86E6282-E085-44B8-8DAD-FB7DF07483B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e17213-1a27-42ad-a72b-c3a52ccccefc">
      <Terms xmlns="http://schemas.microsoft.com/office/infopath/2007/PartnerControls"/>
    </lcf76f155ced4ddcb4097134ff3c332f>
    <TaxCatchAll xmlns="7aafcfa6-b52d-4320-a6d5-33194a50656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A84C4E068E44E86E77F04D2AB9245" ma:contentTypeVersion="8" ma:contentTypeDescription="Create a new document." ma:contentTypeScope="" ma:versionID="f9f4105a0d0e4c214027cef973339b25">
  <xsd:schema xmlns:xsd="http://www.w3.org/2001/XMLSchema" xmlns:xs="http://www.w3.org/2001/XMLSchema" xmlns:p="http://schemas.microsoft.com/office/2006/metadata/properties" xmlns:ns2="19e17213-1a27-42ad-a72b-c3a52ccccefc" xmlns:ns3="7aafcfa6-b52d-4320-a6d5-33194a506569" targetNamespace="http://schemas.microsoft.com/office/2006/metadata/properties" ma:root="true" ma:fieldsID="f9bcbbcf71713924ec045db144c65d86" ns2:_="" ns3:_="">
    <xsd:import namespace="19e17213-1a27-42ad-a72b-c3a52ccccefc"/>
    <xsd:import namespace="7aafcfa6-b52d-4320-a6d5-33194a5065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17213-1a27-42ad-a72b-c3a52cccce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bb64261-f13a-4595-8891-6b3665ea72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fcfa6-b52d-4320-a6d5-33194a50656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c61070e-c700-4edc-9412-6eb48f232bf4}" ma:internalName="TaxCatchAll" ma:showField="CatchAllData" ma:web="7aafcfa6-b52d-4320-a6d5-33194a506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00C4D-0EF5-4966-9DEB-8D887C733B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E83D78-3C09-4274-9B5C-904F8D7DFEB6}">
  <ds:schemaRefs>
    <ds:schemaRef ds:uri="http://purl.org/dc/elements/1.1/"/>
    <ds:schemaRef ds:uri="http://schemas.microsoft.com/office/2006/metadata/properties"/>
    <ds:schemaRef ds:uri="7aafcfa6-b52d-4320-a6d5-33194a506569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19e17213-1a27-42ad-a72b-c3a52ccccefc"/>
  </ds:schemaRefs>
</ds:datastoreItem>
</file>

<file path=customXml/itemProps3.xml><?xml version="1.0" encoding="utf-8"?>
<ds:datastoreItem xmlns:ds="http://schemas.openxmlformats.org/officeDocument/2006/customXml" ds:itemID="{08D5AA19-A0A1-43A2-82BA-0A69CB38C5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e17213-1a27-42ad-a72b-c3a52ccccefc"/>
    <ds:schemaRef ds:uri="7aafcfa6-b52d-4320-a6d5-33194a5065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 umu widescreen SE v01</Template>
  <TotalTime>1</TotalTime>
  <Words>621</Words>
  <Application>Microsoft Macintosh PowerPoint</Application>
  <PresentationFormat>Bildspel på skärmen (16:9)</PresentationFormat>
  <Paragraphs>60</Paragraphs>
  <Slides>10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Georgia</vt:lpstr>
      <vt:lpstr>Lucida Grande</vt:lpstr>
      <vt:lpstr>Verdana</vt:lpstr>
      <vt:lpstr>Wingdings</vt:lpstr>
      <vt:lpstr>Presentation umu widescreen SE v01</vt:lpstr>
      <vt:lpstr>PowerPoint-presentation</vt:lpstr>
      <vt:lpstr>Ett levande värdegrundsarbete</vt:lpstr>
      <vt:lpstr>Bakgrund</vt:lpstr>
      <vt:lpstr>nästa steg för att främja ett levande värdegrundsarbete</vt:lpstr>
      <vt:lpstr>Workshop</vt:lpstr>
      <vt:lpstr>Syfte</vt:lpstr>
      <vt:lpstr>Förslag till genomförande  av Workshop</vt:lpstr>
      <vt:lpstr>gruppdialog</vt:lpstr>
      <vt:lpstr>Gemensam återsamling och redovisning</vt:lpstr>
      <vt:lpstr>Tack för ert bidrag!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rubrik lorem ipsum</dc:title>
  <dc:subject/>
  <dc:creator>Torbjörn Forsberg</dc:creator>
  <cp:keywords/>
  <dc:description/>
  <cp:lastModifiedBy>Ulla Nordlinder</cp:lastModifiedBy>
  <cp:revision>3</cp:revision>
  <dcterms:created xsi:type="dcterms:W3CDTF">2022-06-23T11:46:42Z</dcterms:created>
  <dcterms:modified xsi:type="dcterms:W3CDTF">2023-10-26T11:44:07Z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0x0101001E4A84C4E068E44E86E77F04D2AB9245</vt:lpwstr>
  </property>
  <property fmtid="{D5CDD505-2E9C-101B-9397-08002B2CF9AE}" pid="3" name="ClassificationContentMarkingFooterText">
    <vt:lpwstr>Begränsad delning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</Properties>
</file>