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57" r:id="rId4"/>
    <p:sldId id="261" r:id="rId5"/>
    <p:sldId id="262" r:id="rId6"/>
    <p:sldId id="263" r:id="rId7"/>
    <p:sldId id="264" r:id="rId8"/>
    <p:sldId id="265" r:id="rId9"/>
    <p:sldId id="266" r:id="rId10"/>
    <p:sldId id="267" r:id="rId11"/>
    <p:sldId id="268" r:id="rId12"/>
    <p:sldId id="269"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363" autoAdjust="0"/>
  </p:normalViewPr>
  <p:slideViewPr>
    <p:cSldViewPr snapToGrid="0">
      <p:cViewPr varScale="1">
        <p:scale>
          <a:sx n="60" d="100"/>
          <a:sy n="60" d="100"/>
        </p:scale>
        <p:origin x="1074" y="60"/>
      </p:cViewPr>
      <p:guideLst/>
    </p:cSldViewPr>
  </p:slideViewPr>
  <p:notesTextViewPr>
    <p:cViewPr>
      <p:scale>
        <a:sx n="1" d="1"/>
        <a:sy n="1" d="1"/>
      </p:scale>
      <p:origin x="0" y="0"/>
    </p:cViewPr>
  </p:notesTextViewPr>
  <p:notesViewPr>
    <p:cSldViewPr snapToGrid="0" showGuides="1">
      <p:cViewPr varScale="1">
        <p:scale>
          <a:sx n="135" d="100"/>
          <a:sy n="135" d="100"/>
        </p:scale>
        <p:origin x="464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Lawrence" userId="9de04351-ada4-498f-b636-7f7a6fe0e6dd" providerId="ADAL" clId="{A79992FE-5172-4C90-B4D2-F75F076CBBB2}"/>
    <pc:docChg chg="modSld">
      <pc:chgData name="Anna Lawrence" userId="9de04351-ada4-498f-b636-7f7a6fe0e6dd" providerId="ADAL" clId="{A79992FE-5172-4C90-B4D2-F75F076CBBB2}" dt="2024-02-08T12:26:43.089" v="16" actId="20577"/>
      <pc:docMkLst>
        <pc:docMk/>
      </pc:docMkLst>
      <pc:sldChg chg="modSp mod">
        <pc:chgData name="Anna Lawrence" userId="9de04351-ada4-498f-b636-7f7a6fe0e6dd" providerId="ADAL" clId="{A79992FE-5172-4C90-B4D2-F75F076CBBB2}" dt="2024-02-08T12:26:43.089" v="16" actId="20577"/>
        <pc:sldMkLst>
          <pc:docMk/>
          <pc:sldMk cId="1408624789" sldId="261"/>
        </pc:sldMkLst>
        <pc:spChg chg="mod">
          <ac:chgData name="Anna Lawrence" userId="9de04351-ada4-498f-b636-7f7a6fe0e6dd" providerId="ADAL" clId="{A79992FE-5172-4C90-B4D2-F75F076CBBB2}" dt="2024-02-08T12:26:43.089" v="16" actId="20577"/>
          <ac:spMkLst>
            <pc:docMk/>
            <pc:sldMk cId="1408624789" sldId="261"/>
            <ac:spMk id="3" creationId="{7A06D5D0-1806-839D-5CF7-AC1C1B5732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AB39-AD3D-4969-BBF3-48ACCDC3116C}" type="datetimeFigureOut">
              <a:rPr lang="sv-SE" smtClean="0"/>
              <a:t>2024-02-08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26377-D2A5-4EA8-96B4-26E567EDB5C8}" type="slidenum">
              <a:rPr lang="sv-SE" smtClean="0"/>
              <a:t>‹#›</a:t>
            </a:fld>
            <a:endParaRPr lang="sv-SE"/>
          </a:p>
        </p:txBody>
      </p:sp>
    </p:spTree>
    <p:extLst>
      <p:ext uri="{BB962C8B-B14F-4D97-AF65-F5344CB8AC3E}">
        <p14:creationId xmlns:p14="http://schemas.microsoft.com/office/powerpoint/2010/main" val="386484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D2126377-D2A5-4EA8-96B4-26E567EDB5C8}" type="slidenum">
              <a:rPr lang="en-US" smtClean="0"/>
              <a:t>1</a:t>
            </a:fld>
            <a:endParaRPr lang="en-US" dirty="0"/>
          </a:p>
        </p:txBody>
      </p:sp>
    </p:spTree>
    <p:extLst>
      <p:ext uri="{BB962C8B-B14F-4D97-AF65-F5344CB8AC3E}">
        <p14:creationId xmlns:p14="http://schemas.microsoft.com/office/powerpoint/2010/main" val="1445960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dirty="0"/>
              <a:t>On these pages, you can find more information.</a:t>
            </a:r>
          </a:p>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12</a:t>
            </a:fld>
            <a:endParaRPr lang="sv-SE"/>
          </a:p>
        </p:txBody>
      </p:sp>
    </p:spTree>
    <p:extLst>
      <p:ext uri="{BB962C8B-B14F-4D97-AF65-F5344CB8AC3E}">
        <p14:creationId xmlns:p14="http://schemas.microsoft.com/office/powerpoint/2010/main" val="106440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D2126377-D2A5-4EA8-96B4-26E567EDB5C8}" type="slidenum">
              <a:rPr lang="en-US" smtClean="0"/>
              <a:t>3</a:t>
            </a:fld>
            <a:endParaRPr lang="en-US" dirty="0"/>
          </a:p>
        </p:txBody>
      </p:sp>
    </p:spTree>
    <p:extLst>
      <p:ext uri="{BB962C8B-B14F-4D97-AF65-F5344CB8AC3E}">
        <p14:creationId xmlns:p14="http://schemas.microsoft.com/office/powerpoint/2010/main" val="162074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effectLst/>
                <a:latin typeface="Calibri" panose="020F0502020204030204" pitchFamily="34" charset="0"/>
              </a:rPr>
              <a:t>Briefly describe the process for 2024.</a:t>
            </a:r>
            <a:endParaRPr lang="en-gb" dirty="0"/>
          </a:p>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4</a:t>
            </a:fld>
            <a:endParaRPr lang="sv-SE"/>
          </a:p>
        </p:txBody>
      </p:sp>
    </p:spTree>
    <p:extLst>
      <p:ext uri="{BB962C8B-B14F-4D97-AF65-F5344CB8AC3E}">
        <p14:creationId xmlns:p14="http://schemas.microsoft.com/office/powerpoint/2010/main" val="277410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effectLst/>
                <a:latin typeface="Calibri" panose="020F0502020204030204" pitchFamily="34" charset="0"/>
              </a:rPr>
              <a:t>Discuss advantages and disadvantages with responding to the survey. Attempt to conclude by stating that this is an opportunity for individuals to make their voice heard and to contribute to improving the department, office or equivalent. If anyone expresses concerns about its impact, describe how you have worked with the results from previous surveys and give examples of improvements. For your information, the Work Environment Committee also works on making university-wide improvements based on the results of the employee satisfaction survey to contribute to a more sustainable and equal work and study environment (see the University-wide action plan for systematic work environment management and active measures 2022–2024).</a:t>
            </a:r>
            <a:endParaRPr lang="en-gb" dirty="0"/>
          </a:p>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5</a:t>
            </a:fld>
            <a:endParaRPr lang="sv-SE"/>
          </a:p>
        </p:txBody>
      </p:sp>
    </p:spTree>
    <p:extLst>
      <p:ext uri="{BB962C8B-B14F-4D97-AF65-F5344CB8AC3E}">
        <p14:creationId xmlns:p14="http://schemas.microsoft.com/office/powerpoint/2010/main" val="387491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effectLst/>
                <a:latin typeface="Calibri" panose="020F0502020204030204" pitchFamily="34" charset="0"/>
              </a:rPr>
              <a:t>Remind your colleagues that the employee satisfaction survey is a part of the University’s systematic work environment management and active measures. All employers are obliged to make systematic work environment undertakings and take active measures, in accordance with the Swedish Work Environment Act and the Discrimination Act. Follow the steps in the department’s, office’s or equivalent unit’s action plan for systematic work environment and active measures.</a:t>
            </a:r>
            <a:endParaRPr lang="en-gb" dirty="0"/>
          </a:p>
          <a:p>
            <a:endParaRPr lang="en-US" dirty="0"/>
          </a:p>
        </p:txBody>
      </p:sp>
      <p:sp>
        <p:nvSpPr>
          <p:cNvPr id="4" name="Platshållare för bildnummer 3"/>
          <p:cNvSpPr>
            <a:spLocks noGrp="1"/>
          </p:cNvSpPr>
          <p:nvPr>
            <p:ph type="sldNum" sz="quarter" idx="5"/>
          </p:nvPr>
        </p:nvSpPr>
        <p:spPr/>
        <p:txBody>
          <a:bodyPr/>
          <a:lstStyle/>
          <a:p>
            <a:fld id="{D2126377-D2A5-4EA8-96B4-26E567EDB5C8}" type="slidenum">
              <a:rPr lang="en-US" smtClean="0"/>
              <a:t>7</a:t>
            </a:fld>
            <a:endParaRPr lang="en-US" dirty="0"/>
          </a:p>
        </p:txBody>
      </p:sp>
    </p:spTree>
    <p:extLst>
      <p:ext uri="{BB962C8B-B14F-4D97-AF65-F5344CB8AC3E}">
        <p14:creationId xmlns:p14="http://schemas.microsoft.com/office/powerpoint/2010/main" val="326303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gb" b="0" i="0" u="none" strike="noStrike" baseline="0" dirty="0">
                <a:solidFill>
                  <a:srgbClr val="000000"/>
                </a:solidFill>
                <a:effectLst/>
                <a:latin typeface="Calibri" panose="020F0502020204030204" pitchFamily="34" charset="0"/>
              </a:rPr>
              <a:t>Describe </a:t>
            </a:r>
            <a:r>
              <a:rPr lang="en-gb" b="0" i="1" u="none" strike="noStrike" baseline="0" dirty="0">
                <a:solidFill>
                  <a:srgbClr val="000000"/>
                </a:solidFill>
                <a:effectLst/>
                <a:latin typeface="Calibri" panose="020F0502020204030204" pitchFamily="34" charset="0"/>
              </a:rPr>
              <a:t>how </a:t>
            </a:r>
            <a:r>
              <a:rPr lang="en-gb" b="0" i="0" u="none" strike="noStrike" baseline="0" dirty="0">
                <a:solidFill>
                  <a:srgbClr val="000000"/>
                </a:solidFill>
                <a:effectLst/>
                <a:latin typeface="Calibri" panose="020F0502020204030204" pitchFamily="34" charset="0"/>
              </a:rPr>
              <a:t>you have worked with the results from the 2021 survey and </a:t>
            </a:r>
            <a:r>
              <a:rPr lang="en-gb" b="0" i="1" u="none" strike="noStrike" baseline="0" dirty="0">
                <a:solidFill>
                  <a:srgbClr val="000000"/>
                </a:solidFill>
                <a:effectLst/>
                <a:latin typeface="Calibri" panose="020F0502020204030204" pitchFamily="34" charset="0"/>
              </a:rPr>
              <a:t>show</a:t>
            </a:r>
            <a:r>
              <a:rPr lang="en-gb" b="0" i="0" u="none" strike="noStrike" baseline="0" dirty="0">
                <a:solidFill>
                  <a:srgbClr val="000000"/>
                </a:solidFill>
                <a:effectLst/>
                <a:latin typeface="Calibri" panose="020F0502020204030204" pitchFamily="34" charset="0"/>
              </a:rPr>
              <a:t> the measures that were prioritised in the action plan that was submitted in the operational plan.</a:t>
            </a:r>
            <a:r>
              <a:rPr lang="en-gb" b="0" i="0" u="none" baseline="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baseline="0" dirty="0">
                <a:solidFill>
                  <a:srgbClr val="000000"/>
                </a:solidFill>
                <a:effectLst/>
                <a:latin typeface="Calibri" panose="020F0502020204030204" pitchFamily="34" charset="0"/>
              </a:rPr>
              <a:t>Go through each measure, summarise what has been done and follow up if the measure has had the desired effect, for instance by the show of hands.</a:t>
            </a:r>
            <a:r>
              <a:rPr lang="en-gb" b="0" i="0" u="none" baseline="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baseline="0" dirty="0">
                <a:solidFill>
                  <a:srgbClr val="000000"/>
                </a:solidFill>
                <a:effectLst/>
                <a:latin typeface="Calibri" panose="020F0502020204030204" pitchFamily="34" charset="0"/>
              </a:rPr>
              <a:t>If you have tried various measures, describe them. For instance, if you immediately noticed that a measure had adverse effects and you decided to modify or change measures. If your members of staff have been involved in making decisions, remind them. For instance, if you decided to revise a measure at a workplace meeting.</a:t>
            </a:r>
            <a:r>
              <a:rPr lang="en-gb" b="0" i="0" u="none" baseline="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baseline="0" dirty="0">
                <a:solidFill>
                  <a:srgbClr val="000000"/>
                </a:solidFill>
                <a:effectLst/>
                <a:latin typeface="Calibri" panose="020F0502020204030204" pitchFamily="34" charset="0"/>
              </a:rPr>
              <a:t>If you have conducted any additional measurement in between to follow up certain measures, please present the results linked to each measure.</a:t>
            </a:r>
            <a:endParaRPr lang="en-gb" b="0" i="0" dirty="0">
              <a:solidFill>
                <a:srgbClr val="444444"/>
              </a:solidFill>
              <a:effectLst/>
              <a:latin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8</a:t>
            </a:fld>
            <a:endParaRPr lang="sv-SE"/>
          </a:p>
        </p:txBody>
      </p:sp>
    </p:spTree>
    <p:extLst>
      <p:ext uri="{BB962C8B-B14F-4D97-AF65-F5344CB8AC3E}">
        <p14:creationId xmlns:p14="http://schemas.microsoft.com/office/powerpoint/2010/main" val="473885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gb" b="0" i="0" u="none" strike="noStrike" baseline="0" dirty="0">
                <a:solidFill>
                  <a:srgbClr val="000000"/>
                </a:solidFill>
                <a:effectLst/>
                <a:latin typeface="Calibri" panose="020F0502020204030204" pitchFamily="34" charset="0"/>
              </a:rPr>
              <a:t>It is advisable that you start planning these meetings now. Book two or three dates and a venue to: </a:t>
            </a:r>
            <a:r>
              <a:rPr lang="en-gb" b="0" i="0" u="none" baseline="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buFont typeface="+mj-lt"/>
              <a:buAutoNum type="arabicPeriod"/>
            </a:pPr>
            <a:r>
              <a:rPr lang="en-gb" sz="1200" b="0" i="0" u="none" strike="noStrike" baseline="0" dirty="0">
                <a:solidFill>
                  <a:srgbClr val="000000"/>
                </a:solidFill>
                <a:effectLst/>
                <a:latin typeface="Calibri" panose="020F0502020204030204" pitchFamily="34" charset="0"/>
              </a:rPr>
              <a:t> Present the results, and depending on the time you have for each session, meeting one and two can be combined into one morning or afternoon session.</a:t>
            </a:r>
            <a:r>
              <a:rPr lang="en-gb" sz="1200" b="0" i="0" u="none" baseline="0" dirty="0">
                <a:solidFill>
                  <a:srgbClr val="000000"/>
                </a:solidFill>
                <a:effectLst/>
                <a:latin typeface="Calibri" panose="020F0502020204030204" pitchFamily="34" charset="0"/>
              </a:rPr>
              <a:t>​</a:t>
            </a:r>
            <a:endParaRPr lang="en-gb" sz="1200" b="0" i="0" dirty="0">
              <a:solidFill>
                <a:srgbClr val="444444"/>
              </a:solidFill>
              <a:effectLst/>
              <a:latin typeface="Arial" panose="020B0604020202020204" pitchFamily="34" charset="0"/>
            </a:endParaRPr>
          </a:p>
          <a:p>
            <a:pPr algn="l" rtl="0" fontAlgn="base">
              <a:buFont typeface="+mj-lt"/>
              <a:buAutoNum type="arabicPeriod"/>
            </a:pPr>
            <a:r>
              <a:rPr lang="en-gb" sz="1200" b="0" i="0" u="none" strike="noStrike" baseline="0" dirty="0">
                <a:solidFill>
                  <a:srgbClr val="000000"/>
                </a:solidFill>
                <a:effectLst/>
                <a:latin typeface="Calibri" panose="020F0502020204030204" pitchFamily="34" charset="0"/>
              </a:rPr>
              <a:t> Workshop</a:t>
            </a:r>
            <a:r>
              <a:rPr lang="en-gb" sz="1200" b="0" i="0" u="none" baseline="0" dirty="0">
                <a:solidFill>
                  <a:srgbClr val="000000"/>
                </a:solidFill>
                <a:effectLst/>
                <a:latin typeface="Calibri" panose="020F0502020204030204" pitchFamily="34" charset="0"/>
              </a:rPr>
              <a:t>​.</a:t>
            </a:r>
            <a:endParaRPr lang="en-gb" sz="1200" b="0" i="0" dirty="0">
              <a:solidFill>
                <a:srgbClr val="444444"/>
              </a:solidFill>
              <a:effectLst/>
              <a:latin typeface="Arial" panose="020B0604020202020204" pitchFamily="34" charset="0"/>
            </a:endParaRPr>
          </a:p>
          <a:p>
            <a:pPr algn="l" rtl="0" fontAlgn="base">
              <a:buFont typeface="+mj-lt"/>
              <a:buAutoNum type="arabicPeriod"/>
            </a:pPr>
            <a:r>
              <a:rPr lang="en-gb" sz="1200" b="0" i="0" u="none" strike="noStrike" baseline="0" dirty="0">
                <a:solidFill>
                  <a:srgbClr val="000000"/>
                </a:solidFill>
                <a:effectLst/>
                <a:latin typeface="Calibri" panose="020F0502020204030204" pitchFamily="34" charset="0"/>
              </a:rPr>
              <a:t> Follow up.</a:t>
            </a:r>
            <a:endParaRPr lang="en-gb" sz="1200" b="0" i="0" dirty="0">
              <a:solidFill>
                <a:srgbClr val="444444"/>
              </a:solidFill>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9</a:t>
            </a:fld>
            <a:endParaRPr lang="sv-SE"/>
          </a:p>
        </p:txBody>
      </p:sp>
    </p:spTree>
    <p:extLst>
      <p:ext uri="{BB962C8B-B14F-4D97-AF65-F5344CB8AC3E}">
        <p14:creationId xmlns:p14="http://schemas.microsoft.com/office/powerpoint/2010/main" val="71513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000000"/>
                </a:solidFill>
                <a:effectLst/>
                <a:latin typeface="Calibri" panose="020F0502020204030204" pitchFamily="34" charset="0"/>
              </a:rPr>
              <a:t>Present the various roles to ensure that everyone knows what role they play and emphasise that everyone is needed to ensure that the follow-up work after the survey succeeds. </a:t>
            </a:r>
            <a:endParaRPr lang="en-gb" dirty="0"/>
          </a:p>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10</a:t>
            </a:fld>
            <a:endParaRPr lang="sv-SE"/>
          </a:p>
        </p:txBody>
      </p:sp>
    </p:spTree>
    <p:extLst>
      <p:ext uri="{BB962C8B-B14F-4D97-AF65-F5344CB8AC3E}">
        <p14:creationId xmlns:p14="http://schemas.microsoft.com/office/powerpoint/2010/main" val="104701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126377-D2A5-4EA8-96B4-26E567EDB5C8}" type="slidenum">
              <a:rPr lang="sv-SE" smtClean="0"/>
              <a:t>11</a:t>
            </a:fld>
            <a:endParaRPr lang="sv-SE"/>
          </a:p>
        </p:txBody>
      </p:sp>
    </p:spTree>
    <p:extLst>
      <p:ext uri="{BB962C8B-B14F-4D97-AF65-F5344CB8AC3E}">
        <p14:creationId xmlns:p14="http://schemas.microsoft.com/office/powerpoint/2010/main" val="107182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pic>
        <p:nvPicPr>
          <p:cNvPr id="10" name="Bildobjekt 9" descr="Umeå University logotype">
            <a:extLst>
              <a:ext uri="{FF2B5EF4-FFF2-40B4-BE49-F238E27FC236}">
                <a16:creationId xmlns:a16="http://schemas.microsoft.com/office/drawing/2014/main" id="{7E57C8B5-EC70-D918-2EB5-A0FA5D39B3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55508" y="569702"/>
            <a:ext cx="2680985" cy="908039"/>
          </a:xfrm>
          <a:prstGeom prst="rect">
            <a:avLst/>
          </a:prstGeom>
        </p:spPr>
      </p:pic>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2015067"/>
            <a:ext cx="10969200" cy="1512480"/>
          </a:xfrm>
        </p:spPr>
        <p:txBody>
          <a:bodyPr anchor="b"/>
          <a:lstStyle>
            <a:lvl1pPr algn="ctr">
              <a:defRPr sz="4400">
                <a:solidFill>
                  <a:schemeClr val="bg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813054"/>
            <a:ext cx="10969200" cy="102271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sp>
        <p:nvSpPr>
          <p:cNvPr id="14" name="Platshållare för text 13">
            <a:extLst>
              <a:ext uri="{FF2B5EF4-FFF2-40B4-BE49-F238E27FC236}">
                <a16:creationId xmlns:a16="http://schemas.microsoft.com/office/drawing/2014/main" id="{17B5F62B-F422-9B48-F7F7-AD094BC04DAC}"/>
              </a:ext>
            </a:extLst>
          </p:cNvPr>
          <p:cNvSpPr>
            <a:spLocks noGrp="1"/>
          </p:cNvSpPr>
          <p:nvPr>
            <p:ph type="body" sz="quarter" idx="10" hasCustomPrompt="1"/>
          </p:nvPr>
        </p:nvSpPr>
        <p:spPr>
          <a:xfrm>
            <a:off x="612000" y="6086643"/>
            <a:ext cx="10969200" cy="491365"/>
          </a:xfrm>
        </p:spPr>
        <p:txBody>
          <a:bodyPr/>
          <a:lstStyle>
            <a:lvl1pPr marL="0" indent="0" algn="ctr">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date, Unit/faculty/department/project, Name</a:t>
            </a:r>
          </a:p>
        </p:txBody>
      </p:sp>
    </p:spTree>
    <p:extLst>
      <p:ext uri="{BB962C8B-B14F-4D97-AF65-F5344CB8AC3E}">
        <p14:creationId xmlns:p14="http://schemas.microsoft.com/office/powerpoint/2010/main" val="255402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Bleed Picture Text Right">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581D8E0-AA1D-3978-88F8-7D53EDB55868}"/>
              </a:ext>
            </a:extLst>
          </p:cNvPr>
          <p:cNvSpPr>
            <a:spLocks noGrp="1"/>
          </p:cNvSpPr>
          <p:nvPr>
            <p:ph type="pic" sz="quarter" idx="10" hasCustomPrompt="1"/>
          </p:nvPr>
        </p:nvSpPr>
        <p:spPr>
          <a:xfrm>
            <a:off x="0" y="0"/>
            <a:ext cx="12193200" cy="6858000"/>
          </a:xfrm>
          <a:custGeom>
            <a:avLst/>
            <a:gdLst>
              <a:gd name="connsiteX0" fmla="*/ 6383214 w 12193200"/>
              <a:gd name="connsiteY0" fmla="*/ 668215 h 6858000"/>
              <a:gd name="connsiteX1" fmla="*/ 6383214 w 12193200"/>
              <a:gd name="connsiteY1" fmla="*/ 5654675 h 6858000"/>
              <a:gd name="connsiteX2" fmla="*/ 11588265 w 12193200"/>
              <a:gd name="connsiteY2" fmla="*/ 5654675 h 6858000"/>
              <a:gd name="connsiteX3" fmla="*/ 11588265 w 12193200"/>
              <a:gd name="connsiteY3" fmla="*/ 668215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83214" y="668215"/>
                </a:moveTo>
                <a:lnTo>
                  <a:pt x="6383214" y="5654675"/>
                </a:lnTo>
                <a:lnTo>
                  <a:pt x="11588265" y="5654675"/>
                </a:lnTo>
                <a:lnTo>
                  <a:pt x="11588265" y="668215"/>
                </a:lnTo>
                <a:close/>
                <a:moveTo>
                  <a:pt x="0" y="0"/>
                </a:moveTo>
                <a:lnTo>
                  <a:pt x="12193200" y="0"/>
                </a:lnTo>
                <a:lnTo>
                  <a:pt x="12193200" y="6858000"/>
                </a:lnTo>
                <a:lnTo>
                  <a:pt x="0" y="6858000"/>
                </a:lnTo>
                <a:close/>
              </a:path>
            </a:pathLst>
          </a:custGeom>
          <a:solidFill>
            <a:schemeClr val="bg1">
              <a:lumMod val="95000"/>
            </a:schemeClr>
          </a:solidFill>
        </p:spPr>
        <p:txBody>
          <a:bodyPr wrap="square" tIns="180000" anchor="t" anchorCtr="0">
            <a:noAutofit/>
          </a:bodyPr>
          <a:lstStyle>
            <a:lvl1pPr marL="0" indent="0" algn="ctr">
              <a:buNone/>
              <a:defRPr sz="1600"/>
            </a:lvl1pPr>
          </a:lstStyle>
          <a:p>
            <a:r>
              <a:rPr lang="en-US"/>
              <a:t>Click to insert picture</a:t>
            </a:r>
            <a:endParaRPr lang="en-US" dirty="0"/>
          </a:p>
        </p:txBody>
      </p:sp>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6675212" y="992070"/>
            <a:ext cx="4655904" cy="1044000"/>
          </a:xfrm>
        </p:spPr>
        <p:txBody>
          <a:bodyPr/>
          <a:lstStyle>
            <a:lvl1pPr>
              <a:defRPr/>
            </a:lvl1pPr>
          </a:lstStyle>
          <a:p>
            <a:r>
              <a:rPr lang="en-US"/>
              <a:t>Click to add title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6675367" y="2347478"/>
            <a:ext cx="4658187" cy="2988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2" name="Platshållare för text 4">
            <a:extLst>
              <a:ext uri="{FF2B5EF4-FFF2-40B4-BE49-F238E27FC236}">
                <a16:creationId xmlns:a16="http://schemas.microsoft.com/office/drawing/2014/main" id="{9A7C34E6-316D-D6F7-4149-3AD149D70662}"/>
              </a:ext>
            </a:extLst>
          </p:cNvPr>
          <p:cNvSpPr>
            <a:spLocks noGrp="1"/>
          </p:cNvSpPr>
          <p:nvPr>
            <p:ph type="body" sz="quarter" idx="11" hasCustomPrompt="1"/>
          </p:nvPr>
        </p:nvSpPr>
        <p:spPr>
          <a:xfrm>
            <a:off x="6675367" y="5401237"/>
            <a:ext cx="4658187"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124967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Picture">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581D8E0-AA1D-3978-88F8-7D53EDB55868}"/>
              </a:ext>
            </a:extLst>
          </p:cNvPr>
          <p:cNvSpPr>
            <a:spLocks noGrp="1"/>
          </p:cNvSpPr>
          <p:nvPr>
            <p:ph type="pic" sz="quarter" idx="10" hasCustomPrompt="1"/>
          </p:nvPr>
        </p:nvSpPr>
        <p:spPr>
          <a:xfrm>
            <a:off x="0" y="0"/>
            <a:ext cx="12193200" cy="6858000"/>
          </a:xfrm>
          <a:prstGeom prst="rect">
            <a:avLst/>
          </a:prstGeom>
          <a:solidFill>
            <a:schemeClr val="bg1">
              <a:lumMod val="95000"/>
            </a:schemeClr>
          </a:solidFill>
        </p:spPr>
        <p:txBody>
          <a:bodyPr wrap="square" tIns="180000" anchor="ctr" anchorCtr="0">
            <a:noAutofit/>
          </a:bodyPr>
          <a:lstStyle>
            <a:lvl1pPr marL="0" indent="0" algn="ctr">
              <a:buNone/>
              <a:defRPr sz="1600"/>
            </a:lvl1pPr>
          </a:lstStyle>
          <a:p>
            <a:r>
              <a:rPr lang="en-US"/>
              <a:t>Click to insert picture</a:t>
            </a:r>
            <a:endParaRPr lang="en-US" dirty="0"/>
          </a:p>
        </p:txBody>
      </p:sp>
    </p:spTree>
    <p:extLst>
      <p:ext uri="{BB962C8B-B14F-4D97-AF65-F5344CB8AC3E}">
        <p14:creationId xmlns:p14="http://schemas.microsoft.com/office/powerpoint/2010/main" val="56422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0F5FC61C-3894-5BF6-4A40-0C63B511CCD3}"/>
              </a:ext>
            </a:extLst>
          </p:cNvPr>
          <p:cNvSpPr>
            <a:spLocks noGrp="1"/>
          </p:cNvSpPr>
          <p:nvPr>
            <p:ph type="title" hasCustomPrompt="1"/>
          </p:nvPr>
        </p:nvSpPr>
        <p:spPr/>
        <p:txBody>
          <a:bodyPr/>
          <a:lstStyle>
            <a:lvl1pPr>
              <a:defRPr/>
            </a:lvl1pPr>
          </a:lstStyle>
          <a:p>
            <a:r>
              <a:rPr lang="en-US"/>
              <a:t>Click to add title</a:t>
            </a:r>
            <a:endParaRPr lang="en-US" dirty="0"/>
          </a:p>
        </p:txBody>
      </p:sp>
      <p:sp>
        <p:nvSpPr>
          <p:cNvPr id="2" name="Platshållare för text 4">
            <a:extLst>
              <a:ext uri="{FF2B5EF4-FFF2-40B4-BE49-F238E27FC236}">
                <a16:creationId xmlns:a16="http://schemas.microsoft.com/office/drawing/2014/main" id="{5EC2EE70-7AED-4EF9-0B66-102959B660E4}"/>
              </a:ext>
            </a:extLst>
          </p:cNvPr>
          <p:cNvSpPr>
            <a:spLocks noGrp="1"/>
          </p:cNvSpPr>
          <p:nvPr>
            <p:ph type="body" sz="quarter" idx="11"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3826639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text 4">
            <a:extLst>
              <a:ext uri="{FF2B5EF4-FFF2-40B4-BE49-F238E27FC236}">
                <a16:creationId xmlns:a16="http://schemas.microsoft.com/office/drawing/2014/main" id="{B287543C-22C6-5979-5BEA-DDC89488B600}"/>
              </a:ext>
            </a:extLst>
          </p:cNvPr>
          <p:cNvSpPr>
            <a:spLocks noGrp="1"/>
          </p:cNvSpPr>
          <p:nvPr>
            <p:ph type="body" sz="quarter" idx="11"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3589098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Divider Black">
    <p:bg>
      <p:bgPr>
        <a:solidFill>
          <a:schemeClr val="tx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7E57C8B5-EC70-D918-2EB5-A0FA5D39B3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91252" y="5493394"/>
            <a:ext cx="2409496" cy="816087"/>
          </a:xfrm>
          <a:prstGeom prst="rect">
            <a:avLst/>
          </a:prstGeom>
        </p:spPr>
      </p:pic>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bg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spTree>
    <p:extLst>
      <p:ext uri="{BB962C8B-B14F-4D97-AF65-F5344CB8AC3E}">
        <p14:creationId xmlns:p14="http://schemas.microsoft.com/office/powerpoint/2010/main" val="214631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Divider Pink">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tx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pic>
        <p:nvPicPr>
          <p:cNvPr id="6" name="Bildobjekt 5">
            <a:extLst>
              <a:ext uri="{FF2B5EF4-FFF2-40B4-BE49-F238E27FC236}">
                <a16:creationId xmlns:a16="http://schemas.microsoft.com/office/drawing/2014/main" id="{E788D49A-337C-E744-6FE8-70D62657F76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92348" y="5492281"/>
            <a:ext cx="2408400" cy="818760"/>
          </a:xfrm>
          <a:prstGeom prst="rect">
            <a:avLst/>
          </a:prstGeom>
        </p:spPr>
      </p:pic>
    </p:spTree>
    <p:extLst>
      <p:ext uri="{BB962C8B-B14F-4D97-AF65-F5344CB8AC3E}">
        <p14:creationId xmlns:p14="http://schemas.microsoft.com/office/powerpoint/2010/main" val="3778287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Divider Green">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tx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pic>
        <p:nvPicPr>
          <p:cNvPr id="4" name="Bildobjekt 5">
            <a:extLst>
              <a:ext uri="{FF2B5EF4-FFF2-40B4-BE49-F238E27FC236}">
                <a16:creationId xmlns:a16="http://schemas.microsoft.com/office/drawing/2014/main" id="{C6F4F3C2-3A02-4A17-50D3-F61448A428E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92348" y="5492281"/>
            <a:ext cx="2408400" cy="818760"/>
          </a:xfrm>
          <a:prstGeom prst="rect">
            <a:avLst/>
          </a:prstGeom>
        </p:spPr>
      </p:pic>
    </p:spTree>
    <p:extLst>
      <p:ext uri="{BB962C8B-B14F-4D97-AF65-F5344CB8AC3E}">
        <p14:creationId xmlns:p14="http://schemas.microsoft.com/office/powerpoint/2010/main" val="2867632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Divider Beig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tx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pic>
        <p:nvPicPr>
          <p:cNvPr id="4" name="Bildobjekt 5">
            <a:extLst>
              <a:ext uri="{FF2B5EF4-FFF2-40B4-BE49-F238E27FC236}">
                <a16:creationId xmlns:a16="http://schemas.microsoft.com/office/drawing/2014/main" id="{7EC3EAD6-269E-4FAC-6769-1F92EB54A53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92348" y="5492281"/>
            <a:ext cx="2408400" cy="818760"/>
          </a:xfrm>
          <a:prstGeom prst="rect">
            <a:avLst/>
          </a:prstGeom>
        </p:spPr>
      </p:pic>
    </p:spTree>
    <p:extLst>
      <p:ext uri="{BB962C8B-B14F-4D97-AF65-F5344CB8AC3E}">
        <p14:creationId xmlns:p14="http://schemas.microsoft.com/office/powerpoint/2010/main" val="1953831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Divider Grey">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tx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pic>
        <p:nvPicPr>
          <p:cNvPr id="4" name="Bildobjekt 5">
            <a:extLst>
              <a:ext uri="{FF2B5EF4-FFF2-40B4-BE49-F238E27FC236}">
                <a16:creationId xmlns:a16="http://schemas.microsoft.com/office/drawing/2014/main" id="{4E726CB1-81EA-1F1C-3390-26C3DD504DC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92348" y="5492281"/>
            <a:ext cx="2408400" cy="818760"/>
          </a:xfrm>
          <a:prstGeom prst="rect">
            <a:avLst/>
          </a:prstGeom>
        </p:spPr>
      </p:pic>
    </p:spTree>
    <p:extLst>
      <p:ext uri="{BB962C8B-B14F-4D97-AF65-F5344CB8AC3E}">
        <p14:creationId xmlns:p14="http://schemas.microsoft.com/office/powerpoint/2010/main" val="3581783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Divider Picture">
    <p:bg>
      <p:bgPr>
        <a:solidFill>
          <a:schemeClr val="tx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6368CA0-4F0D-9E8B-6BB5-BEEC3380C0B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773723"/>
            <a:ext cx="10969200" cy="2215662"/>
          </a:xfrm>
        </p:spPr>
        <p:txBody>
          <a:bodyPr anchor="b"/>
          <a:lstStyle>
            <a:lvl1pPr algn="ctr">
              <a:defRPr sz="4400">
                <a:solidFill>
                  <a:schemeClr val="bg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274892"/>
            <a:ext cx="10969200" cy="112126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pic>
        <p:nvPicPr>
          <p:cNvPr id="5" name="Bildobjekt 9">
            <a:extLst>
              <a:ext uri="{FF2B5EF4-FFF2-40B4-BE49-F238E27FC236}">
                <a16:creationId xmlns:a16="http://schemas.microsoft.com/office/drawing/2014/main" id="{AA71E0E9-3391-DDB0-DC48-E539FEED247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91252" y="5493394"/>
            <a:ext cx="2409496" cy="816087"/>
          </a:xfrm>
          <a:prstGeom prst="rect">
            <a:avLst/>
          </a:prstGeom>
        </p:spPr>
      </p:pic>
    </p:spTree>
    <p:extLst>
      <p:ext uri="{BB962C8B-B14F-4D97-AF65-F5344CB8AC3E}">
        <p14:creationId xmlns:p14="http://schemas.microsoft.com/office/powerpoint/2010/main" val="403465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Umesamiska">
    <p:bg>
      <p:bgPr>
        <a:solidFill>
          <a:schemeClr val="accent1"/>
        </a:solidFill>
        <a:effectLst/>
      </p:bgPr>
    </p:bg>
    <p:spTree>
      <p:nvGrpSpPr>
        <p:cNvPr id="1" name=""/>
        <p:cNvGrpSpPr/>
        <p:nvPr/>
      </p:nvGrpSpPr>
      <p:grpSpPr>
        <a:xfrm>
          <a:off x="0" y="0"/>
          <a:ext cx="0" cy="0"/>
          <a:chOff x="0" y="0"/>
          <a:chExt cx="0" cy="0"/>
        </a:xfrm>
      </p:grpSpPr>
      <p:pic>
        <p:nvPicPr>
          <p:cNvPr id="9" name="Bildobjekt 8" descr="Umeå University logotype">
            <a:extLst>
              <a:ext uri="{FF2B5EF4-FFF2-40B4-BE49-F238E27FC236}">
                <a16:creationId xmlns:a16="http://schemas.microsoft.com/office/drawing/2014/main" id="{ECBEF057-6550-1C4D-827D-D342F3BF4E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156439" y="546400"/>
            <a:ext cx="3879122" cy="1008000"/>
          </a:xfrm>
          <a:prstGeom prst="rect">
            <a:avLst/>
          </a:prstGeom>
        </p:spPr>
      </p:pic>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2000" y="2015067"/>
            <a:ext cx="10969200" cy="1512480"/>
          </a:xfrm>
        </p:spPr>
        <p:txBody>
          <a:bodyPr anchor="b"/>
          <a:lstStyle>
            <a:lvl1pPr algn="ctr">
              <a:defRPr sz="4400">
                <a:solidFill>
                  <a:schemeClr val="bg1"/>
                </a:solidFill>
              </a:defRPr>
            </a:lvl1pPr>
          </a:lstStyle>
          <a:p>
            <a:r>
              <a:rPr lang="en-US"/>
              <a:t>Click to add title</a:t>
            </a:r>
            <a:endParaRPr lang="en-US" dirty="0"/>
          </a:p>
        </p:txBody>
      </p:sp>
      <p:sp>
        <p:nvSpPr>
          <p:cNvPr id="3" name="Underrubrik 2">
            <a:extLst>
              <a:ext uri="{FF2B5EF4-FFF2-40B4-BE49-F238E27FC236}">
                <a16:creationId xmlns:a16="http://schemas.microsoft.com/office/drawing/2014/main" id="{7D6100D2-DFCF-EDD4-1637-CBF15E002275}"/>
              </a:ext>
            </a:extLst>
          </p:cNvPr>
          <p:cNvSpPr>
            <a:spLocks noGrp="1"/>
          </p:cNvSpPr>
          <p:nvPr>
            <p:ph type="subTitle" idx="1" hasCustomPrompt="1"/>
          </p:nvPr>
        </p:nvSpPr>
        <p:spPr>
          <a:xfrm>
            <a:off x="612000" y="3813054"/>
            <a:ext cx="10969200" cy="102271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US" dirty="0"/>
          </a:p>
        </p:txBody>
      </p:sp>
      <p:sp>
        <p:nvSpPr>
          <p:cNvPr id="14" name="Platshållare för text 13">
            <a:extLst>
              <a:ext uri="{FF2B5EF4-FFF2-40B4-BE49-F238E27FC236}">
                <a16:creationId xmlns:a16="http://schemas.microsoft.com/office/drawing/2014/main" id="{17B5F62B-F422-9B48-F7F7-AD094BC04DAC}"/>
              </a:ext>
            </a:extLst>
          </p:cNvPr>
          <p:cNvSpPr>
            <a:spLocks noGrp="1"/>
          </p:cNvSpPr>
          <p:nvPr>
            <p:ph type="body" sz="quarter" idx="10" hasCustomPrompt="1"/>
          </p:nvPr>
        </p:nvSpPr>
        <p:spPr>
          <a:xfrm>
            <a:off x="612000" y="6086643"/>
            <a:ext cx="10969200" cy="491365"/>
          </a:xfrm>
        </p:spPr>
        <p:txBody>
          <a:bodyPr/>
          <a:lstStyle>
            <a:lvl1pPr marL="0" indent="0" algn="ctr">
              <a:spcBef>
                <a:spcPts val="0"/>
              </a:spcBef>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add date, Unit/faculty/department/project, Name</a:t>
            </a:r>
          </a:p>
        </p:txBody>
      </p:sp>
    </p:spTree>
    <p:extLst>
      <p:ext uri="{BB962C8B-B14F-4D97-AF65-F5344CB8AC3E}">
        <p14:creationId xmlns:p14="http://schemas.microsoft.com/office/powerpoint/2010/main" val="3855586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1400" y="2672760"/>
            <a:ext cx="10969200" cy="1512480"/>
          </a:xfrm>
        </p:spPr>
        <p:txBody>
          <a:bodyPr anchor="ctr" anchorCtr="0"/>
          <a:lstStyle>
            <a:lvl1pPr algn="ctr">
              <a:defRPr sz="4400">
                <a:solidFill>
                  <a:schemeClr val="bg1"/>
                </a:solidFill>
              </a:defRPr>
            </a:lvl1pPr>
          </a:lstStyle>
          <a:p>
            <a:r>
              <a:rPr lang="en-US"/>
              <a:t>Click to add end phrase</a:t>
            </a:r>
            <a:endParaRPr lang="en-US" dirty="0"/>
          </a:p>
        </p:txBody>
      </p:sp>
      <p:pic>
        <p:nvPicPr>
          <p:cNvPr id="3" name="Bildobjekt 9">
            <a:extLst>
              <a:ext uri="{FF2B5EF4-FFF2-40B4-BE49-F238E27FC236}">
                <a16:creationId xmlns:a16="http://schemas.microsoft.com/office/drawing/2014/main" id="{B465D418-5F6B-8712-5F6A-5FE83F046F4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55508" y="569702"/>
            <a:ext cx="2680985" cy="908039"/>
          </a:xfrm>
          <a:prstGeom prst="rect">
            <a:avLst/>
          </a:prstGeom>
        </p:spPr>
      </p:pic>
    </p:spTree>
    <p:extLst>
      <p:ext uri="{BB962C8B-B14F-4D97-AF65-F5344CB8AC3E}">
        <p14:creationId xmlns:p14="http://schemas.microsoft.com/office/powerpoint/2010/main" val="2048550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Umesamiska">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CBEF057-6550-1C4D-827D-D342F3BF4EC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156439" y="546400"/>
            <a:ext cx="3879122" cy="1008000"/>
          </a:xfrm>
          <a:prstGeom prst="rect">
            <a:avLst/>
          </a:prstGeom>
        </p:spPr>
      </p:pic>
      <p:sp>
        <p:nvSpPr>
          <p:cNvPr id="2" name="Rubrik 1">
            <a:extLst>
              <a:ext uri="{FF2B5EF4-FFF2-40B4-BE49-F238E27FC236}">
                <a16:creationId xmlns:a16="http://schemas.microsoft.com/office/drawing/2014/main" id="{05762F03-3ABF-C9FF-C569-C2402F252831}"/>
              </a:ext>
            </a:extLst>
          </p:cNvPr>
          <p:cNvSpPr>
            <a:spLocks noGrp="1"/>
          </p:cNvSpPr>
          <p:nvPr>
            <p:ph type="ctrTitle" hasCustomPrompt="1"/>
          </p:nvPr>
        </p:nvSpPr>
        <p:spPr>
          <a:xfrm>
            <a:off x="611400" y="2672760"/>
            <a:ext cx="10969200" cy="1512480"/>
          </a:xfrm>
        </p:spPr>
        <p:txBody>
          <a:bodyPr anchor="ctr" anchorCtr="0"/>
          <a:lstStyle>
            <a:lvl1pPr algn="ctr">
              <a:defRPr sz="4400">
                <a:solidFill>
                  <a:schemeClr val="bg1"/>
                </a:solidFill>
              </a:defRPr>
            </a:lvl1pPr>
          </a:lstStyle>
          <a:p>
            <a:r>
              <a:rPr lang="en-US"/>
              <a:t>Click to add end phrase</a:t>
            </a:r>
            <a:endParaRPr lang="en-US" dirty="0"/>
          </a:p>
        </p:txBody>
      </p:sp>
    </p:spTree>
    <p:extLst>
      <p:ext uri="{BB962C8B-B14F-4D97-AF65-F5344CB8AC3E}">
        <p14:creationId xmlns:p14="http://schemas.microsoft.com/office/powerpoint/2010/main" val="410552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773354-CA18-33FB-CD86-1C0D59354768}"/>
              </a:ext>
            </a:extLst>
          </p:cNvPr>
          <p:cNvSpPr>
            <a:spLocks noGrp="1"/>
          </p:cNvSpPr>
          <p:nvPr>
            <p:ph type="title" hasCustomPrompt="1"/>
          </p:nvPr>
        </p:nvSpPr>
        <p:spPr>
          <a:xfrm>
            <a:off x="611998" y="271101"/>
            <a:ext cx="10969200" cy="1044000"/>
          </a:xfrm>
        </p:spPr>
        <p:txBody>
          <a:bodyPr/>
          <a:lstStyle>
            <a:lvl1pPr>
              <a:defRPr/>
            </a:lvl1pPr>
          </a:lstStyle>
          <a:p>
            <a:r>
              <a:rPr lang="en-US" dirty="0"/>
              <a:t>Click to add title</a:t>
            </a:r>
          </a:p>
        </p:txBody>
      </p:sp>
      <p:sp>
        <p:nvSpPr>
          <p:cNvPr id="3" name="Platshållare för innehåll 2">
            <a:extLst>
              <a:ext uri="{FF2B5EF4-FFF2-40B4-BE49-F238E27FC236}">
                <a16:creationId xmlns:a16="http://schemas.microsoft.com/office/drawing/2014/main" id="{567E17AE-4DB3-459F-5C7F-EE713AB1BDBD}"/>
              </a:ext>
            </a:extLst>
          </p:cNvPr>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dirty="0"/>
              <a:t>Click to add text</a:t>
            </a:r>
          </a:p>
          <a:p>
            <a:pPr lvl="1"/>
            <a:r>
              <a:rPr lang="en-US" dirty="0"/>
              <a:t>Level two</a:t>
            </a:r>
          </a:p>
          <a:p>
            <a:pPr lvl="2"/>
            <a:r>
              <a:rPr lang="en-US" dirty="0"/>
              <a:t>Level three</a:t>
            </a:r>
          </a:p>
          <a:p>
            <a:pPr lvl="3"/>
            <a:r>
              <a:rPr lang="en-US" dirty="0"/>
              <a:t>Level four</a:t>
            </a:r>
          </a:p>
          <a:p>
            <a:pPr lvl="4"/>
            <a:r>
              <a:rPr lang="en-US" dirty="0"/>
              <a:t>Level five</a:t>
            </a:r>
          </a:p>
        </p:txBody>
      </p:sp>
      <p:sp>
        <p:nvSpPr>
          <p:cNvPr id="5" name="Platshållare för text 4">
            <a:extLst>
              <a:ext uri="{FF2B5EF4-FFF2-40B4-BE49-F238E27FC236}">
                <a16:creationId xmlns:a16="http://schemas.microsoft.com/office/drawing/2014/main" id="{487388F0-167D-78A4-482C-430C93417294}"/>
              </a:ext>
            </a:extLst>
          </p:cNvPr>
          <p:cNvSpPr>
            <a:spLocks noGrp="1"/>
          </p:cNvSpPr>
          <p:nvPr>
            <p:ph type="body" sz="quarter" idx="10"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34612566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611998" y="271101"/>
            <a:ext cx="10969200" cy="1044000"/>
          </a:xfrm>
        </p:spPr>
        <p:txBody>
          <a:bodyPr/>
          <a:lstStyle>
            <a:lvl1pPr>
              <a:defRPr/>
            </a:lvl1pPr>
          </a:lstStyle>
          <a:p>
            <a:r>
              <a:rPr lang="en-US"/>
              <a:t>Click to add title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612000" y="1620000"/>
            <a:ext cx="5040000" cy="4032000"/>
          </a:xfrm>
        </p:spPr>
        <p:txBody>
          <a:bodyPr/>
          <a:lstStyle>
            <a:lvl1pPr>
              <a:defRPr/>
            </a:lvl1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4" name="Platshållare för innehåll 3">
            <a:extLst>
              <a:ext uri="{FF2B5EF4-FFF2-40B4-BE49-F238E27FC236}">
                <a16:creationId xmlns:a16="http://schemas.microsoft.com/office/drawing/2014/main" id="{A13F041F-784B-F457-8AEC-FDF2AFB1FD12}"/>
              </a:ext>
            </a:extLst>
          </p:cNvPr>
          <p:cNvSpPr>
            <a:spLocks noGrp="1"/>
          </p:cNvSpPr>
          <p:nvPr>
            <p:ph sz="half" idx="2" hasCustomPrompt="1"/>
          </p:nvPr>
        </p:nvSpPr>
        <p:spPr>
          <a:xfrm>
            <a:off x="6541198" y="1620000"/>
            <a:ext cx="5040000" cy="4032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2" name="Platshållare för text 4">
            <a:extLst>
              <a:ext uri="{FF2B5EF4-FFF2-40B4-BE49-F238E27FC236}">
                <a16:creationId xmlns:a16="http://schemas.microsoft.com/office/drawing/2014/main" id="{B61B9181-79FA-081C-F70D-AF6B92EF386A}"/>
              </a:ext>
            </a:extLst>
          </p:cNvPr>
          <p:cNvSpPr>
            <a:spLocks noGrp="1"/>
          </p:cNvSpPr>
          <p:nvPr>
            <p:ph type="body" sz="quarter" idx="10"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1233742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611998" y="271101"/>
            <a:ext cx="10969200" cy="1044000"/>
          </a:xfrm>
        </p:spPr>
        <p:txBody>
          <a:bodyPr/>
          <a:lstStyle>
            <a:lvl1pPr>
              <a:defRPr/>
            </a:lvl1pPr>
          </a:lstStyle>
          <a:p>
            <a:r>
              <a:rPr lang="en-US"/>
              <a:t>Click to add title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612000" y="1620000"/>
            <a:ext cx="5040000" cy="4032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8" name="Platshållare för bild 6">
            <a:extLst>
              <a:ext uri="{FF2B5EF4-FFF2-40B4-BE49-F238E27FC236}">
                <a16:creationId xmlns:a16="http://schemas.microsoft.com/office/drawing/2014/main" id="{7A7CF765-689D-4910-FBF1-6FE96A290AFC}"/>
              </a:ext>
            </a:extLst>
          </p:cNvPr>
          <p:cNvSpPr>
            <a:spLocks noGrp="1"/>
          </p:cNvSpPr>
          <p:nvPr>
            <p:ph type="pic" sz="quarter" idx="10" hasCustomPrompt="1"/>
          </p:nvPr>
        </p:nvSpPr>
        <p:spPr>
          <a:xfrm>
            <a:off x="6542473" y="1620000"/>
            <a:ext cx="5038725" cy="4032250"/>
          </a:xfrm>
          <a:solidFill>
            <a:schemeClr val="bg1">
              <a:lumMod val="95000"/>
            </a:schemeClr>
          </a:solidFill>
        </p:spPr>
        <p:txBody>
          <a:bodyPr anchor="ctr" anchorCtr="0"/>
          <a:lstStyle>
            <a:lvl1pPr marL="0" indent="0" algn="ctr">
              <a:buNone/>
              <a:defRPr sz="1600"/>
            </a:lvl1pPr>
          </a:lstStyle>
          <a:p>
            <a:r>
              <a:rPr lang="en-US"/>
              <a:t>Click to insert picture</a:t>
            </a:r>
            <a:endParaRPr lang="en-US" dirty="0"/>
          </a:p>
        </p:txBody>
      </p:sp>
      <p:sp>
        <p:nvSpPr>
          <p:cNvPr id="2" name="Platshållare för text 4">
            <a:extLst>
              <a:ext uri="{FF2B5EF4-FFF2-40B4-BE49-F238E27FC236}">
                <a16:creationId xmlns:a16="http://schemas.microsoft.com/office/drawing/2014/main" id="{8E81B1DD-2726-5F60-69A7-BDA18F6C0ECA}"/>
              </a:ext>
            </a:extLst>
          </p:cNvPr>
          <p:cNvSpPr>
            <a:spLocks noGrp="1"/>
          </p:cNvSpPr>
          <p:nvPr>
            <p:ph type="body" sz="quarter" idx="11"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600700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611998" y="271101"/>
            <a:ext cx="10969200" cy="1044000"/>
          </a:xfrm>
        </p:spPr>
        <p:txBody>
          <a:bodyPr/>
          <a:lstStyle>
            <a:lvl1pPr>
              <a:defRPr/>
            </a:lvl1pPr>
          </a:lstStyle>
          <a:p>
            <a:r>
              <a:rPr lang="en-US"/>
              <a:t>Click to add title</a:t>
            </a:r>
            <a:endParaRPr lang="en-US" dirty="0"/>
          </a:p>
        </p:txBody>
      </p:sp>
      <p:sp>
        <p:nvSpPr>
          <p:cNvPr id="8" name="Platshållare för bild 6">
            <a:extLst>
              <a:ext uri="{FF2B5EF4-FFF2-40B4-BE49-F238E27FC236}">
                <a16:creationId xmlns:a16="http://schemas.microsoft.com/office/drawing/2014/main" id="{7A7CF765-689D-4910-FBF1-6FE96A290AFC}"/>
              </a:ext>
            </a:extLst>
          </p:cNvPr>
          <p:cNvSpPr>
            <a:spLocks noGrp="1"/>
          </p:cNvSpPr>
          <p:nvPr>
            <p:ph type="pic" sz="quarter" idx="10" hasCustomPrompt="1"/>
          </p:nvPr>
        </p:nvSpPr>
        <p:spPr>
          <a:xfrm>
            <a:off x="611998" y="1620000"/>
            <a:ext cx="5038725" cy="4032250"/>
          </a:xfrm>
          <a:solidFill>
            <a:schemeClr val="bg1">
              <a:lumMod val="95000"/>
            </a:schemeClr>
          </a:solidFill>
        </p:spPr>
        <p:txBody>
          <a:bodyPr anchor="ctr" anchorCtr="0"/>
          <a:lstStyle>
            <a:lvl1pPr marL="0" indent="0" algn="ctr">
              <a:buNone/>
              <a:defRPr sz="1600"/>
            </a:lvl1pPr>
          </a:lstStyle>
          <a:p>
            <a:r>
              <a:rPr lang="en-US"/>
              <a:t>Click to insert picture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6541198" y="1620000"/>
            <a:ext cx="5040000" cy="4032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2" name="Platshållare för text 4">
            <a:extLst>
              <a:ext uri="{FF2B5EF4-FFF2-40B4-BE49-F238E27FC236}">
                <a16:creationId xmlns:a16="http://schemas.microsoft.com/office/drawing/2014/main" id="{12972C65-E1BD-E094-39C9-3DA4497EC49A}"/>
              </a:ext>
            </a:extLst>
          </p:cNvPr>
          <p:cNvSpPr>
            <a:spLocks noGrp="1"/>
          </p:cNvSpPr>
          <p:nvPr>
            <p:ph type="body" sz="quarter" idx="11" hasCustomPrompt="1"/>
          </p:nvPr>
        </p:nvSpPr>
        <p:spPr>
          <a:xfrm>
            <a:off x="6107633" y="6231870"/>
            <a:ext cx="5473565"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3561203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rait Picture Right">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611998" y="271101"/>
            <a:ext cx="5037530" cy="1044000"/>
          </a:xfrm>
        </p:spPr>
        <p:txBody>
          <a:bodyPr/>
          <a:lstStyle>
            <a:lvl1pPr>
              <a:defRPr/>
            </a:lvl1pPr>
          </a:lstStyle>
          <a:p>
            <a:r>
              <a:rPr lang="en-US"/>
              <a:t>Click to add title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612000" y="1620000"/>
            <a:ext cx="5040000" cy="4032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8" name="Platshållare för bild 6">
            <a:extLst>
              <a:ext uri="{FF2B5EF4-FFF2-40B4-BE49-F238E27FC236}">
                <a16:creationId xmlns:a16="http://schemas.microsoft.com/office/drawing/2014/main" id="{7A7CF765-689D-4910-FBF1-6FE96A290AFC}"/>
              </a:ext>
            </a:extLst>
          </p:cNvPr>
          <p:cNvSpPr>
            <a:spLocks noGrp="1"/>
          </p:cNvSpPr>
          <p:nvPr>
            <p:ph type="pic" sz="quarter" idx="10" hasCustomPrompt="1"/>
          </p:nvPr>
        </p:nvSpPr>
        <p:spPr>
          <a:xfrm>
            <a:off x="6542473" y="0"/>
            <a:ext cx="5649527" cy="6858000"/>
          </a:xfrm>
          <a:solidFill>
            <a:schemeClr val="bg1">
              <a:lumMod val="95000"/>
            </a:schemeClr>
          </a:solidFill>
        </p:spPr>
        <p:txBody>
          <a:bodyPr anchor="ctr" anchorCtr="0"/>
          <a:lstStyle>
            <a:lvl1pPr marL="0" indent="0" algn="ctr">
              <a:buNone/>
              <a:defRPr sz="1600"/>
            </a:lvl1pPr>
          </a:lstStyle>
          <a:p>
            <a:r>
              <a:rPr lang="en-US"/>
              <a:t>Click to insert picture</a:t>
            </a:r>
            <a:endParaRPr lang="en-US" dirty="0"/>
          </a:p>
        </p:txBody>
      </p:sp>
      <p:sp>
        <p:nvSpPr>
          <p:cNvPr id="2" name="Platshållare för text 4">
            <a:extLst>
              <a:ext uri="{FF2B5EF4-FFF2-40B4-BE49-F238E27FC236}">
                <a16:creationId xmlns:a16="http://schemas.microsoft.com/office/drawing/2014/main" id="{3FB0C3C4-20A2-CB82-E5D6-F57CB1654A0B}"/>
              </a:ext>
            </a:extLst>
          </p:cNvPr>
          <p:cNvSpPr>
            <a:spLocks noGrp="1"/>
          </p:cNvSpPr>
          <p:nvPr>
            <p:ph type="body" sz="quarter" idx="11" hasCustomPrompt="1"/>
          </p:nvPr>
        </p:nvSpPr>
        <p:spPr>
          <a:xfrm>
            <a:off x="2771121" y="6231870"/>
            <a:ext cx="2878407"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8304079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8" name="Platshållare för bild 6">
            <a:extLst>
              <a:ext uri="{FF2B5EF4-FFF2-40B4-BE49-F238E27FC236}">
                <a16:creationId xmlns:a16="http://schemas.microsoft.com/office/drawing/2014/main" id="{7A7CF765-689D-4910-FBF1-6FE96A290AFC}"/>
              </a:ext>
            </a:extLst>
          </p:cNvPr>
          <p:cNvSpPr>
            <a:spLocks noGrp="1"/>
          </p:cNvSpPr>
          <p:nvPr>
            <p:ph type="pic" sz="quarter" idx="10" hasCustomPrompt="1"/>
          </p:nvPr>
        </p:nvSpPr>
        <p:spPr>
          <a:xfrm>
            <a:off x="1" y="0"/>
            <a:ext cx="12192000" cy="4960871"/>
          </a:xfrm>
          <a:solidFill>
            <a:schemeClr val="bg1">
              <a:lumMod val="95000"/>
            </a:schemeClr>
          </a:solidFill>
        </p:spPr>
        <p:txBody>
          <a:bodyPr anchor="ctr" anchorCtr="0"/>
          <a:lstStyle>
            <a:lvl1pPr marL="0" indent="0" algn="ctr">
              <a:buNone/>
              <a:defRPr sz="1600"/>
            </a:lvl1pPr>
          </a:lstStyle>
          <a:p>
            <a:r>
              <a:rPr lang="en-US"/>
              <a:t>Click to insert picture</a:t>
            </a:r>
            <a:endParaRPr lang="en-US" dirty="0"/>
          </a:p>
        </p:txBody>
      </p:sp>
      <p:sp>
        <p:nvSpPr>
          <p:cNvPr id="2" name="Rubrik 1">
            <a:extLst>
              <a:ext uri="{FF2B5EF4-FFF2-40B4-BE49-F238E27FC236}">
                <a16:creationId xmlns:a16="http://schemas.microsoft.com/office/drawing/2014/main" id="{265CAE92-2CF2-3D63-184C-398AB77C9840}"/>
              </a:ext>
            </a:extLst>
          </p:cNvPr>
          <p:cNvSpPr>
            <a:spLocks noGrp="1"/>
          </p:cNvSpPr>
          <p:nvPr>
            <p:ph type="title" hasCustomPrompt="1"/>
          </p:nvPr>
        </p:nvSpPr>
        <p:spPr>
          <a:xfrm>
            <a:off x="611998" y="5075274"/>
            <a:ext cx="10969200" cy="583227"/>
          </a:xfrm>
        </p:spPr>
        <p:txBody>
          <a:bodyPr/>
          <a:lstStyle/>
          <a:p>
            <a:r>
              <a:rPr lang="en-US"/>
              <a:t>Click to add title</a:t>
            </a:r>
            <a:endParaRPr lang="en-US" dirty="0"/>
          </a:p>
        </p:txBody>
      </p:sp>
    </p:spTree>
    <p:extLst>
      <p:ext uri="{BB962C8B-B14F-4D97-AF65-F5344CB8AC3E}">
        <p14:creationId xmlns:p14="http://schemas.microsoft.com/office/powerpoint/2010/main" val="12544122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Bleed Picture Text Left">
    <p:spTree>
      <p:nvGrpSpPr>
        <p:cNvPr id="1" name=""/>
        <p:cNvGrpSpPr/>
        <p:nvPr/>
      </p:nvGrpSpPr>
      <p:grpSpPr>
        <a:xfrm>
          <a:off x="0" y="0"/>
          <a:ext cx="0" cy="0"/>
          <a:chOff x="0" y="0"/>
          <a:chExt cx="0" cy="0"/>
        </a:xfrm>
      </p:grpSpPr>
      <p:sp>
        <p:nvSpPr>
          <p:cNvPr id="16" name="Platshållare för bild 15">
            <a:extLst>
              <a:ext uri="{FF2B5EF4-FFF2-40B4-BE49-F238E27FC236}">
                <a16:creationId xmlns:a16="http://schemas.microsoft.com/office/drawing/2014/main" id="{9F5E8F33-AD01-232E-1FF1-738E26B144A6}"/>
              </a:ext>
            </a:extLst>
          </p:cNvPr>
          <p:cNvSpPr>
            <a:spLocks noGrp="1"/>
          </p:cNvSpPr>
          <p:nvPr>
            <p:ph type="pic" sz="quarter" idx="10" hasCustomPrompt="1"/>
          </p:nvPr>
        </p:nvSpPr>
        <p:spPr>
          <a:xfrm>
            <a:off x="0" y="0"/>
            <a:ext cx="12193200" cy="6858000"/>
          </a:xfrm>
          <a:custGeom>
            <a:avLst/>
            <a:gdLst>
              <a:gd name="connsiteX0" fmla="*/ 600075 w 12193200"/>
              <a:gd name="connsiteY0" fmla="*/ 642444 h 6858000"/>
              <a:gd name="connsiteX1" fmla="*/ 600075 w 12193200"/>
              <a:gd name="connsiteY1" fmla="*/ 5654675 h 6858000"/>
              <a:gd name="connsiteX2" fmla="*/ 5897526 w 12193200"/>
              <a:gd name="connsiteY2" fmla="*/ 5654675 h 6858000"/>
              <a:gd name="connsiteX3" fmla="*/ 5897526 w 12193200"/>
              <a:gd name="connsiteY3" fmla="*/ 642444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00075" y="642444"/>
                </a:moveTo>
                <a:lnTo>
                  <a:pt x="600075" y="5654675"/>
                </a:lnTo>
                <a:lnTo>
                  <a:pt x="5897526" y="5654675"/>
                </a:lnTo>
                <a:lnTo>
                  <a:pt x="5897526" y="642444"/>
                </a:lnTo>
                <a:close/>
                <a:moveTo>
                  <a:pt x="0" y="0"/>
                </a:moveTo>
                <a:lnTo>
                  <a:pt x="12193200" y="0"/>
                </a:lnTo>
                <a:lnTo>
                  <a:pt x="12193200" y="6858000"/>
                </a:lnTo>
                <a:lnTo>
                  <a:pt x="0" y="6858000"/>
                </a:lnTo>
                <a:close/>
              </a:path>
            </a:pathLst>
          </a:custGeom>
          <a:solidFill>
            <a:schemeClr val="bg1">
              <a:lumMod val="95000"/>
            </a:schemeClr>
          </a:solidFill>
        </p:spPr>
        <p:txBody>
          <a:bodyPr wrap="square" tIns="180000" anchor="t" anchorCtr="0">
            <a:noAutofit/>
          </a:bodyPr>
          <a:lstStyle>
            <a:lvl1pPr marL="0" indent="0" algn="ctr">
              <a:buNone/>
              <a:defRPr sz="1600"/>
            </a:lvl1pPr>
          </a:lstStyle>
          <a:p>
            <a:r>
              <a:rPr lang="en-US"/>
              <a:t>Click to insert picture</a:t>
            </a:r>
            <a:endParaRPr lang="en-US" dirty="0"/>
          </a:p>
        </p:txBody>
      </p:sp>
      <p:sp>
        <p:nvSpPr>
          <p:cNvPr id="6" name="Rubrik 5">
            <a:extLst>
              <a:ext uri="{FF2B5EF4-FFF2-40B4-BE49-F238E27FC236}">
                <a16:creationId xmlns:a16="http://schemas.microsoft.com/office/drawing/2014/main" id="{116BD677-BCDC-72C0-B958-072FF5B7FE95}"/>
              </a:ext>
            </a:extLst>
          </p:cNvPr>
          <p:cNvSpPr>
            <a:spLocks noGrp="1"/>
          </p:cNvSpPr>
          <p:nvPr>
            <p:ph type="title" hasCustomPrompt="1"/>
          </p:nvPr>
        </p:nvSpPr>
        <p:spPr>
          <a:xfrm>
            <a:off x="925043" y="992070"/>
            <a:ext cx="4655904" cy="1044000"/>
          </a:xfrm>
        </p:spPr>
        <p:txBody>
          <a:bodyPr/>
          <a:lstStyle>
            <a:lvl1pPr>
              <a:defRPr/>
            </a:lvl1pPr>
          </a:lstStyle>
          <a:p>
            <a:r>
              <a:rPr lang="en-US"/>
              <a:t>Click to add title</a:t>
            </a:r>
            <a:endParaRPr lang="en-US" dirty="0"/>
          </a:p>
        </p:txBody>
      </p:sp>
      <p:sp>
        <p:nvSpPr>
          <p:cNvPr id="3" name="Platshållare för innehåll 2">
            <a:extLst>
              <a:ext uri="{FF2B5EF4-FFF2-40B4-BE49-F238E27FC236}">
                <a16:creationId xmlns:a16="http://schemas.microsoft.com/office/drawing/2014/main" id="{7FC13C4F-7BC5-F6D9-18B5-D2A4CDACDD9D}"/>
              </a:ext>
            </a:extLst>
          </p:cNvPr>
          <p:cNvSpPr>
            <a:spLocks noGrp="1"/>
          </p:cNvSpPr>
          <p:nvPr>
            <p:ph sz="half" idx="1" hasCustomPrompt="1"/>
          </p:nvPr>
        </p:nvSpPr>
        <p:spPr>
          <a:xfrm>
            <a:off x="925198" y="2347478"/>
            <a:ext cx="4658187" cy="2988000"/>
          </a:xfrm>
        </p:spPr>
        <p:txBody>
          <a:bodyPr/>
          <a:lstStyle>
            <a:lvl1pPr>
              <a:defRPr/>
            </a:lvl1pPr>
            <a:lvl2pPr>
              <a:defRPr/>
            </a:lvl2pPr>
            <a:lvl3pPr>
              <a:defRPr/>
            </a:lvl3pPr>
            <a:lvl4pPr>
              <a:defRPr/>
            </a:lvl4pPr>
            <a:lvl5pPr>
              <a:defRPr/>
            </a:lvl5p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sp>
        <p:nvSpPr>
          <p:cNvPr id="2" name="Platshållare för text 4">
            <a:extLst>
              <a:ext uri="{FF2B5EF4-FFF2-40B4-BE49-F238E27FC236}">
                <a16:creationId xmlns:a16="http://schemas.microsoft.com/office/drawing/2014/main" id="{EFB594EF-B58B-7CD0-E897-273E00ABB21C}"/>
              </a:ext>
            </a:extLst>
          </p:cNvPr>
          <p:cNvSpPr>
            <a:spLocks noGrp="1"/>
          </p:cNvSpPr>
          <p:nvPr>
            <p:ph type="body" sz="quarter" idx="11" hasCustomPrompt="1"/>
          </p:nvPr>
        </p:nvSpPr>
        <p:spPr>
          <a:xfrm>
            <a:off x="922761" y="5401237"/>
            <a:ext cx="4658187" cy="190500"/>
          </a:xfrm>
        </p:spPr>
        <p:txBody>
          <a:bodyPr anchor="b" anchorCtr="0"/>
          <a:lstStyle>
            <a:lvl1pPr marL="0" indent="0" algn="r">
              <a:lnSpc>
                <a:spcPct val="100000"/>
              </a:lnSpc>
              <a:spcBef>
                <a:spcPts val="0"/>
              </a:spcBef>
              <a:buNone/>
              <a:defRPr sz="1200"/>
            </a:lvl1pPr>
          </a:lstStyle>
          <a:p>
            <a:pPr lvl="0"/>
            <a:r>
              <a:rPr lang="en-US"/>
              <a:t>Click to add source</a:t>
            </a:r>
            <a:endParaRPr lang="en-US" dirty="0"/>
          </a:p>
        </p:txBody>
      </p:sp>
    </p:spTree>
    <p:extLst>
      <p:ext uri="{BB962C8B-B14F-4D97-AF65-F5344CB8AC3E}">
        <p14:creationId xmlns:p14="http://schemas.microsoft.com/office/powerpoint/2010/main" val="9202011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BE65A68-A2E8-A3E5-490F-DADD4C6E133F}"/>
              </a:ext>
            </a:extLst>
          </p:cNvPr>
          <p:cNvSpPr>
            <a:spLocks noGrp="1"/>
          </p:cNvSpPr>
          <p:nvPr>
            <p:ph type="title"/>
          </p:nvPr>
        </p:nvSpPr>
        <p:spPr>
          <a:xfrm>
            <a:off x="611998" y="271101"/>
            <a:ext cx="10969200" cy="1044000"/>
          </a:xfrm>
          <a:prstGeom prst="rect">
            <a:avLst/>
          </a:prstGeom>
        </p:spPr>
        <p:txBody>
          <a:bodyPr vert="horz" lIns="0" tIns="0" rIns="0" bIns="0" rtlCol="0" anchor="b" anchorCtr="0">
            <a:noAutofit/>
          </a:bodyPr>
          <a:lstStyle/>
          <a:p>
            <a:r>
              <a:rPr lang="en-US"/>
              <a:t>Click to add title</a:t>
            </a:r>
            <a:endParaRPr lang="en-US" dirty="0"/>
          </a:p>
        </p:txBody>
      </p:sp>
      <p:sp>
        <p:nvSpPr>
          <p:cNvPr id="3" name="Platshållare för text 2">
            <a:extLst>
              <a:ext uri="{FF2B5EF4-FFF2-40B4-BE49-F238E27FC236}">
                <a16:creationId xmlns:a16="http://schemas.microsoft.com/office/drawing/2014/main" id="{8BCA00A3-ED0A-8C2F-4317-1E50FF694ECB}"/>
              </a:ext>
            </a:extLst>
          </p:cNvPr>
          <p:cNvSpPr>
            <a:spLocks noGrp="1"/>
          </p:cNvSpPr>
          <p:nvPr>
            <p:ph type="body" idx="1"/>
          </p:nvPr>
        </p:nvSpPr>
        <p:spPr>
          <a:xfrm>
            <a:off x="612000" y="1620000"/>
            <a:ext cx="8640000" cy="4032000"/>
          </a:xfrm>
          <a:prstGeom prst="rect">
            <a:avLst/>
          </a:prstGeom>
        </p:spPr>
        <p:txBody>
          <a:bodyPr vert="horz" lIns="0" tIns="0" rIns="0" bIns="0" rtlCol="0">
            <a:noAutofit/>
          </a:bodyPr>
          <a:lstStyle/>
          <a:p>
            <a:pPr lvl="0"/>
            <a:r>
              <a:rPr lang="en-US"/>
              <a:t>Click to add text</a:t>
            </a:r>
          </a:p>
          <a:p>
            <a:pPr lvl="1"/>
            <a:r>
              <a:rPr lang="en-US"/>
              <a:t>Level two</a:t>
            </a:r>
          </a:p>
          <a:p>
            <a:pPr lvl="2"/>
            <a:r>
              <a:rPr lang="en-US"/>
              <a:t>Level three</a:t>
            </a:r>
          </a:p>
          <a:p>
            <a:pPr lvl="3"/>
            <a:r>
              <a:rPr lang="en-US"/>
              <a:t>Level four</a:t>
            </a:r>
          </a:p>
          <a:p>
            <a:pPr lvl="4"/>
            <a:r>
              <a:rPr lang="en-US"/>
              <a:t>Level five</a:t>
            </a:r>
            <a:endParaRPr lang="en-US" dirty="0"/>
          </a:p>
        </p:txBody>
      </p:sp>
      <p:pic>
        <p:nvPicPr>
          <p:cNvPr id="7" name="Bildobjekt 6">
            <a:extLst>
              <a:ext uri="{FF2B5EF4-FFF2-40B4-BE49-F238E27FC236}">
                <a16:creationId xmlns:a16="http://schemas.microsoft.com/office/drawing/2014/main" id="{8D306764-62BD-F254-9296-0A37585D1B08}"/>
              </a:ext>
              <a:ext uri="{C183D7F6-B498-43B3-948B-1728B52AA6E4}">
                <adec:decorative xmlns:adec="http://schemas.microsoft.com/office/drawing/2017/decorative" val="1"/>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p:blipFill>
        <p:spPr>
          <a:xfrm>
            <a:off x="612000" y="6025072"/>
            <a:ext cx="1745142" cy="415805"/>
          </a:xfrm>
          <a:prstGeom prst="rect">
            <a:avLst/>
          </a:prstGeom>
        </p:spPr>
      </p:pic>
      <p:sp>
        <p:nvSpPr>
          <p:cNvPr id="4" name="xxLanguageTextBox">
            <a:extLst>
              <a:ext uri="{FF2B5EF4-FFF2-40B4-BE49-F238E27FC236}">
                <a16:creationId xmlns:a16="http://schemas.microsoft.com/office/drawing/2014/main" id="{1573ABB0-6C7F-2F0F-E01E-48C18E7C6E74}"/>
              </a:ext>
            </a:extLst>
          </p:cNvPr>
          <p:cNvSpPr/>
          <p:nvPr userDrawn="1">
            <p:custDataLst>
              <p:tags r:id="rId23"/>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217692473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2" r:id="rId4"/>
    <p:sldLayoutId id="2147483656" r:id="rId5"/>
    <p:sldLayoutId id="2147483658" r:id="rId6"/>
    <p:sldLayoutId id="2147483659" r:id="rId7"/>
    <p:sldLayoutId id="2147483669" r:id="rId8"/>
    <p:sldLayoutId id="2147483670" r:id="rId9"/>
    <p:sldLayoutId id="2147483671" r:id="rId10"/>
    <p:sldLayoutId id="2147483672" r:id="rId11"/>
    <p:sldLayoutId id="2147483654" r:id="rId12"/>
    <p:sldLayoutId id="2147483655" r:id="rId13"/>
    <p:sldLayoutId id="2147483662" r:id="rId14"/>
    <p:sldLayoutId id="2147483663" r:id="rId15"/>
    <p:sldLayoutId id="2147483665" r:id="rId16"/>
    <p:sldLayoutId id="2147483666" r:id="rId17"/>
    <p:sldLayoutId id="2147483667" r:id="rId18"/>
    <p:sldLayoutId id="2147483668" r:id="rId19"/>
    <p:sldLayoutId id="2147483660" r:id="rId20"/>
    <p:sldLayoutId id="2147483661" r:id="rId2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016" userDrawn="1">
          <p15:clr>
            <a:srgbClr val="F26B43"/>
          </p15:clr>
        </p15:guide>
        <p15:guide id="3" orient="horz" pos="168" userDrawn="1">
          <p15:clr>
            <a:srgbClr val="F26B43"/>
          </p15:clr>
        </p15:guide>
        <p15:guide id="4" orient="horz" pos="3562" userDrawn="1">
          <p15:clr>
            <a:srgbClr val="F26B43"/>
          </p15:clr>
        </p15:guide>
        <p15:guide id="5" pos="3840" userDrawn="1">
          <p15:clr>
            <a:srgbClr val="F26B43"/>
          </p15:clr>
        </p15:guide>
        <p15:guide id="6" pos="378" userDrawn="1">
          <p15:clr>
            <a:srgbClr val="F26B43"/>
          </p15:clr>
        </p15:guide>
        <p15:guide id="7" pos="7299" userDrawn="1">
          <p15:clr>
            <a:srgbClr val="F26B43"/>
          </p15:clr>
        </p15:guide>
        <p15:guide id="8" orient="horz" pos="827" userDrawn="1">
          <p15:clr>
            <a:srgbClr val="F26B43"/>
          </p15:clr>
        </p15:guide>
        <p15:guide id="9" orient="horz" pos="40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aurora.umu.se/min-anstallning/arbetsmiljo-halsa-och-lika-villkor/arbetsmiljo/medarbetarundersokn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aurora.umu.se/en/my-employment/work-environment-health-and-equal-opportunities/work-environment/employee-surve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918CBC1-AF90-E460-579D-E885FF45AD15}"/>
              </a:ext>
            </a:extLst>
          </p:cNvPr>
          <p:cNvSpPr>
            <a:spLocks noGrp="1"/>
          </p:cNvSpPr>
          <p:nvPr>
            <p:ph type="ctrTitle"/>
          </p:nvPr>
        </p:nvSpPr>
        <p:spPr/>
        <p:txBody>
          <a:bodyPr/>
          <a:lstStyle/>
          <a:p>
            <a:r>
              <a:rPr lang="en-gb" sz="3600" b="1" i="0" u="none" strike="noStrike" cap="all" baseline="0" dirty="0">
                <a:solidFill>
                  <a:srgbClr val="FFFFFF"/>
                </a:solidFill>
                <a:effectLst/>
                <a:latin typeface="Verdana" panose="020B0604030504040204" pitchFamily="34" charset="0"/>
              </a:rPr>
              <a:t>Employee satisfaction survey 2024</a:t>
            </a:r>
            <a:endParaRPr lang="en-US" sz="3600" dirty="0"/>
          </a:p>
        </p:txBody>
      </p:sp>
      <p:sp>
        <p:nvSpPr>
          <p:cNvPr id="5" name="Underrubrik 4">
            <a:extLst>
              <a:ext uri="{FF2B5EF4-FFF2-40B4-BE49-F238E27FC236}">
                <a16:creationId xmlns:a16="http://schemas.microsoft.com/office/drawing/2014/main" id="{BEB40109-3CDD-9FCB-C34D-633244240FD9}"/>
              </a:ext>
            </a:extLst>
          </p:cNvPr>
          <p:cNvSpPr>
            <a:spLocks noGrp="1"/>
          </p:cNvSpPr>
          <p:nvPr>
            <p:ph type="subTitle" idx="1"/>
          </p:nvPr>
        </p:nvSpPr>
        <p:spPr/>
        <p:txBody>
          <a:bodyPr/>
          <a:lstStyle/>
          <a:p>
            <a:pPr algn="ctr" rtl="0" fontAlgn="base"/>
            <a:r>
              <a:rPr lang="en-gb" sz="2400" b="1" i="0" u="none" strike="noStrike" baseline="0" dirty="0">
                <a:solidFill>
                  <a:srgbClr val="FFFFFF"/>
                </a:solidFill>
                <a:effectLst/>
                <a:latin typeface="Verdana" panose="020B0604030504040204" pitchFamily="34" charset="0"/>
              </a:rPr>
              <a:t>What has happened since last time?</a:t>
            </a:r>
            <a:r>
              <a:rPr lang="en-gb" sz="2400" b="0" i="0" u="none" baseline="0" dirty="0">
                <a:solidFill>
                  <a:srgbClr val="FFFFFF"/>
                </a:solidFill>
                <a:effectLst/>
                <a:latin typeface="Verdana" panose="020B0604030504040204" pitchFamily="34" charset="0"/>
              </a:rPr>
              <a:t>​</a:t>
            </a:r>
            <a:endParaRPr lang="en-gb" b="0" i="0" dirty="0">
              <a:solidFill>
                <a:srgbClr val="000000"/>
              </a:solidFill>
              <a:effectLst/>
              <a:latin typeface="Segoe UI" panose="020B0502040204020203" pitchFamily="34" charset="0"/>
            </a:endParaRPr>
          </a:p>
          <a:p>
            <a:pPr algn="ctr" rtl="0" fontAlgn="base"/>
            <a:r>
              <a:rPr lang="en-gb" sz="2400" b="1" i="0" u="none" strike="noStrike" baseline="0" dirty="0">
                <a:solidFill>
                  <a:srgbClr val="FFFFFF"/>
                </a:solidFill>
                <a:effectLst/>
                <a:latin typeface="Verdana" panose="020B0604030504040204" pitchFamily="34" charset="0"/>
              </a:rPr>
              <a:t>How can we work together?</a:t>
            </a:r>
            <a:endParaRPr lang="en-gb" b="0" i="0" dirty="0">
              <a:solidFill>
                <a:srgbClr val="000000"/>
              </a:solidFill>
              <a:effectLst/>
              <a:latin typeface="Segoe UI" panose="020B0502040204020203" pitchFamily="34" charset="0"/>
            </a:endParaRPr>
          </a:p>
          <a:p>
            <a:endParaRPr lang="en-US" dirty="0"/>
          </a:p>
        </p:txBody>
      </p:sp>
      <p:sp>
        <p:nvSpPr>
          <p:cNvPr id="6" name="Platshållare för text 5">
            <a:extLst>
              <a:ext uri="{FF2B5EF4-FFF2-40B4-BE49-F238E27FC236}">
                <a16:creationId xmlns:a16="http://schemas.microsoft.com/office/drawing/2014/main" id="{1FE1D6C8-E32B-5DA6-7574-2F0929A787B9}"/>
              </a:ext>
            </a:extLst>
          </p:cNvPr>
          <p:cNvSpPr>
            <a:spLocks noGrp="1"/>
          </p:cNvSpPr>
          <p:nvPr>
            <p:ph type="body" sz="quarter" idx="10"/>
          </p:nvPr>
        </p:nvSpPr>
        <p:spPr/>
        <p:txBody>
          <a:bodyPr/>
          <a:lstStyle/>
          <a:p>
            <a:r>
              <a:rPr lang="en-gb" b="0" i="0" u="none" baseline="0" dirty="0"/>
              <a:t>Human Resources Office, Umeå University</a:t>
            </a:r>
          </a:p>
          <a:p>
            <a:endParaRPr lang="en-US" dirty="0"/>
          </a:p>
        </p:txBody>
      </p:sp>
    </p:spTree>
    <p:extLst>
      <p:ext uri="{BB962C8B-B14F-4D97-AF65-F5344CB8AC3E}">
        <p14:creationId xmlns:p14="http://schemas.microsoft.com/office/powerpoint/2010/main" val="14971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D541B4-B147-889A-4483-746D04CE0EB2}"/>
              </a:ext>
            </a:extLst>
          </p:cNvPr>
          <p:cNvSpPr>
            <a:spLocks noGrp="1"/>
          </p:cNvSpPr>
          <p:nvPr>
            <p:ph type="title"/>
          </p:nvPr>
        </p:nvSpPr>
        <p:spPr/>
        <p:txBody>
          <a:bodyPr/>
          <a:lstStyle/>
          <a:p>
            <a:r>
              <a:rPr lang="en-gb" sz="3200" b="1" i="0" u="none" cap="all" baseline="0" dirty="0">
                <a:solidFill>
                  <a:srgbClr val="000000"/>
                </a:solidFill>
                <a:latin typeface="Verdana" panose="020B0604030504040204" pitchFamily="34" charset="0"/>
              </a:rPr>
              <a:t>Roles and responsibilities</a:t>
            </a:r>
            <a:endParaRPr lang="sv-SE" dirty="0"/>
          </a:p>
        </p:txBody>
      </p:sp>
      <p:sp>
        <p:nvSpPr>
          <p:cNvPr id="3" name="Platshållare för innehåll 2">
            <a:extLst>
              <a:ext uri="{FF2B5EF4-FFF2-40B4-BE49-F238E27FC236}">
                <a16:creationId xmlns:a16="http://schemas.microsoft.com/office/drawing/2014/main" id="{537CA0CC-7F0D-2CBD-15EE-89DDB95570CF}"/>
              </a:ext>
            </a:extLst>
          </p:cNvPr>
          <p:cNvSpPr>
            <a:spLocks noGrp="1"/>
          </p:cNvSpPr>
          <p:nvPr>
            <p:ph idx="1"/>
          </p:nvPr>
        </p:nvSpPr>
        <p:spPr/>
        <p:txBody>
          <a:bodyPr/>
          <a:lstStyle/>
          <a:p>
            <a:pPr marL="0" indent="0" algn="l" rtl="0" fontAlgn="base">
              <a:buNone/>
            </a:pPr>
            <a:r>
              <a:rPr lang="en-gb" sz="1600" b="1" i="0" u="none" strike="noStrike" baseline="0" dirty="0">
                <a:solidFill>
                  <a:srgbClr val="000000"/>
                </a:solidFill>
                <a:effectLst/>
                <a:latin typeface="Georgia" panose="02040502050405020303" pitchFamily="18" charset="0"/>
              </a:rPr>
              <a:t>Manager:</a:t>
            </a:r>
            <a:r>
              <a:rPr lang="en-gb" sz="1600" b="0" i="0" u="none" strike="noStrike" baseline="0" dirty="0">
                <a:solidFill>
                  <a:srgbClr val="000000"/>
                </a:solidFill>
                <a:effectLst/>
                <a:latin typeface="Georgia" panose="02040502050405020303" pitchFamily="18" charset="0"/>
              </a:rPr>
              <a:t> Informing and presenting results. Working with the results. Ensuring that an action plan is produced and followed up – including risk assessments, analyses, targets, measures, responsibilities and time plan.</a:t>
            </a:r>
            <a:r>
              <a:rPr lang="en-gb" sz="1600" b="0" i="0" u="none" baseline="0" dirty="0">
                <a:solidFill>
                  <a:srgbClr val="000000"/>
                </a:solidFill>
                <a:effectLst/>
                <a:latin typeface="Georgia" panose="02040502050405020303" pitchFamily="18" charset="0"/>
              </a:rPr>
              <a:t>​</a:t>
            </a:r>
            <a:endParaRPr lang="en-gb" sz="1600" b="0" i="0" dirty="0">
              <a:solidFill>
                <a:srgbClr val="000000"/>
              </a:solidFill>
              <a:effectLst/>
              <a:latin typeface="Segoe UI" panose="020B0502040204020203" pitchFamily="34" charset="0"/>
            </a:endParaRPr>
          </a:p>
          <a:p>
            <a:pPr marL="0" indent="0" algn="l" rtl="0" fontAlgn="base">
              <a:buNone/>
            </a:pPr>
            <a:r>
              <a:rPr lang="en-gb" sz="1600" b="1" i="0" u="none" strike="noStrike" baseline="0" dirty="0">
                <a:solidFill>
                  <a:srgbClr val="000000"/>
                </a:solidFill>
                <a:effectLst/>
                <a:latin typeface="Georgia" panose="02040502050405020303" pitchFamily="18" charset="0"/>
              </a:rPr>
              <a:t>Staff:</a:t>
            </a:r>
            <a:r>
              <a:rPr lang="en-gb" sz="1600" b="0" i="0" u="none" strike="noStrike" baseline="0" dirty="0">
                <a:solidFill>
                  <a:srgbClr val="000000"/>
                </a:solidFill>
                <a:effectLst/>
                <a:latin typeface="Georgia" panose="02040502050405020303" pitchFamily="18" charset="0"/>
              </a:rPr>
              <a:t> Responding to the survey, proposing improvements, participating in follow-up discussions/action plan and contributing to implement various measures.</a:t>
            </a:r>
            <a:r>
              <a:rPr lang="en-gb" sz="1600" b="0" i="0" u="none" baseline="0" dirty="0">
                <a:solidFill>
                  <a:srgbClr val="000000"/>
                </a:solidFill>
                <a:effectLst/>
                <a:latin typeface="Georgia" panose="02040502050405020303" pitchFamily="18" charset="0"/>
              </a:rPr>
              <a:t>​</a:t>
            </a:r>
            <a:endParaRPr lang="en-gb" sz="1600" b="0" i="0" dirty="0">
              <a:solidFill>
                <a:srgbClr val="000000"/>
              </a:solidFill>
              <a:effectLst/>
              <a:latin typeface="Segoe UI" panose="020B0502040204020203" pitchFamily="34" charset="0"/>
            </a:endParaRPr>
          </a:p>
          <a:p>
            <a:pPr marL="0" indent="0" algn="l" rtl="0" fontAlgn="base">
              <a:buNone/>
            </a:pPr>
            <a:r>
              <a:rPr lang="en-gb" sz="1600" b="1" i="0" u="none" strike="noStrike" baseline="0" dirty="0">
                <a:solidFill>
                  <a:srgbClr val="000000"/>
                </a:solidFill>
                <a:effectLst/>
                <a:latin typeface="Georgia" panose="02040502050405020303" pitchFamily="18" charset="0"/>
              </a:rPr>
              <a:t>Human resources:</a:t>
            </a:r>
            <a:r>
              <a:rPr lang="en-gb" sz="1600" b="0" i="0" u="none" strike="noStrike" baseline="0" dirty="0">
                <a:solidFill>
                  <a:srgbClr val="000000"/>
                </a:solidFill>
                <a:effectLst/>
                <a:latin typeface="Georgia" panose="02040502050405020303" pitchFamily="18" charset="0"/>
              </a:rPr>
              <a:t> Providing practical support and being a sounding board to the head of department or equivalent manager throughout the process. </a:t>
            </a:r>
            <a:r>
              <a:rPr lang="en-gb" sz="1600" b="0" i="0" u="none" baseline="0" dirty="0">
                <a:solidFill>
                  <a:srgbClr val="000000"/>
                </a:solidFill>
                <a:effectLst/>
                <a:latin typeface="Georgia" panose="02040502050405020303" pitchFamily="18" charset="0"/>
              </a:rPr>
              <a:t>​</a:t>
            </a:r>
            <a:endParaRPr lang="en-gb" sz="1600" b="0" i="0" dirty="0">
              <a:solidFill>
                <a:srgbClr val="000000"/>
              </a:solidFill>
              <a:effectLst/>
              <a:latin typeface="Segoe UI" panose="020B0502040204020203" pitchFamily="34" charset="0"/>
            </a:endParaRPr>
          </a:p>
          <a:p>
            <a:pPr marL="0" indent="0" algn="l" rtl="0" fontAlgn="base">
              <a:buNone/>
            </a:pPr>
            <a:r>
              <a:rPr lang="en-gb" sz="1600" b="1" i="0" u="none" strike="noStrike" baseline="0" dirty="0">
                <a:solidFill>
                  <a:srgbClr val="000000"/>
                </a:solidFill>
                <a:effectLst/>
                <a:latin typeface="Georgia" panose="02040502050405020303" pitchFamily="18" charset="0"/>
              </a:rPr>
              <a:t>Equal opportunities representatives:</a:t>
            </a:r>
            <a:r>
              <a:rPr lang="en-gb" sz="1600" b="0" i="0" u="none" strike="noStrike" baseline="0" dirty="0">
                <a:solidFill>
                  <a:srgbClr val="000000"/>
                </a:solidFill>
                <a:effectLst/>
                <a:latin typeface="Georgia" panose="02040502050405020303" pitchFamily="18" charset="0"/>
              </a:rPr>
              <a:t> Providing practical support and being a sounding board to the head of department or equivalent manager focusing on active measures.</a:t>
            </a:r>
            <a:r>
              <a:rPr lang="en-gb" sz="1600" b="0" i="0" u="none" baseline="0" dirty="0">
                <a:solidFill>
                  <a:srgbClr val="000000"/>
                </a:solidFill>
                <a:effectLst/>
                <a:latin typeface="Georgia" panose="02040502050405020303" pitchFamily="18" charset="0"/>
              </a:rPr>
              <a:t>​</a:t>
            </a:r>
            <a:endParaRPr lang="en-gb" sz="1600" b="0" i="0" dirty="0">
              <a:solidFill>
                <a:srgbClr val="000000"/>
              </a:solidFill>
              <a:effectLst/>
              <a:latin typeface="Segoe UI" panose="020B0502040204020203" pitchFamily="34" charset="0"/>
            </a:endParaRPr>
          </a:p>
          <a:p>
            <a:pPr marL="0" indent="0" algn="l" rtl="0" fontAlgn="base">
              <a:buNone/>
            </a:pPr>
            <a:r>
              <a:rPr lang="en-gb" sz="1600" b="1" i="0" u="none" strike="noStrike" baseline="0" dirty="0">
                <a:solidFill>
                  <a:srgbClr val="000000"/>
                </a:solidFill>
                <a:effectLst/>
                <a:latin typeface="Georgia" panose="02040502050405020303" pitchFamily="18" charset="0"/>
              </a:rPr>
              <a:t>Work environment representative:</a:t>
            </a:r>
            <a:r>
              <a:rPr lang="en-gb" sz="1600" b="0" i="0" u="none" strike="noStrike" baseline="0" dirty="0">
                <a:solidFill>
                  <a:srgbClr val="000000"/>
                </a:solidFill>
                <a:effectLst/>
                <a:latin typeface="Georgia" panose="02040502050405020303" pitchFamily="18" charset="0"/>
              </a:rPr>
              <a:t> Representing the staff. Collaborating and being a sounding board throughout the process.</a:t>
            </a:r>
            <a:r>
              <a:rPr lang="en-gb" sz="1600" b="0" i="0" u="none" baseline="0" dirty="0">
                <a:solidFill>
                  <a:srgbClr val="000000"/>
                </a:solidFill>
                <a:effectLst/>
                <a:latin typeface="Georgia" panose="02040502050405020303" pitchFamily="18" charset="0"/>
              </a:rPr>
              <a:t>​</a:t>
            </a:r>
            <a:endParaRPr lang="en-gb" sz="1600" b="0" i="0" dirty="0">
              <a:solidFill>
                <a:srgbClr val="000000"/>
              </a:solidFill>
              <a:effectLst/>
              <a:latin typeface="Segoe UI" panose="020B0502040204020203" pitchFamily="34" charset="0"/>
            </a:endParaRPr>
          </a:p>
          <a:p>
            <a:pPr marL="0" indent="0" algn="l" rtl="0" fontAlgn="base">
              <a:buNone/>
            </a:pPr>
            <a:r>
              <a:rPr lang="en-gb" sz="1600" b="1" i="0" u="none" strike="noStrike" baseline="0" dirty="0">
                <a:solidFill>
                  <a:srgbClr val="000000"/>
                </a:solidFill>
                <a:effectLst/>
                <a:latin typeface="Georgia" panose="02040502050405020303" pitchFamily="18" charset="0"/>
              </a:rPr>
              <a:t>Everyone’s responsibility:</a:t>
            </a:r>
            <a:r>
              <a:rPr lang="en-gb" sz="1600" b="0" i="0" u="none" strike="noStrike" baseline="0" dirty="0">
                <a:solidFill>
                  <a:srgbClr val="000000"/>
                </a:solidFill>
                <a:effectLst/>
                <a:latin typeface="Georgia" panose="02040502050405020303" pitchFamily="18" charset="0"/>
              </a:rPr>
              <a:t> Contributing to positive and constructive discussions, and proposing possible improvements.</a:t>
            </a:r>
            <a:endParaRPr lang="en-gb" sz="1600" b="0" i="0" dirty="0">
              <a:solidFill>
                <a:srgbClr val="000000"/>
              </a:solidFill>
              <a:effectLst/>
              <a:latin typeface="Segoe UI" panose="020B0502040204020203" pitchFamily="34" charset="0"/>
            </a:endParaRPr>
          </a:p>
          <a:p>
            <a:pPr marL="0" indent="0">
              <a:buNone/>
            </a:pPr>
            <a:endParaRPr lang="sv-SE" dirty="0"/>
          </a:p>
        </p:txBody>
      </p:sp>
      <p:sp>
        <p:nvSpPr>
          <p:cNvPr id="4" name="Platshållare för text 3">
            <a:extLst>
              <a:ext uri="{FF2B5EF4-FFF2-40B4-BE49-F238E27FC236}">
                <a16:creationId xmlns:a16="http://schemas.microsoft.com/office/drawing/2014/main" id="{7D74D8BC-3907-8F07-DE90-FD5B44AB79F3}"/>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258000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3B7E44-6858-224F-D024-3F4DD8AE07DA}"/>
              </a:ext>
            </a:extLst>
          </p:cNvPr>
          <p:cNvSpPr>
            <a:spLocks noGrp="1"/>
          </p:cNvSpPr>
          <p:nvPr>
            <p:ph type="title"/>
          </p:nvPr>
        </p:nvSpPr>
        <p:spPr/>
        <p:txBody>
          <a:bodyPr/>
          <a:lstStyle/>
          <a:p>
            <a:r>
              <a:rPr lang="en-gb" sz="3200" b="1" i="0" u="none" cap="all" baseline="0" dirty="0">
                <a:solidFill>
                  <a:srgbClr val="000000"/>
                </a:solidFill>
                <a:latin typeface="Verdana" panose="020B0604030504040204" pitchFamily="34" charset="0"/>
              </a:rPr>
              <a:t>Summary of process and time plan</a:t>
            </a:r>
            <a:endParaRPr lang="sv-SE" dirty="0"/>
          </a:p>
        </p:txBody>
      </p:sp>
      <p:sp>
        <p:nvSpPr>
          <p:cNvPr id="4" name="Platshållare för text 3">
            <a:extLst>
              <a:ext uri="{FF2B5EF4-FFF2-40B4-BE49-F238E27FC236}">
                <a16:creationId xmlns:a16="http://schemas.microsoft.com/office/drawing/2014/main" id="{CBDB6FE4-301C-6049-CED0-7ABABD8AE542}"/>
              </a:ext>
            </a:extLst>
          </p:cNvPr>
          <p:cNvSpPr>
            <a:spLocks noGrp="1"/>
          </p:cNvSpPr>
          <p:nvPr>
            <p:ph type="body" sz="quarter" idx="10"/>
          </p:nvPr>
        </p:nvSpPr>
        <p:spPr/>
        <p:txBody>
          <a:bodyPr/>
          <a:lstStyle/>
          <a:p>
            <a:endParaRPr lang="sv-SE"/>
          </a:p>
        </p:txBody>
      </p:sp>
      <p:sp>
        <p:nvSpPr>
          <p:cNvPr id="5" name="Platshållare för innehåll 3" descr="The picture shows the process and time plan for the employee survey">
            <a:extLst>
              <a:ext uri="{FF2B5EF4-FFF2-40B4-BE49-F238E27FC236}">
                <a16:creationId xmlns:a16="http://schemas.microsoft.com/office/drawing/2014/main" id="{3A8059ED-8C07-29B3-EAAB-B88B961D7EED}"/>
              </a:ext>
            </a:extLst>
          </p:cNvPr>
          <p:cNvSpPr>
            <a:spLocks noGrp="1"/>
          </p:cNvSpPr>
          <p:nvPr>
            <p:ph idx="1"/>
          </p:nvPr>
        </p:nvSpPr>
        <p:spPr bwMode="auto">
          <a:xfrm>
            <a:off x="4395067" y="1599724"/>
            <a:ext cx="2113798" cy="1309339"/>
          </a:xfrm>
          <a:prstGeom prst="ellipse">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8580" tIns="34290" rIns="68580" bIns="3429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rtl="0">
              <a:buNone/>
              <a:defRPr/>
            </a:pPr>
            <a:r>
              <a:rPr lang="en-gb" sz="1600" b="1" i="0" u="none" baseline="0" dirty="0">
                <a:solidFill>
                  <a:srgbClr val="FFFFFF"/>
                </a:solidFill>
                <a:latin typeface="+mj-lt"/>
              </a:rPr>
              <a:t>Follow up measures</a:t>
            </a:r>
          </a:p>
        </p:txBody>
      </p:sp>
      <p:sp>
        <p:nvSpPr>
          <p:cNvPr id="6" name="Rektangel 5" descr="En bild som visar en sammanfattning av process och tidplan för medarbetarundersökningen.">
            <a:extLst>
              <a:ext uri="{FF2B5EF4-FFF2-40B4-BE49-F238E27FC236}">
                <a16:creationId xmlns:a16="http://schemas.microsoft.com/office/drawing/2014/main" id="{F9DD88D4-5A09-F32E-5163-4A24C7BF981B}"/>
              </a:ext>
            </a:extLst>
          </p:cNvPr>
          <p:cNvSpPr/>
          <p:nvPr/>
        </p:nvSpPr>
        <p:spPr>
          <a:xfrm>
            <a:off x="4803549" y="3193686"/>
            <a:ext cx="1526121" cy="7923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gb" sz="3600" b="0" i="0" u="none" baseline="0" dirty="0">
                <a:ln>
                  <a:solidFill>
                    <a:schemeClr val="tx1"/>
                  </a:solidFill>
                </a:ln>
                <a:solidFill>
                  <a:schemeClr val="tx1"/>
                </a:solidFill>
                <a:effectLst>
                  <a:outerShdw blurRad="50800" dist="38100" dir="2700000" algn="tl" rotWithShape="0">
                    <a:prstClr val="black">
                      <a:alpha val="40000"/>
                    </a:prstClr>
                  </a:outerShdw>
                </a:effectLst>
              </a:rPr>
              <a:t>2024</a:t>
            </a:r>
          </a:p>
        </p:txBody>
      </p:sp>
      <p:sp>
        <p:nvSpPr>
          <p:cNvPr id="7" name="Rektangel 6" descr="En bild som visar en sammanfattning av process och tidplan för medarbetarundersökningen.">
            <a:extLst>
              <a:ext uri="{FF2B5EF4-FFF2-40B4-BE49-F238E27FC236}">
                <a16:creationId xmlns:a16="http://schemas.microsoft.com/office/drawing/2014/main" id="{3DA25483-747C-D148-AA39-B1AA8A308877}"/>
              </a:ext>
            </a:extLst>
          </p:cNvPr>
          <p:cNvSpPr/>
          <p:nvPr/>
        </p:nvSpPr>
        <p:spPr>
          <a:xfrm>
            <a:off x="4803549" y="3270335"/>
            <a:ext cx="1526121" cy="7923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gb" sz="3600" b="0" i="0" u="none" baseline="0" dirty="0">
                <a:ln>
                  <a:solidFill>
                    <a:schemeClr val="tx1"/>
                  </a:solidFill>
                </a:ln>
                <a:solidFill>
                  <a:schemeClr val="tx1"/>
                </a:solidFill>
                <a:effectLst>
                  <a:outerShdw blurRad="50800" dist="38100" dir="2700000" algn="tl" rotWithShape="0">
                    <a:prstClr val="black">
                      <a:alpha val="40000"/>
                    </a:prstClr>
                  </a:outerShdw>
                </a:effectLst>
              </a:rPr>
              <a:t>2024</a:t>
            </a:r>
          </a:p>
        </p:txBody>
      </p:sp>
      <p:sp>
        <p:nvSpPr>
          <p:cNvPr id="8" name="Platshållare för innehåll 3">
            <a:extLst>
              <a:ext uri="{FF2B5EF4-FFF2-40B4-BE49-F238E27FC236}">
                <a16:creationId xmlns:a16="http://schemas.microsoft.com/office/drawing/2014/main" id="{F73FA453-B795-252F-E727-7DEF0F04E704}"/>
              </a:ext>
            </a:extLst>
          </p:cNvPr>
          <p:cNvSpPr txBox="1">
            <a:spLocks/>
          </p:cNvSpPr>
          <p:nvPr/>
        </p:nvSpPr>
        <p:spPr bwMode="auto">
          <a:xfrm>
            <a:off x="6730617" y="2119661"/>
            <a:ext cx="2113798" cy="1309339"/>
          </a:xfrm>
          <a:prstGeom prst="ellipse">
            <a:avLst/>
          </a:prstGeom>
          <a:solidFill>
            <a:schemeClr val="accent1">
              <a:lumMod val="75000"/>
            </a:schemeClr>
          </a:solid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lIns="68580" tIns="34290" rIns="68580" bIns="34290" rtlCol="0" anchor="ctr">
            <a:noAutofit/>
          </a:bodyPr>
          <a:lstStyle>
            <a:defPPr>
              <a:defRPr lang="en-gb"/>
            </a:defPPr>
            <a:lvl1pPr marL="0" indent="-228600" algn="l" defTabSz="914400" rtl="0" eaLnBrk="1" latinLnBrk="0" hangingPunct="1">
              <a:lnSpc>
                <a:spcPct val="110000"/>
              </a:lnSpc>
              <a:spcBef>
                <a:spcPts val="1200"/>
              </a:spcBef>
              <a:buFont typeface="Arial" panose="020B0604020202020204" pitchFamily="34" charset="0"/>
              <a:buChar char="•"/>
              <a:defRPr sz="1800" kern="1200">
                <a:solidFill>
                  <a:schemeClr val="lt1"/>
                </a:solidFill>
                <a:latin typeface="+mn-lt"/>
                <a:ea typeface="+mn-ea"/>
                <a:cs typeface="+mn-cs"/>
              </a:defRPr>
            </a:lvl1pPr>
            <a:lvl2pPr marL="457200" indent="-228600" algn="l" defTabSz="914400" rtl="0" eaLnBrk="1" latinLnBrk="0" hangingPunct="1">
              <a:lnSpc>
                <a:spcPct val="110000"/>
              </a:lnSpc>
              <a:spcBef>
                <a:spcPts val="500"/>
              </a:spcBef>
              <a:buFont typeface="Verdana" panose="020B0604030504040204" pitchFamily="34" charset="0"/>
              <a:buChar char="–"/>
              <a:defRPr sz="1800" kern="1200">
                <a:solidFill>
                  <a:schemeClr val="lt1"/>
                </a:solidFill>
                <a:latin typeface="+mn-lt"/>
                <a:ea typeface="+mn-ea"/>
                <a:cs typeface="+mn-cs"/>
              </a:defRPr>
            </a:lvl2pPr>
            <a:lvl3pPr marL="914400" indent="-228600" algn="l" defTabSz="914400" rtl="0" eaLnBrk="1" latinLnBrk="0" hangingPunct="1">
              <a:lnSpc>
                <a:spcPct val="110000"/>
              </a:lnSpc>
              <a:spcBef>
                <a:spcPts val="500"/>
              </a:spcBef>
              <a:buFont typeface="Verdana" panose="020B0604030504040204" pitchFamily="34" charset="0"/>
              <a:buChar char="–"/>
              <a:defRPr sz="1800" kern="1200">
                <a:solidFill>
                  <a:schemeClr val="lt1"/>
                </a:solidFill>
                <a:latin typeface="+mn-lt"/>
                <a:ea typeface="+mn-ea"/>
                <a:cs typeface="+mn-cs"/>
              </a:defRPr>
            </a:lvl3pPr>
            <a:lvl4pPr marL="1371600" indent="-228600" algn="l" defTabSz="914400" rtl="0" eaLnBrk="1" latinLnBrk="0" hangingPunct="1">
              <a:lnSpc>
                <a:spcPct val="110000"/>
              </a:lnSpc>
              <a:spcBef>
                <a:spcPts val="500"/>
              </a:spcBef>
              <a:buFont typeface="Verdana" panose="020B0604030504040204" pitchFamily="34" charset="0"/>
              <a:buChar char="–"/>
              <a:defRPr sz="1800" kern="1200">
                <a:solidFill>
                  <a:schemeClr val="lt1"/>
                </a:solidFill>
                <a:latin typeface="+mn-lt"/>
                <a:ea typeface="+mn-ea"/>
                <a:cs typeface="+mn-cs"/>
              </a:defRPr>
            </a:lvl4pPr>
            <a:lvl5pPr marL="1828800" indent="-228600" algn="l" defTabSz="914400" rtl="0" eaLnBrk="1" latinLnBrk="0" hangingPunct="1">
              <a:lnSpc>
                <a:spcPct val="110000"/>
              </a:lnSpc>
              <a:spcBef>
                <a:spcPts val="500"/>
              </a:spcBef>
              <a:buFont typeface="Verdana" panose="020B0604030504040204" pitchFamily="34" charset="0"/>
              <a:buChar char="–"/>
              <a:defRPr sz="1800" kern="1200">
                <a:solidFill>
                  <a:schemeClr val="lt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indent="0" algn="ctr">
              <a:buFont typeface="Arial" panose="020B0604020202020204" pitchFamily="34" charset="0"/>
              <a:buNone/>
              <a:defRPr/>
            </a:pPr>
            <a:r>
              <a:rPr lang="en-gb" sz="1600" b="1" dirty="0">
                <a:solidFill>
                  <a:srgbClr val="FFFFFF"/>
                </a:solidFill>
                <a:latin typeface="+mj-lt"/>
              </a:rPr>
              <a:t>Inform</a:t>
            </a:r>
          </a:p>
        </p:txBody>
      </p:sp>
      <p:sp>
        <p:nvSpPr>
          <p:cNvPr id="9" name="Platshållare för innehåll 3">
            <a:extLst>
              <a:ext uri="{FF2B5EF4-FFF2-40B4-BE49-F238E27FC236}">
                <a16:creationId xmlns:a16="http://schemas.microsoft.com/office/drawing/2014/main" id="{ECAC6174-3599-E7A1-F60F-0CA38DADBED7}"/>
              </a:ext>
            </a:extLst>
          </p:cNvPr>
          <p:cNvSpPr txBox="1">
            <a:spLocks/>
          </p:cNvSpPr>
          <p:nvPr/>
        </p:nvSpPr>
        <p:spPr bwMode="auto">
          <a:xfrm>
            <a:off x="6874704" y="3799591"/>
            <a:ext cx="2113798" cy="1309339"/>
          </a:xfrm>
          <a:prstGeom prst="ellipse">
            <a:avLst/>
          </a:prstGeom>
          <a:solidFill>
            <a:schemeClr val="accent1">
              <a:lumMod val="75000"/>
            </a:schemeClr>
          </a:solid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lIns="68580" tIns="34290" rIns="68580" bIns="34290" rtlCol="0" anchor="ctr">
            <a:noAutofit/>
          </a:bodyPr>
          <a:lstStyle>
            <a:defPPr>
              <a:defRPr lang="en-gb"/>
            </a:defPPr>
            <a:lvl1pPr marL="0" indent="-228600" algn="l" defTabSz="914400" rtl="0" eaLnBrk="1" latinLnBrk="0" hangingPunct="1">
              <a:lnSpc>
                <a:spcPct val="110000"/>
              </a:lnSpc>
              <a:spcBef>
                <a:spcPts val="1200"/>
              </a:spcBef>
              <a:buFont typeface="Arial" panose="020B0604020202020204" pitchFamily="34" charset="0"/>
              <a:buChar char="•"/>
              <a:defRPr sz="1800" kern="1200">
                <a:solidFill>
                  <a:schemeClr val="lt1"/>
                </a:solidFill>
                <a:latin typeface="+mn-lt"/>
                <a:ea typeface="+mn-ea"/>
                <a:cs typeface="+mn-cs"/>
              </a:defRPr>
            </a:lvl1pPr>
            <a:lvl2pPr marL="457200" indent="-228600" algn="l" defTabSz="914400" rtl="0" eaLnBrk="1" latinLnBrk="0" hangingPunct="1">
              <a:lnSpc>
                <a:spcPct val="110000"/>
              </a:lnSpc>
              <a:spcBef>
                <a:spcPts val="500"/>
              </a:spcBef>
              <a:buFont typeface="Verdana" panose="020B0604030504040204" pitchFamily="34" charset="0"/>
              <a:buChar char="–"/>
              <a:defRPr sz="1800" kern="1200">
                <a:solidFill>
                  <a:schemeClr val="lt1"/>
                </a:solidFill>
                <a:latin typeface="+mn-lt"/>
                <a:ea typeface="+mn-ea"/>
                <a:cs typeface="+mn-cs"/>
              </a:defRPr>
            </a:lvl2pPr>
            <a:lvl3pPr marL="914400" indent="-228600" algn="l" defTabSz="914400" rtl="0" eaLnBrk="1" latinLnBrk="0" hangingPunct="1">
              <a:lnSpc>
                <a:spcPct val="110000"/>
              </a:lnSpc>
              <a:spcBef>
                <a:spcPts val="500"/>
              </a:spcBef>
              <a:buFont typeface="Verdana" panose="020B0604030504040204" pitchFamily="34" charset="0"/>
              <a:buChar char="–"/>
              <a:defRPr sz="1800" kern="1200">
                <a:solidFill>
                  <a:schemeClr val="lt1"/>
                </a:solidFill>
                <a:latin typeface="+mn-lt"/>
                <a:ea typeface="+mn-ea"/>
                <a:cs typeface="+mn-cs"/>
              </a:defRPr>
            </a:lvl3pPr>
            <a:lvl4pPr marL="1371600" indent="-228600" algn="l" defTabSz="914400" rtl="0" eaLnBrk="1" latinLnBrk="0" hangingPunct="1">
              <a:lnSpc>
                <a:spcPct val="110000"/>
              </a:lnSpc>
              <a:spcBef>
                <a:spcPts val="500"/>
              </a:spcBef>
              <a:buFont typeface="Verdana" panose="020B0604030504040204" pitchFamily="34" charset="0"/>
              <a:buChar char="–"/>
              <a:defRPr sz="1800" kern="1200">
                <a:solidFill>
                  <a:schemeClr val="lt1"/>
                </a:solidFill>
                <a:latin typeface="+mn-lt"/>
                <a:ea typeface="+mn-ea"/>
                <a:cs typeface="+mn-cs"/>
              </a:defRPr>
            </a:lvl4pPr>
            <a:lvl5pPr marL="1828800" indent="-228600" algn="l" defTabSz="914400" rtl="0" eaLnBrk="1" latinLnBrk="0" hangingPunct="1">
              <a:lnSpc>
                <a:spcPct val="110000"/>
              </a:lnSpc>
              <a:spcBef>
                <a:spcPts val="500"/>
              </a:spcBef>
              <a:buFont typeface="Verdana" panose="020B0604030504040204" pitchFamily="34" charset="0"/>
              <a:buChar char="–"/>
              <a:defRPr sz="1800" kern="1200">
                <a:solidFill>
                  <a:schemeClr val="lt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indent="0" algn="ctr">
              <a:buFont typeface="Arial" panose="020B0604020202020204" pitchFamily="34" charset="0"/>
              <a:buNone/>
              <a:defRPr/>
            </a:pPr>
            <a:r>
              <a:rPr lang="en-gb" sz="1600" b="1" dirty="0">
                <a:solidFill>
                  <a:srgbClr val="FFFFFF"/>
                </a:solidFill>
                <a:latin typeface="+mj-lt"/>
              </a:rPr>
              <a:t>Survey is open</a:t>
            </a:r>
          </a:p>
        </p:txBody>
      </p:sp>
      <p:sp>
        <p:nvSpPr>
          <p:cNvPr id="10" name="Platshållare för innehåll 3">
            <a:extLst>
              <a:ext uri="{FF2B5EF4-FFF2-40B4-BE49-F238E27FC236}">
                <a16:creationId xmlns:a16="http://schemas.microsoft.com/office/drawing/2014/main" id="{FF360F91-392A-6750-EAF4-AFCB067328E6}"/>
              </a:ext>
            </a:extLst>
          </p:cNvPr>
          <p:cNvSpPr txBox="1">
            <a:spLocks/>
          </p:cNvSpPr>
          <p:nvPr/>
        </p:nvSpPr>
        <p:spPr bwMode="auto">
          <a:xfrm>
            <a:off x="2052445" y="2119661"/>
            <a:ext cx="2113798" cy="1309339"/>
          </a:xfrm>
          <a:prstGeom prst="ellipse">
            <a:avLst/>
          </a:prstGeom>
          <a:solidFill>
            <a:schemeClr val="accent1">
              <a:lumMod val="75000"/>
            </a:schemeClr>
          </a:solid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lIns="68580" tIns="34290" rIns="68580" bIns="34290" rtlCol="0" anchor="ctr">
            <a:noAutofit/>
          </a:bodyPr>
          <a:lstStyle>
            <a:defPPr>
              <a:defRPr lang="en-gb"/>
            </a:defPPr>
            <a:lvl1pPr marL="0" indent="-228600" algn="l" defTabSz="914400" rtl="0" eaLnBrk="1" latinLnBrk="0" hangingPunct="1">
              <a:lnSpc>
                <a:spcPct val="110000"/>
              </a:lnSpc>
              <a:spcBef>
                <a:spcPts val="1200"/>
              </a:spcBef>
              <a:buFont typeface="Arial" panose="020B0604020202020204" pitchFamily="34" charset="0"/>
              <a:buChar char="•"/>
              <a:defRPr sz="1800" kern="1200">
                <a:solidFill>
                  <a:schemeClr val="lt1"/>
                </a:solidFill>
                <a:latin typeface="+mn-lt"/>
                <a:ea typeface="+mn-ea"/>
                <a:cs typeface="+mn-cs"/>
              </a:defRPr>
            </a:lvl1pPr>
            <a:lvl2pPr marL="457200" indent="-228600" algn="l" defTabSz="914400" rtl="0" eaLnBrk="1" latinLnBrk="0" hangingPunct="1">
              <a:lnSpc>
                <a:spcPct val="110000"/>
              </a:lnSpc>
              <a:spcBef>
                <a:spcPts val="500"/>
              </a:spcBef>
              <a:buFont typeface="Verdana" panose="020B0604030504040204" pitchFamily="34" charset="0"/>
              <a:buChar char="–"/>
              <a:defRPr sz="1800" kern="1200">
                <a:solidFill>
                  <a:schemeClr val="lt1"/>
                </a:solidFill>
                <a:latin typeface="+mn-lt"/>
                <a:ea typeface="+mn-ea"/>
                <a:cs typeface="+mn-cs"/>
              </a:defRPr>
            </a:lvl2pPr>
            <a:lvl3pPr marL="914400" indent="-228600" algn="l" defTabSz="914400" rtl="0" eaLnBrk="1" latinLnBrk="0" hangingPunct="1">
              <a:lnSpc>
                <a:spcPct val="110000"/>
              </a:lnSpc>
              <a:spcBef>
                <a:spcPts val="500"/>
              </a:spcBef>
              <a:buFont typeface="Verdana" panose="020B0604030504040204" pitchFamily="34" charset="0"/>
              <a:buChar char="–"/>
              <a:defRPr sz="1800" kern="1200">
                <a:solidFill>
                  <a:schemeClr val="lt1"/>
                </a:solidFill>
                <a:latin typeface="+mn-lt"/>
                <a:ea typeface="+mn-ea"/>
                <a:cs typeface="+mn-cs"/>
              </a:defRPr>
            </a:lvl3pPr>
            <a:lvl4pPr marL="1371600" indent="-228600" algn="l" defTabSz="914400" rtl="0" eaLnBrk="1" latinLnBrk="0" hangingPunct="1">
              <a:lnSpc>
                <a:spcPct val="110000"/>
              </a:lnSpc>
              <a:spcBef>
                <a:spcPts val="500"/>
              </a:spcBef>
              <a:buFont typeface="Verdana" panose="020B0604030504040204" pitchFamily="34" charset="0"/>
              <a:buChar char="–"/>
              <a:defRPr sz="1800" kern="1200">
                <a:solidFill>
                  <a:schemeClr val="lt1"/>
                </a:solidFill>
                <a:latin typeface="+mn-lt"/>
                <a:ea typeface="+mn-ea"/>
                <a:cs typeface="+mn-cs"/>
              </a:defRPr>
            </a:lvl4pPr>
            <a:lvl5pPr marL="1828800" indent="-228600" algn="l" defTabSz="914400" rtl="0" eaLnBrk="1" latinLnBrk="0" hangingPunct="1">
              <a:lnSpc>
                <a:spcPct val="110000"/>
              </a:lnSpc>
              <a:spcBef>
                <a:spcPts val="500"/>
              </a:spcBef>
              <a:buFont typeface="Verdana" panose="020B0604030504040204" pitchFamily="34" charset="0"/>
              <a:buChar char="–"/>
              <a:defRPr sz="1800" kern="1200">
                <a:solidFill>
                  <a:schemeClr val="lt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indent="0" algn="ctr">
              <a:buFont typeface="Arial" panose="020B0604020202020204" pitchFamily="34" charset="0"/>
              <a:buNone/>
              <a:defRPr/>
            </a:pPr>
            <a:r>
              <a:rPr lang="en-gb" sz="1600" b="1" dirty="0" err="1">
                <a:solidFill>
                  <a:srgbClr val="FFFFFF"/>
                </a:solidFill>
                <a:latin typeface="+mj-lt"/>
              </a:rPr>
              <a:t>Implementmeasures</a:t>
            </a:r>
            <a:endParaRPr lang="en-gb" sz="1600" b="1" dirty="0">
              <a:solidFill>
                <a:srgbClr val="FFFFFF"/>
              </a:solidFill>
              <a:latin typeface="+mj-lt"/>
            </a:endParaRPr>
          </a:p>
        </p:txBody>
      </p:sp>
      <p:sp>
        <p:nvSpPr>
          <p:cNvPr id="11" name="Vänster-höger 3">
            <a:extLst>
              <a:ext uri="{FF2B5EF4-FFF2-40B4-BE49-F238E27FC236}">
                <a16:creationId xmlns:a16="http://schemas.microsoft.com/office/drawing/2014/main" id="{9FDB48A9-70AA-98DF-28F8-AAFAD839E26D}"/>
              </a:ext>
            </a:extLst>
          </p:cNvPr>
          <p:cNvSpPr/>
          <p:nvPr/>
        </p:nvSpPr>
        <p:spPr bwMode="auto">
          <a:xfrm>
            <a:off x="4285328" y="4547713"/>
            <a:ext cx="2333275" cy="1178346"/>
          </a:xfrm>
          <a:prstGeom prst="leftRightArrow">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defRPr/>
            </a:pPr>
            <a:r>
              <a:rPr lang="en-gb" sz="1600" b="1" i="0" u="none" baseline="0" dirty="0">
                <a:solidFill>
                  <a:schemeClr val="bg1"/>
                </a:solidFill>
                <a:latin typeface="+mj-lt"/>
              </a:rPr>
              <a:t>Present results</a:t>
            </a:r>
          </a:p>
        </p:txBody>
      </p:sp>
      <p:sp>
        <p:nvSpPr>
          <p:cNvPr id="12" name="Flersidigt dokument 2">
            <a:extLst>
              <a:ext uri="{FF2B5EF4-FFF2-40B4-BE49-F238E27FC236}">
                <a16:creationId xmlns:a16="http://schemas.microsoft.com/office/drawing/2014/main" id="{EDBF1D2A-C2C9-0BD7-A425-912E85B10DDC}"/>
              </a:ext>
            </a:extLst>
          </p:cNvPr>
          <p:cNvSpPr/>
          <p:nvPr/>
        </p:nvSpPr>
        <p:spPr bwMode="auto">
          <a:xfrm>
            <a:off x="2291126" y="3799591"/>
            <a:ext cx="1776884" cy="1507407"/>
          </a:xfrm>
          <a:prstGeom prst="flowChartMultidocument">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defRPr/>
            </a:pPr>
            <a:r>
              <a:rPr lang="en-gb" sz="1600" b="1" i="0" u="none" baseline="0" dirty="0">
                <a:solidFill>
                  <a:schemeClr val="bg1"/>
                </a:solidFill>
                <a:latin typeface="+mj-lt"/>
              </a:rPr>
              <a:t>Develop an action plan</a:t>
            </a:r>
          </a:p>
        </p:txBody>
      </p:sp>
      <p:sp>
        <p:nvSpPr>
          <p:cNvPr id="13" name="Rektangel med rundade hörn 5">
            <a:extLst>
              <a:ext uri="{FF2B5EF4-FFF2-40B4-BE49-F238E27FC236}">
                <a16:creationId xmlns:a16="http://schemas.microsoft.com/office/drawing/2014/main" id="{6CF40F07-EB55-A898-94B3-B48C58663F37}"/>
              </a:ext>
            </a:extLst>
          </p:cNvPr>
          <p:cNvSpPr/>
          <p:nvPr/>
        </p:nvSpPr>
        <p:spPr bwMode="auto">
          <a:xfrm>
            <a:off x="9073239" y="2289489"/>
            <a:ext cx="1953962" cy="969682"/>
          </a:xfrm>
          <a:prstGeom prst="roundRect">
            <a:avLst/>
          </a:prstGeom>
          <a:solidFill>
            <a:schemeClr val="bg1"/>
          </a:solidFill>
          <a:ln w="19050" cap="flat" cmpd="sng" algn="ctr">
            <a:solidFill>
              <a:srgbClr val="993366"/>
            </a:solidFill>
            <a:prstDash val="lgDash"/>
            <a:round/>
            <a:headEnd type="none" w="med" len="med"/>
            <a:tailEnd type="none" w="med" len="med"/>
          </a:ln>
          <a:effectLst/>
        </p:spPr>
        <p:txBody>
          <a:bodyPr lIns="91440" tIns="45720" rIns="91440" bIns="45720" anchor="t"/>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defRPr/>
            </a:pPr>
            <a:r>
              <a:rPr lang="en-gb" sz="1400" b="1" i="0" u="none" baseline="0" dirty="0">
                <a:latin typeface="+mj-lt"/>
              </a:rPr>
              <a:t>January–February (before survey opens)</a:t>
            </a:r>
          </a:p>
        </p:txBody>
      </p:sp>
      <p:sp>
        <p:nvSpPr>
          <p:cNvPr id="14" name="Rektangel med rundade hörn 5">
            <a:extLst>
              <a:ext uri="{FF2B5EF4-FFF2-40B4-BE49-F238E27FC236}">
                <a16:creationId xmlns:a16="http://schemas.microsoft.com/office/drawing/2014/main" id="{7C8BECBE-7677-7A12-8E96-5A7170490770}"/>
              </a:ext>
            </a:extLst>
          </p:cNvPr>
          <p:cNvSpPr/>
          <p:nvPr/>
        </p:nvSpPr>
        <p:spPr bwMode="auto">
          <a:xfrm>
            <a:off x="9231661" y="4030735"/>
            <a:ext cx="1588739" cy="788527"/>
          </a:xfrm>
          <a:prstGeom prst="roundRect">
            <a:avLst/>
          </a:prstGeom>
          <a:solidFill>
            <a:schemeClr val="bg1"/>
          </a:solidFill>
          <a:ln w="19050" cap="flat" cmpd="sng" algn="ctr">
            <a:solidFill>
              <a:srgbClr val="993366"/>
            </a:solidFill>
            <a:prstDash val="lgDash"/>
            <a:round/>
            <a:headEnd type="none" w="med" len="med"/>
            <a:tailEnd type="none" w="med" len="med"/>
          </a:ln>
          <a:effectLst/>
        </p:spPr>
        <p:txBody>
          <a:bodyPr lIns="91440" tIns="45720" rIns="91440" bIns="45720" anchor="t"/>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defRPr/>
            </a:pPr>
            <a:r>
              <a:rPr lang="en-gb" sz="1400" b="1" i="0" u="none" baseline="0">
                <a:latin typeface="+mj-lt"/>
              </a:rPr>
              <a:t>26 February until 15 March</a:t>
            </a:r>
          </a:p>
        </p:txBody>
      </p:sp>
      <p:sp>
        <p:nvSpPr>
          <p:cNvPr id="15" name="Rektangel med rundade hörn 5">
            <a:extLst>
              <a:ext uri="{FF2B5EF4-FFF2-40B4-BE49-F238E27FC236}">
                <a16:creationId xmlns:a16="http://schemas.microsoft.com/office/drawing/2014/main" id="{6E0C1A68-64B8-F824-1ACF-E4AE63BEC2A0}"/>
              </a:ext>
            </a:extLst>
          </p:cNvPr>
          <p:cNvSpPr/>
          <p:nvPr/>
        </p:nvSpPr>
        <p:spPr bwMode="auto">
          <a:xfrm>
            <a:off x="4740931" y="6059478"/>
            <a:ext cx="1588739" cy="424278"/>
          </a:xfrm>
          <a:prstGeom prst="roundRect">
            <a:avLst/>
          </a:prstGeom>
          <a:solidFill>
            <a:schemeClr val="bg1"/>
          </a:solidFill>
          <a:ln w="19050" cap="flat" cmpd="sng" algn="ctr">
            <a:solidFill>
              <a:srgbClr val="993366"/>
            </a:solidFill>
            <a:prstDash val="lgDash"/>
            <a:round/>
            <a:headEnd type="none" w="med" len="med"/>
            <a:tailEnd type="none" w="med" len="med"/>
          </a:ln>
          <a:effectLst/>
        </p:spPr>
        <p:txBody>
          <a:bodyPr lIns="91440" tIns="45720" rIns="91440" bIns="45720" anchor="t"/>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defRPr/>
            </a:pPr>
            <a:r>
              <a:rPr lang="en-gb" sz="1400" b="1" i="0" u="none" baseline="0" dirty="0">
                <a:latin typeface="+mj-lt"/>
              </a:rPr>
              <a:t>April–June</a:t>
            </a:r>
          </a:p>
        </p:txBody>
      </p:sp>
      <p:sp>
        <p:nvSpPr>
          <p:cNvPr id="16" name="Rektangel med rundade hörn 5">
            <a:extLst>
              <a:ext uri="{FF2B5EF4-FFF2-40B4-BE49-F238E27FC236}">
                <a16:creationId xmlns:a16="http://schemas.microsoft.com/office/drawing/2014/main" id="{5C1BF6FA-9590-525E-1631-A895296E7A9C}"/>
              </a:ext>
            </a:extLst>
          </p:cNvPr>
          <p:cNvSpPr/>
          <p:nvPr/>
        </p:nvSpPr>
        <p:spPr bwMode="auto">
          <a:xfrm>
            <a:off x="215585" y="3905260"/>
            <a:ext cx="1953962" cy="1284906"/>
          </a:xfrm>
          <a:prstGeom prst="roundRect">
            <a:avLst/>
          </a:prstGeom>
          <a:solidFill>
            <a:schemeClr val="bg1"/>
          </a:solidFill>
          <a:ln w="19050" cap="flat" cmpd="sng" algn="ctr">
            <a:solidFill>
              <a:srgbClr val="993366"/>
            </a:solidFill>
            <a:prstDash val="lgDash"/>
            <a:round/>
            <a:headEnd type="none" w="med" len="med"/>
            <a:tailEnd type="none" w="med" len="med"/>
          </a:ln>
          <a:effectLst/>
        </p:spPr>
        <p:txBody>
          <a:bodyPr lIns="91440" tIns="45720" rIns="91440" bIns="45720" anchor="t"/>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defRPr/>
            </a:pPr>
            <a:r>
              <a:rPr lang="en-gb" sz="1400" b="1" i="0" u="none" baseline="0" dirty="0">
                <a:latin typeface="+mj-lt"/>
              </a:rPr>
              <a:t>May–December (enclose action plan with operational plan)</a:t>
            </a:r>
          </a:p>
        </p:txBody>
      </p:sp>
      <p:sp>
        <p:nvSpPr>
          <p:cNvPr id="17" name="Rektangel med rundade hörn 5">
            <a:extLst>
              <a:ext uri="{FF2B5EF4-FFF2-40B4-BE49-F238E27FC236}">
                <a16:creationId xmlns:a16="http://schemas.microsoft.com/office/drawing/2014/main" id="{DC31C0BA-15B9-E886-D9C0-57F62E44FF09}"/>
              </a:ext>
            </a:extLst>
          </p:cNvPr>
          <p:cNvSpPr/>
          <p:nvPr/>
        </p:nvSpPr>
        <p:spPr bwMode="auto">
          <a:xfrm>
            <a:off x="263232" y="2562191"/>
            <a:ext cx="1588739" cy="424278"/>
          </a:xfrm>
          <a:prstGeom prst="roundRect">
            <a:avLst/>
          </a:prstGeom>
          <a:solidFill>
            <a:schemeClr val="bg1"/>
          </a:solidFill>
          <a:ln w="19050" cap="flat" cmpd="sng" algn="ctr">
            <a:solidFill>
              <a:srgbClr val="993366"/>
            </a:solidFill>
            <a:prstDash val="lgDash"/>
            <a:round/>
            <a:headEnd type="none" w="med" len="med"/>
            <a:tailEnd type="none" w="med" len="med"/>
          </a:ln>
          <a:effectLst/>
        </p:spPr>
        <p:txBody>
          <a:bodyPr lIns="91440" tIns="45720" rIns="91440" bIns="45720" anchor="t"/>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defRPr/>
            </a:pPr>
            <a:r>
              <a:rPr lang="en-gb" sz="1400" b="1" i="0" u="none" baseline="0">
                <a:latin typeface="+mj-lt"/>
              </a:rPr>
              <a:t>Continuously</a:t>
            </a:r>
          </a:p>
        </p:txBody>
      </p:sp>
    </p:spTree>
    <p:extLst>
      <p:ext uri="{BB962C8B-B14F-4D97-AF65-F5344CB8AC3E}">
        <p14:creationId xmlns:p14="http://schemas.microsoft.com/office/powerpoint/2010/main" val="379102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723DF3-D412-6ED8-CF69-B011967CD8E1}"/>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08CE3800-0204-C860-B2B9-D8AE1000F5B0}"/>
              </a:ext>
            </a:extLst>
          </p:cNvPr>
          <p:cNvSpPr>
            <a:spLocks noGrp="1"/>
          </p:cNvSpPr>
          <p:nvPr>
            <p:ph idx="1"/>
          </p:nvPr>
        </p:nvSpPr>
        <p:spPr/>
        <p:txBody>
          <a:bodyPr/>
          <a:lstStyle/>
          <a:p>
            <a:pPr marL="0" indent="0" algn="l" rtl="0" fontAlgn="base">
              <a:buNone/>
            </a:pPr>
            <a:r>
              <a:rPr lang="en-gb" sz="2000" dirty="0">
                <a:solidFill>
                  <a:srgbClr val="000000"/>
                </a:solidFill>
                <a:latin typeface="Georgia" panose="02040502050405020303" pitchFamily="18" charset="0"/>
              </a:rPr>
              <a:t>F</a:t>
            </a:r>
            <a:r>
              <a:rPr lang="en-GB" sz="2000" dirty="0">
                <a:solidFill>
                  <a:srgbClr val="000000"/>
                </a:solidFill>
                <a:latin typeface="Georgia" panose="02040502050405020303" pitchFamily="18" charset="0"/>
              </a:rPr>
              <a:t>o</a:t>
            </a:r>
            <a:r>
              <a:rPr lang="en-gb" sz="2000" dirty="0">
                <a:solidFill>
                  <a:srgbClr val="000000"/>
                </a:solidFill>
                <a:latin typeface="Georgia" panose="02040502050405020303" pitchFamily="18" charset="0"/>
              </a:rPr>
              <a:t>r staff, i</a:t>
            </a:r>
            <a:r>
              <a:rPr lang="en-gb" sz="2000" b="0" i="0" strike="noStrike" baseline="0" dirty="0">
                <a:solidFill>
                  <a:srgbClr val="000000"/>
                </a:solidFill>
                <a:effectLst/>
                <a:latin typeface="Georgia" panose="02040502050405020303" pitchFamily="18" charset="0"/>
              </a:rPr>
              <a:t>n English:</a:t>
            </a:r>
            <a:endParaRPr lang="en-gb" sz="2000" b="0" i="0" strike="noStrike" baseline="0" dirty="0">
              <a:solidFill>
                <a:srgbClr val="000000"/>
              </a:solidFill>
              <a:effectLst/>
              <a:latin typeface="Georgia" panose="02040502050405020303" pitchFamily="18" charset="0"/>
              <a:hlinkClick r:id="rId3"/>
            </a:endParaRPr>
          </a:p>
          <a:p>
            <a:pPr marL="0" indent="0" algn="l" rtl="0" fontAlgn="base">
              <a:buNone/>
            </a:pPr>
            <a:r>
              <a:rPr lang="en-gb" sz="2000" b="0" i="0" u="sng" strike="noStrike" baseline="0" dirty="0">
                <a:solidFill>
                  <a:srgbClr val="000000"/>
                </a:solidFill>
                <a:effectLst/>
                <a:latin typeface="Georgia" panose="02040502050405020303" pitchFamily="18" charset="0"/>
                <a:hlinkClick r:id="rId3"/>
              </a:rPr>
              <a:t>https://www.aurora.umu.se/en/my-employment/work-environment-health-and-equal-opportunities/work-environment/employee-survey/</a:t>
            </a:r>
            <a:endParaRPr lang="en-gb" sz="2000" b="0" i="0" u="sng" strike="noStrike" dirty="0">
              <a:solidFill>
                <a:srgbClr val="000000"/>
              </a:solidFill>
              <a:effectLst/>
              <a:latin typeface="Georgia" panose="02040502050405020303" pitchFamily="18" charset="0"/>
            </a:endParaRPr>
          </a:p>
          <a:p>
            <a:pPr marL="0" indent="0" algn="l" rtl="0" fontAlgn="base">
              <a:buNone/>
            </a:pPr>
            <a:r>
              <a:rPr lang="en-gb" sz="2000" dirty="0">
                <a:solidFill>
                  <a:srgbClr val="000000"/>
                </a:solidFill>
                <a:latin typeface="Georgia" panose="02040502050405020303" pitchFamily="18" charset="0"/>
              </a:rPr>
              <a:t>For staff, in Swedish:</a:t>
            </a:r>
          </a:p>
          <a:p>
            <a:pPr marL="0" indent="0" algn="l" rtl="0" fontAlgn="base">
              <a:buNone/>
            </a:pPr>
            <a:r>
              <a:rPr lang="en-GB" sz="2000" dirty="0">
                <a:solidFill>
                  <a:srgbClr val="000000"/>
                </a:solidFill>
                <a:latin typeface="Georgia" panose="02040502050405020303" pitchFamily="18" charset="0"/>
                <a:hlinkClick r:id="rId4"/>
              </a:rPr>
              <a:t>https://www.aurora.umu.se/en/my-employment/work-environment-health-and-equal-opportunities/work-environment/employee-survey/</a:t>
            </a:r>
            <a:endParaRPr lang="en-GB" sz="2000" dirty="0">
              <a:solidFill>
                <a:srgbClr val="000000"/>
              </a:solidFill>
              <a:latin typeface="Georgia" panose="02040502050405020303" pitchFamily="18" charset="0"/>
            </a:endParaRPr>
          </a:p>
          <a:p>
            <a:pPr marL="0" indent="0" algn="l" rtl="0" fontAlgn="base">
              <a:buNone/>
            </a:pPr>
            <a:r>
              <a:rPr lang="en-GB" sz="2000" dirty="0">
                <a:solidFill>
                  <a:srgbClr val="000000"/>
                </a:solidFill>
                <a:latin typeface="Georgia" panose="02040502050405020303" pitchFamily="18" charset="0"/>
              </a:rPr>
              <a:t>For managers, in Swedish:</a:t>
            </a:r>
            <a:endParaRPr lang="en-gb" sz="2000" dirty="0">
              <a:solidFill>
                <a:srgbClr val="000000"/>
              </a:solidFill>
              <a:latin typeface="Georgia" panose="02040502050405020303" pitchFamily="18" charset="0"/>
            </a:endParaRPr>
          </a:p>
          <a:p>
            <a:pPr marL="0" indent="0" algn="l" rtl="0" fontAlgn="base">
              <a:buNone/>
            </a:pPr>
            <a:r>
              <a:rPr lang="en-gb" sz="2000" b="0" i="0" u="sng" strike="noStrike" baseline="0" dirty="0">
                <a:solidFill>
                  <a:srgbClr val="000000"/>
                </a:solidFill>
                <a:effectLst/>
                <a:latin typeface="Georgia" panose="02040502050405020303" pitchFamily="18" charset="0"/>
              </a:rPr>
              <a:t>https://www.aurora.umu.se/stod-och-service/administration-och-chef/hr-guiden/arbetsmiljo-och-lika-villkor/medarbetarundersokning/</a:t>
            </a:r>
            <a:endParaRPr lang="en-gb" sz="1800" b="0" i="0" dirty="0">
              <a:solidFill>
                <a:srgbClr val="000000"/>
              </a:solidFill>
              <a:effectLst/>
              <a:latin typeface="Arial" panose="020B0604020202020204" pitchFamily="34" charset="0"/>
            </a:endParaRPr>
          </a:p>
          <a:p>
            <a:pPr marL="0" indent="0">
              <a:buNone/>
            </a:pPr>
            <a:endParaRPr lang="sv-SE" dirty="0"/>
          </a:p>
        </p:txBody>
      </p:sp>
      <p:sp>
        <p:nvSpPr>
          <p:cNvPr id="4" name="Platshållare för text 3">
            <a:extLst>
              <a:ext uri="{FF2B5EF4-FFF2-40B4-BE49-F238E27FC236}">
                <a16:creationId xmlns:a16="http://schemas.microsoft.com/office/drawing/2014/main" id="{EA72D846-1374-D33D-ED8E-AB1EC8B3A652}"/>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161919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C4FE05-C3D4-A24B-6B21-4FF43CEC7AF6}"/>
              </a:ext>
            </a:extLst>
          </p:cNvPr>
          <p:cNvSpPr>
            <a:spLocks noGrp="1"/>
          </p:cNvSpPr>
          <p:nvPr>
            <p:ph type="ctrTitle"/>
          </p:nvPr>
        </p:nvSpPr>
        <p:spPr/>
        <p:txBody>
          <a:bodyPr/>
          <a:lstStyle/>
          <a:p>
            <a:r>
              <a:rPr lang="en-gb" sz="2400" b="1" i="0" u="none" strike="noStrike" cap="all" baseline="0" dirty="0">
                <a:solidFill>
                  <a:srgbClr val="FFFFFF"/>
                </a:solidFill>
                <a:effectLst/>
                <a:latin typeface="Verdana" panose="020B0604030504040204" pitchFamily="34" charset="0"/>
              </a:rPr>
              <a:t>Background</a:t>
            </a:r>
            <a:endParaRPr lang="sv-SE" sz="2400" dirty="0"/>
          </a:p>
        </p:txBody>
      </p:sp>
      <p:sp>
        <p:nvSpPr>
          <p:cNvPr id="3" name="Underrubrik 2">
            <a:extLst>
              <a:ext uri="{FF2B5EF4-FFF2-40B4-BE49-F238E27FC236}">
                <a16:creationId xmlns:a16="http://schemas.microsoft.com/office/drawing/2014/main" id="{4D6DBEDE-DBAB-0651-0EC0-22CA9A326684}"/>
              </a:ext>
            </a:extLst>
          </p:cNvPr>
          <p:cNvSpPr>
            <a:spLocks noGrp="1"/>
          </p:cNvSpPr>
          <p:nvPr>
            <p:ph type="subTitle" idx="1"/>
          </p:nvPr>
        </p:nvSpPr>
        <p:spPr/>
        <p:txBody>
          <a:bodyPr/>
          <a:lstStyle/>
          <a:p>
            <a:r>
              <a:rPr lang="en-gb" sz="1800" b="1" i="0" u="none" strike="noStrike" baseline="0" dirty="0">
                <a:solidFill>
                  <a:srgbClr val="FFFFFF"/>
                </a:solidFill>
                <a:effectLst/>
                <a:latin typeface="Verdana" panose="020B0604030504040204" pitchFamily="34" charset="0"/>
              </a:rPr>
              <a:t>Why do we conduct employee satisfaction surveys?</a:t>
            </a:r>
            <a:endParaRPr lang="en-gb" sz="1800" dirty="0"/>
          </a:p>
          <a:p>
            <a:endParaRPr lang="sv-SE" dirty="0"/>
          </a:p>
        </p:txBody>
      </p:sp>
      <p:sp>
        <p:nvSpPr>
          <p:cNvPr id="4" name="Platshållare för text 3">
            <a:extLst>
              <a:ext uri="{FF2B5EF4-FFF2-40B4-BE49-F238E27FC236}">
                <a16:creationId xmlns:a16="http://schemas.microsoft.com/office/drawing/2014/main" id="{F22EF3B0-13C8-9A21-837B-D86C6BD97FD3}"/>
              </a:ext>
            </a:extLst>
          </p:cNvPr>
          <p:cNvSpPr>
            <a:spLocks noGrp="1"/>
          </p:cNvSpPr>
          <p:nvPr>
            <p:ph type="body" sz="quarter" idx="10"/>
          </p:nvPr>
        </p:nvSpPr>
        <p:spPr/>
        <p:txBody>
          <a:bodyPr/>
          <a:lstStyle/>
          <a:p>
            <a:r>
              <a:rPr lang="en-gb" b="0" i="0" u="none" baseline="0" dirty="0"/>
              <a:t>Human Resources Office, Umeå University</a:t>
            </a:r>
          </a:p>
          <a:p>
            <a:endParaRPr lang="sv-SE" dirty="0"/>
          </a:p>
        </p:txBody>
      </p:sp>
    </p:spTree>
    <p:extLst>
      <p:ext uri="{BB962C8B-B14F-4D97-AF65-F5344CB8AC3E}">
        <p14:creationId xmlns:p14="http://schemas.microsoft.com/office/powerpoint/2010/main" val="116869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32156C1-8740-416E-5407-D8ABE6BBD7D3}"/>
              </a:ext>
            </a:extLst>
          </p:cNvPr>
          <p:cNvSpPr>
            <a:spLocks noGrp="1"/>
          </p:cNvSpPr>
          <p:nvPr>
            <p:ph type="title"/>
          </p:nvPr>
        </p:nvSpPr>
        <p:spPr/>
        <p:txBody>
          <a:bodyPr/>
          <a:lstStyle/>
          <a:p>
            <a:r>
              <a:rPr lang="en-gb" sz="3200" b="1" i="0" u="none" strike="noStrike" cap="all" baseline="0" dirty="0">
                <a:solidFill>
                  <a:srgbClr val="000000"/>
                </a:solidFill>
                <a:effectLst/>
                <a:latin typeface="Verdana" panose="020B0604030504040204" pitchFamily="34" charset="0"/>
              </a:rPr>
              <a:t>BACKGROUND AND OBJECTIVES</a:t>
            </a:r>
            <a:endParaRPr lang="en-US" dirty="0"/>
          </a:p>
        </p:txBody>
      </p:sp>
      <p:sp>
        <p:nvSpPr>
          <p:cNvPr id="5" name="Platshållare för innehåll 4">
            <a:extLst>
              <a:ext uri="{FF2B5EF4-FFF2-40B4-BE49-F238E27FC236}">
                <a16:creationId xmlns:a16="http://schemas.microsoft.com/office/drawing/2014/main" id="{553891A6-B255-279E-DFAE-AB030A1BA989}"/>
              </a:ext>
            </a:extLst>
          </p:cNvPr>
          <p:cNvSpPr>
            <a:spLocks noGrp="1"/>
          </p:cNvSpPr>
          <p:nvPr>
            <p:ph idx="1"/>
          </p:nvPr>
        </p:nvSpPr>
        <p:spPr/>
        <p:txBody>
          <a:bodyPr/>
          <a:lstStyle/>
          <a:p>
            <a:pPr marL="0" indent="0" algn="l" rtl="0" fontAlgn="base">
              <a:buNone/>
            </a:pPr>
            <a:r>
              <a:rPr lang="en-gb" sz="1400" b="1" i="0" baseline="0" dirty="0">
                <a:solidFill>
                  <a:srgbClr val="000000"/>
                </a:solidFill>
                <a:effectLst/>
                <a:latin typeface="Georgia" panose="02040502050405020303" pitchFamily="18" charset="0"/>
              </a:rPr>
              <a:t>Background​</a:t>
            </a:r>
            <a:br>
              <a:rPr lang="en-gb" sz="1400" b="1" dirty="0">
                <a:solidFill>
                  <a:srgbClr val="000000"/>
                </a:solidFill>
                <a:latin typeface="Segoe UI" panose="020B0502040204020203" pitchFamily="34" charset="0"/>
              </a:rPr>
            </a:br>
            <a:r>
              <a:rPr lang="en-gb" sz="1400" b="0" i="0" u="none" strike="noStrike" baseline="0" dirty="0">
                <a:solidFill>
                  <a:srgbClr val="000000"/>
                </a:solidFill>
                <a:effectLst/>
                <a:latin typeface="Georgia" panose="02040502050405020303" pitchFamily="18" charset="0"/>
              </a:rPr>
              <a:t>Umeå University conducts employee satisfaction surveys every three years.</a:t>
            </a:r>
            <a:r>
              <a:rPr lang="en-gb" sz="1400" b="0" i="0" u="none" baseline="0" dirty="0">
                <a:solidFill>
                  <a:srgbClr val="000000"/>
                </a:solidFill>
                <a:effectLst/>
                <a:latin typeface="Georgia" panose="02040502050405020303" pitchFamily="18" charset="0"/>
              </a:rPr>
              <a:t>​</a:t>
            </a:r>
            <a:endParaRPr lang="en-gb" sz="1400" b="0" i="0" dirty="0">
              <a:solidFill>
                <a:srgbClr val="000000"/>
              </a:solidFill>
              <a:effectLst/>
              <a:latin typeface="Segoe UI" panose="020B0502040204020203" pitchFamily="34" charset="0"/>
            </a:endParaRPr>
          </a:p>
          <a:p>
            <a:pPr marL="0" indent="0" algn="l" rtl="0" fontAlgn="base">
              <a:buNone/>
            </a:pPr>
            <a:br>
              <a:rPr lang="en-gb" sz="1400" b="0" i="0" u="sng" baseline="0" dirty="0">
                <a:solidFill>
                  <a:srgbClr val="000000"/>
                </a:solidFill>
                <a:effectLst/>
                <a:latin typeface="Georgia" panose="02040502050405020303" pitchFamily="18" charset="0"/>
              </a:rPr>
            </a:br>
            <a:r>
              <a:rPr lang="en-gb" sz="1400" b="1" i="0" baseline="0" dirty="0">
                <a:solidFill>
                  <a:srgbClr val="000000"/>
                </a:solidFill>
                <a:effectLst/>
                <a:latin typeface="Georgia" panose="02040502050405020303" pitchFamily="18" charset="0"/>
              </a:rPr>
              <a:t>Objective​</a:t>
            </a:r>
            <a:br>
              <a:rPr lang="en-gb" sz="1400" b="1" dirty="0">
                <a:solidFill>
                  <a:srgbClr val="000000"/>
                </a:solidFill>
                <a:latin typeface="Segoe UI" panose="020B0502040204020203" pitchFamily="34" charset="0"/>
              </a:rPr>
            </a:br>
            <a:r>
              <a:rPr lang="en-gb" sz="1400" b="0" i="0" u="none" strike="noStrike" baseline="0" dirty="0">
                <a:solidFill>
                  <a:srgbClr val="000000"/>
                </a:solidFill>
                <a:effectLst/>
                <a:latin typeface="Georgia" panose="02040502050405020303" pitchFamily="18" charset="0"/>
              </a:rPr>
              <a:t>It provides the Vice-Chancellor, who is responsible for the University’s overall work environment, with an overview of how staff at Umeå University experience their work environment.</a:t>
            </a:r>
            <a:r>
              <a:rPr lang="en-gb" sz="1400" b="0" i="0" u="none" baseline="0" dirty="0">
                <a:solidFill>
                  <a:srgbClr val="000000"/>
                </a:solidFill>
                <a:effectLst/>
                <a:latin typeface="Georgia" panose="02040502050405020303" pitchFamily="18" charset="0"/>
              </a:rPr>
              <a:t>​</a:t>
            </a:r>
            <a:endParaRPr lang="en-gb" sz="1400" b="0" i="0" dirty="0">
              <a:solidFill>
                <a:srgbClr val="000000"/>
              </a:solidFill>
              <a:effectLst/>
              <a:latin typeface="Arial" panose="020B0604020202020204" pitchFamily="34" charset="0"/>
            </a:endParaRPr>
          </a:p>
          <a:p>
            <a:pPr marL="0" indent="0" algn="l" rtl="0" fontAlgn="base">
              <a:buNone/>
            </a:pPr>
            <a:r>
              <a:rPr lang="en-gb" sz="1400" b="0" i="0" u="none" strike="noStrike" baseline="0" dirty="0">
                <a:solidFill>
                  <a:srgbClr val="000000"/>
                </a:solidFill>
                <a:effectLst/>
                <a:latin typeface="Georgia" panose="02040502050405020303" pitchFamily="18" charset="0"/>
              </a:rPr>
              <a:t>Heads of department or other managers gain an overview of how staff experience the work environment at their departments, offices or equivalent.</a:t>
            </a:r>
            <a:r>
              <a:rPr lang="en-gb" sz="1400" b="0" i="0" u="none" baseline="0" dirty="0">
                <a:solidFill>
                  <a:srgbClr val="000000"/>
                </a:solidFill>
                <a:effectLst/>
                <a:latin typeface="Georgia" panose="02040502050405020303" pitchFamily="18" charset="0"/>
              </a:rPr>
              <a:t>​</a:t>
            </a:r>
            <a:endParaRPr lang="en-gb" sz="1400" b="0" i="0" dirty="0">
              <a:solidFill>
                <a:srgbClr val="000000"/>
              </a:solidFill>
              <a:effectLst/>
              <a:latin typeface="Arial" panose="020B0604020202020204" pitchFamily="34" charset="0"/>
            </a:endParaRPr>
          </a:p>
          <a:p>
            <a:pPr marL="0" indent="0" algn="l" rtl="0" fontAlgn="base">
              <a:buNone/>
            </a:pPr>
            <a:r>
              <a:rPr lang="en-gb" sz="1400" b="0" i="0" u="none" strike="noStrike" baseline="0" dirty="0">
                <a:solidFill>
                  <a:srgbClr val="000000"/>
                </a:solidFill>
                <a:effectLst/>
                <a:latin typeface="Georgia" panose="02040502050405020303" pitchFamily="18" charset="0"/>
              </a:rPr>
              <a:t>It is a part of the University’s systematic work environment undertakings and active measures.</a:t>
            </a:r>
            <a:r>
              <a:rPr lang="en-gb" sz="1400" b="0" i="0" u="none" baseline="0" dirty="0">
                <a:solidFill>
                  <a:srgbClr val="000000"/>
                </a:solidFill>
                <a:effectLst/>
                <a:latin typeface="Georgia" panose="02040502050405020303" pitchFamily="18" charset="0"/>
              </a:rPr>
              <a:t>​</a:t>
            </a:r>
            <a:endParaRPr lang="en-gb" sz="1400" b="0" i="0" dirty="0">
              <a:solidFill>
                <a:srgbClr val="000000"/>
              </a:solidFill>
              <a:effectLst/>
              <a:latin typeface="Arial" panose="020B0604020202020204" pitchFamily="34" charset="0"/>
            </a:endParaRPr>
          </a:p>
          <a:p>
            <a:pPr marL="0" indent="0" algn="l" rtl="0" fontAlgn="base">
              <a:buNone/>
            </a:pPr>
            <a:r>
              <a:rPr lang="en-gb" sz="1400" b="0" i="0" u="none" strike="noStrike" baseline="0" dirty="0">
                <a:solidFill>
                  <a:srgbClr val="000000"/>
                </a:solidFill>
                <a:effectLst/>
                <a:latin typeface="Georgia" panose="02040502050405020303" pitchFamily="18" charset="0"/>
              </a:rPr>
              <a:t>Results form basis for improvements on all organisational levels at the University. </a:t>
            </a:r>
            <a:r>
              <a:rPr lang="en-gb" sz="1400" b="0" i="0" u="none" baseline="0" dirty="0">
                <a:solidFill>
                  <a:srgbClr val="000000"/>
                </a:solidFill>
                <a:effectLst/>
                <a:latin typeface="Georgia" panose="02040502050405020303" pitchFamily="18" charset="0"/>
              </a:rPr>
              <a:t>​</a:t>
            </a:r>
            <a:endParaRPr lang="en-gb" sz="1400" b="0" i="0" u="none" baseline="0" dirty="0">
              <a:solidFill>
                <a:srgbClr val="000000"/>
              </a:solidFill>
              <a:effectLst/>
              <a:latin typeface="Arial" panose="020B0604020202020204" pitchFamily="34" charset="0"/>
            </a:endParaRPr>
          </a:p>
          <a:p>
            <a:pPr marL="0" indent="0" algn="l" rtl="0" fontAlgn="base">
              <a:buNone/>
            </a:pPr>
            <a:r>
              <a:rPr lang="en-gb" sz="1400" b="1" i="0" baseline="0" dirty="0">
                <a:solidFill>
                  <a:srgbClr val="000000"/>
                </a:solidFill>
                <a:effectLst/>
                <a:latin typeface="Georgia" panose="02040502050405020303" pitchFamily="18" charset="0"/>
              </a:rPr>
              <a:t>Aim</a:t>
            </a:r>
            <a:r>
              <a:rPr lang="en-gb" sz="1400" i="0" baseline="0" dirty="0">
                <a:solidFill>
                  <a:srgbClr val="000000"/>
                </a:solidFill>
                <a:effectLst/>
                <a:latin typeface="Georgia" panose="02040502050405020303" pitchFamily="18" charset="0"/>
              </a:rPr>
              <a:t>​</a:t>
            </a:r>
            <a:br>
              <a:rPr lang="en-gb" sz="1400" dirty="0">
                <a:solidFill>
                  <a:srgbClr val="000000"/>
                </a:solidFill>
                <a:latin typeface="Segoe UI" panose="020B0502040204020203" pitchFamily="34" charset="0"/>
              </a:rPr>
            </a:br>
            <a:r>
              <a:rPr lang="en-gb" sz="1400" b="0" i="0" u="none" strike="noStrike" baseline="0" dirty="0">
                <a:solidFill>
                  <a:srgbClr val="000000"/>
                </a:solidFill>
                <a:effectLst/>
                <a:latin typeface="Georgia" panose="02040502050405020303" pitchFamily="18" charset="0"/>
              </a:rPr>
              <a:t>Promote a healthy work environment on equal terms.</a:t>
            </a:r>
            <a:endParaRPr lang="en-gb" sz="1400" b="0" i="0" dirty="0">
              <a:solidFill>
                <a:srgbClr val="000000"/>
              </a:solidFill>
              <a:effectLst/>
              <a:latin typeface="Segoe UI" panose="020B0502040204020203" pitchFamily="34" charset="0"/>
            </a:endParaRPr>
          </a:p>
          <a:p>
            <a:pPr marL="0" indent="0">
              <a:buNone/>
            </a:pPr>
            <a:endParaRPr lang="en-US" dirty="0"/>
          </a:p>
        </p:txBody>
      </p:sp>
      <p:sp>
        <p:nvSpPr>
          <p:cNvPr id="6" name="Platshållare för text 5">
            <a:extLst>
              <a:ext uri="{FF2B5EF4-FFF2-40B4-BE49-F238E27FC236}">
                <a16:creationId xmlns:a16="http://schemas.microsoft.com/office/drawing/2014/main" id="{B01E34BD-2758-BF56-E0EA-EC53D6A99685}"/>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7507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92A033-3156-6C13-463F-BB3568498A6B}"/>
              </a:ext>
            </a:extLst>
          </p:cNvPr>
          <p:cNvSpPr>
            <a:spLocks noGrp="1"/>
          </p:cNvSpPr>
          <p:nvPr>
            <p:ph type="title"/>
          </p:nvPr>
        </p:nvSpPr>
        <p:spPr>
          <a:xfrm>
            <a:off x="611400" y="0"/>
            <a:ext cx="10969200" cy="1044000"/>
          </a:xfrm>
        </p:spPr>
        <p:txBody>
          <a:bodyPr/>
          <a:lstStyle/>
          <a:p>
            <a:r>
              <a:rPr lang="en-gb" sz="3200" b="1" i="0" u="none" strike="noStrike" cap="all" baseline="0" dirty="0">
                <a:solidFill>
                  <a:srgbClr val="000000"/>
                </a:solidFill>
                <a:effectLst/>
                <a:latin typeface="Verdana" panose="020B0604030504040204" pitchFamily="34" charset="0"/>
              </a:rPr>
              <a:t>Short facts</a:t>
            </a:r>
            <a:endParaRPr lang="sv-SE" dirty="0"/>
          </a:p>
        </p:txBody>
      </p:sp>
      <p:sp>
        <p:nvSpPr>
          <p:cNvPr id="3" name="Platshållare för innehåll 2">
            <a:extLst>
              <a:ext uri="{FF2B5EF4-FFF2-40B4-BE49-F238E27FC236}">
                <a16:creationId xmlns:a16="http://schemas.microsoft.com/office/drawing/2014/main" id="{7A06D5D0-1806-839D-5CF7-AC1C1B5732C3}"/>
              </a:ext>
            </a:extLst>
          </p:cNvPr>
          <p:cNvSpPr>
            <a:spLocks noGrp="1"/>
          </p:cNvSpPr>
          <p:nvPr>
            <p:ph idx="1"/>
          </p:nvPr>
        </p:nvSpPr>
        <p:spPr>
          <a:xfrm>
            <a:off x="611400" y="1307179"/>
            <a:ext cx="8640000" cy="4032000"/>
          </a:xfrm>
        </p:spPr>
        <p:txBody>
          <a:bodyPr/>
          <a:lstStyle/>
          <a:p>
            <a:pPr algn="l" rtl="0" fontAlgn="base">
              <a:buFont typeface="Arial" panose="020B0604020202020204" pitchFamily="34" charset="0"/>
              <a:buChar char="•"/>
            </a:pPr>
            <a:r>
              <a:rPr lang="en-gb" sz="1200" b="0" i="0" u="none" strike="noStrike" baseline="0" dirty="0">
                <a:solidFill>
                  <a:srgbClr val="000000"/>
                </a:solidFill>
                <a:effectLst/>
                <a:latin typeface="Georgia" panose="02040502050405020303" pitchFamily="18" charset="0"/>
              </a:rPr>
              <a:t>The most recent employee satisfaction survey was conducted in 2021.</a:t>
            </a:r>
            <a:r>
              <a:rPr lang="en-gb" sz="1200" b="0" i="0" u="none" baseline="0" dirty="0">
                <a:solidFill>
                  <a:srgbClr val="000000"/>
                </a:solidFill>
                <a:effectLst/>
                <a:latin typeface="Georgia" panose="02040502050405020303" pitchFamily="18" charset="0"/>
              </a:rPr>
              <a:t>​</a:t>
            </a:r>
            <a:endParaRPr lang="en-gb"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baseline="0" dirty="0">
                <a:solidFill>
                  <a:srgbClr val="000000"/>
                </a:solidFill>
                <a:effectLst/>
                <a:latin typeface="Georgia" panose="02040502050405020303" pitchFamily="18" charset="0"/>
              </a:rPr>
              <a:t>Results from the 2024 survey will be comparable with 2018 and the benchmark. </a:t>
            </a:r>
            <a:r>
              <a:rPr lang="en-gb" sz="1200" b="0" i="0" u="none" baseline="0" dirty="0">
                <a:solidFill>
                  <a:srgbClr val="000000"/>
                </a:solidFill>
                <a:effectLst/>
                <a:latin typeface="Georgia" panose="02040502050405020303" pitchFamily="18" charset="0"/>
              </a:rPr>
              <a:t>​</a:t>
            </a:r>
            <a:endParaRPr lang="en-gb"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baseline="0" dirty="0">
                <a:solidFill>
                  <a:srgbClr val="000000"/>
                </a:solidFill>
                <a:effectLst/>
                <a:latin typeface="Georgia" panose="02040502050405020303" pitchFamily="18" charset="0"/>
              </a:rPr>
              <a:t>The survey:</a:t>
            </a:r>
            <a:r>
              <a:rPr lang="en-gb" sz="1200" b="0" i="0" u="none" baseline="0" dirty="0">
                <a:solidFill>
                  <a:srgbClr val="000000"/>
                </a:solidFill>
                <a:effectLst/>
                <a:latin typeface="Georgia" panose="02040502050405020303" pitchFamily="18" charset="0"/>
              </a:rPr>
              <a:t>​</a:t>
            </a:r>
            <a:endParaRPr lang="en-gb" sz="1200" b="0" i="0" dirty="0">
              <a:solidFill>
                <a:srgbClr val="000000"/>
              </a:solidFill>
              <a:effectLst/>
              <a:latin typeface="Arial" panose="020B0604020202020204" pitchFamily="34" charset="0"/>
            </a:endParaRPr>
          </a:p>
          <a:p>
            <a:pPr lvl="1" algn="l" rtl="0" fontAlgn="base">
              <a:buFont typeface="Courier New" panose="02070309020205020404" pitchFamily="49" charset="0"/>
              <a:buChar char="o"/>
            </a:pPr>
            <a:r>
              <a:rPr lang="en-gb" sz="1200" b="0" i="0" u="none" strike="noStrike" baseline="0" dirty="0">
                <a:solidFill>
                  <a:srgbClr val="000000"/>
                </a:solidFill>
                <a:effectLst/>
                <a:latin typeface="Georgia" panose="02040502050405020303" pitchFamily="18" charset="0"/>
              </a:rPr>
              <a:t>Open between </a:t>
            </a:r>
            <a:r>
              <a:rPr lang="en-gb" sz="1200" b="1" i="0" u="none" strike="noStrike" baseline="0" dirty="0">
                <a:solidFill>
                  <a:srgbClr val="000000"/>
                </a:solidFill>
                <a:effectLst/>
                <a:latin typeface="Georgia" panose="02040502050405020303" pitchFamily="18" charset="0"/>
              </a:rPr>
              <a:t>26 February and 15 March 2024.</a:t>
            </a:r>
            <a:r>
              <a:rPr lang="en-gb" sz="1200" b="0" i="0" u="none" baseline="0" dirty="0">
                <a:solidFill>
                  <a:srgbClr val="000000"/>
                </a:solidFill>
                <a:effectLst/>
                <a:latin typeface="Georgia" panose="02040502050405020303" pitchFamily="18" charset="0"/>
              </a:rPr>
              <a:t>​</a:t>
            </a:r>
            <a:endParaRPr lang="en-gb" sz="1200" b="0" i="0" dirty="0">
              <a:solidFill>
                <a:srgbClr val="000000"/>
              </a:solidFill>
              <a:effectLst/>
              <a:latin typeface="Arial" panose="020B0604020202020204" pitchFamily="34" charset="0"/>
            </a:endParaRPr>
          </a:p>
          <a:p>
            <a:pPr lvl="1" algn="l" rtl="0" fontAlgn="base">
              <a:buFont typeface="Courier New" panose="02070309020205020404" pitchFamily="49" charset="0"/>
              <a:buChar char="o"/>
            </a:pPr>
            <a:r>
              <a:rPr lang="en-gb" sz="1200" b="0" i="0" u="none" strike="noStrike" baseline="0" dirty="0">
                <a:solidFill>
                  <a:srgbClr val="000000"/>
                </a:solidFill>
                <a:effectLst/>
                <a:latin typeface="Georgia" panose="02040502050405020303" pitchFamily="18" charset="0"/>
              </a:rPr>
              <a:t>The survey takes between 15 and 20 minutes to complete.</a:t>
            </a:r>
            <a:r>
              <a:rPr lang="en-gb" sz="1200" b="0" i="0" u="none" baseline="0" dirty="0">
                <a:solidFill>
                  <a:srgbClr val="000000"/>
                </a:solidFill>
                <a:effectLst/>
                <a:latin typeface="Georgia" panose="02040502050405020303" pitchFamily="18" charset="0"/>
              </a:rPr>
              <a:t>​</a:t>
            </a:r>
            <a:endParaRPr lang="en-gb" sz="1200" b="0" i="0" dirty="0">
              <a:solidFill>
                <a:srgbClr val="000000"/>
              </a:solidFill>
              <a:effectLst/>
              <a:latin typeface="Arial" panose="020B0604020202020204" pitchFamily="34" charset="0"/>
            </a:endParaRPr>
          </a:p>
          <a:p>
            <a:pPr lvl="1" algn="l" rtl="0" fontAlgn="base">
              <a:buFont typeface="Courier New" panose="02070309020205020404" pitchFamily="49" charset="0"/>
              <a:buChar char="o"/>
            </a:pPr>
            <a:r>
              <a:rPr lang="en-gb" sz="1200" b="0" i="0" u="none" strike="noStrike" baseline="0" dirty="0">
                <a:solidFill>
                  <a:srgbClr val="000000"/>
                </a:solidFill>
                <a:effectLst/>
                <a:latin typeface="Georgia" panose="02040502050405020303" pitchFamily="18" charset="0"/>
              </a:rPr>
              <a:t>The survey is available in Swedish and English.</a:t>
            </a:r>
            <a:r>
              <a:rPr lang="en-gb" sz="1200" b="0" i="0" u="none" baseline="0" dirty="0">
                <a:solidFill>
                  <a:srgbClr val="000000"/>
                </a:solidFill>
                <a:effectLst/>
                <a:latin typeface="Georgia" panose="02040502050405020303" pitchFamily="18" charset="0"/>
              </a:rPr>
              <a:t>​</a:t>
            </a:r>
            <a:endParaRPr lang="en-gb" sz="1200" b="0" i="0" dirty="0">
              <a:solidFill>
                <a:srgbClr val="000000"/>
              </a:solidFill>
              <a:effectLst/>
              <a:latin typeface="Arial" panose="020B0604020202020204" pitchFamily="34" charset="0"/>
            </a:endParaRPr>
          </a:p>
          <a:p>
            <a:pPr lvl="1" algn="l" rtl="0" fontAlgn="base">
              <a:buFont typeface="Courier New" panose="02070309020205020404" pitchFamily="49" charset="0"/>
              <a:buChar char="o"/>
            </a:pPr>
            <a:r>
              <a:rPr lang="en-gb" sz="1200" b="0" i="0" u="none" strike="noStrike" baseline="0" dirty="0">
                <a:solidFill>
                  <a:srgbClr val="000000"/>
                </a:solidFill>
                <a:effectLst/>
                <a:latin typeface="Georgia" panose="02040502050405020303" pitchFamily="18" charset="0"/>
              </a:rPr>
              <a:t>The name of the line manager (nearest manager with personnel responsibilities) is stated explicitly in the survey.</a:t>
            </a:r>
            <a:r>
              <a:rPr lang="en-gb" sz="1200" b="0" i="0" u="none" baseline="0" dirty="0">
                <a:solidFill>
                  <a:srgbClr val="000000"/>
                </a:solidFill>
                <a:effectLst/>
                <a:latin typeface="Georgia" panose="02040502050405020303" pitchFamily="18" charset="0"/>
              </a:rPr>
              <a:t>​</a:t>
            </a:r>
            <a:endParaRPr lang="en-gb" sz="1200" b="0" i="0" dirty="0">
              <a:solidFill>
                <a:srgbClr val="000000"/>
              </a:solidFill>
              <a:effectLst/>
              <a:latin typeface="Arial" panose="020B0604020202020204" pitchFamily="34" charset="0"/>
            </a:endParaRPr>
          </a:p>
          <a:p>
            <a:pPr lvl="1" algn="l" rtl="0" fontAlgn="base">
              <a:buFont typeface="Courier New" panose="02070309020205020404" pitchFamily="49" charset="0"/>
              <a:buChar char="o"/>
            </a:pPr>
            <a:r>
              <a:rPr lang="en-gb" sz="1200" b="0" i="0" u="none" strike="noStrike" baseline="0" dirty="0">
                <a:solidFill>
                  <a:srgbClr val="000000"/>
                </a:solidFill>
                <a:effectLst/>
                <a:latin typeface="Georgia" panose="02040502050405020303" pitchFamily="18" charset="0"/>
              </a:rPr>
              <a:t>Responses are processed and summarised by </a:t>
            </a:r>
            <a:r>
              <a:rPr lang="en-gb" sz="1200" b="0" i="0" u="none" strike="noStrike" baseline="0" dirty="0" err="1">
                <a:solidFill>
                  <a:srgbClr val="000000"/>
                </a:solidFill>
                <a:effectLst/>
                <a:latin typeface="Georgia" panose="02040502050405020303" pitchFamily="18" charset="0"/>
              </a:rPr>
              <a:t>Quicksearch</a:t>
            </a:r>
            <a:r>
              <a:rPr lang="en-gb" sz="1200" b="0" i="0" u="none" strike="noStrike" baseline="0" dirty="0">
                <a:solidFill>
                  <a:srgbClr val="000000"/>
                </a:solidFill>
                <a:effectLst/>
                <a:latin typeface="Georgia" panose="02040502050405020303" pitchFamily="18" charset="0"/>
              </a:rPr>
              <a:t>.</a:t>
            </a:r>
            <a:r>
              <a:rPr lang="en-gb" sz="1200" b="0" i="0" u="none" baseline="0" dirty="0">
                <a:solidFill>
                  <a:srgbClr val="000000"/>
                </a:solidFill>
                <a:effectLst/>
                <a:latin typeface="Georgia" panose="02040502050405020303" pitchFamily="18" charset="0"/>
              </a:rPr>
              <a:t>​</a:t>
            </a:r>
            <a:endParaRPr lang="en-gb" sz="1200" b="0" i="0" dirty="0">
              <a:solidFill>
                <a:srgbClr val="000000"/>
              </a:solidFill>
              <a:effectLst/>
              <a:latin typeface="Arial" panose="020B0604020202020204" pitchFamily="34" charset="0"/>
            </a:endParaRPr>
          </a:p>
          <a:p>
            <a:pPr lvl="1" algn="l" rtl="0" fontAlgn="base">
              <a:buFont typeface="Courier New" panose="02070309020205020404" pitchFamily="49" charset="0"/>
              <a:buChar char="o"/>
            </a:pPr>
            <a:r>
              <a:rPr lang="en-gb" sz="1200" b="0" i="0" u="none" strike="noStrike" baseline="0" dirty="0" err="1">
                <a:solidFill>
                  <a:srgbClr val="000000"/>
                </a:solidFill>
                <a:effectLst/>
                <a:latin typeface="Georgia" panose="02040502050405020303" pitchFamily="18" charset="0"/>
              </a:rPr>
              <a:t>Quicksearch</a:t>
            </a:r>
            <a:r>
              <a:rPr lang="en-gb" sz="1200" b="0" i="0" u="none" strike="noStrike" baseline="0" dirty="0">
                <a:solidFill>
                  <a:srgbClr val="000000"/>
                </a:solidFill>
                <a:effectLst/>
                <a:latin typeface="Georgia" panose="02040502050405020303" pitchFamily="18" charset="0"/>
              </a:rPr>
              <a:t> guarantees full anonymity.</a:t>
            </a:r>
            <a:r>
              <a:rPr lang="en-gb" sz="1200" b="0" i="0" u="none" baseline="0" dirty="0">
                <a:solidFill>
                  <a:srgbClr val="000000"/>
                </a:solidFill>
                <a:effectLst/>
                <a:latin typeface="Georgia" panose="02040502050405020303" pitchFamily="18" charset="0"/>
              </a:rPr>
              <a:t>​</a:t>
            </a:r>
            <a:endParaRPr lang="en-gb" sz="1200" b="0" i="0" dirty="0">
              <a:solidFill>
                <a:srgbClr val="000000"/>
              </a:solidFill>
              <a:effectLst/>
              <a:latin typeface="Arial" panose="020B0604020202020204" pitchFamily="34" charset="0"/>
            </a:endParaRPr>
          </a:p>
          <a:p>
            <a:pPr lvl="1" algn="l" rtl="0" fontAlgn="base">
              <a:buFont typeface="Courier New" panose="02070309020205020404" pitchFamily="49" charset="0"/>
              <a:buChar char="o"/>
            </a:pPr>
            <a:r>
              <a:rPr lang="en-gb" sz="1200" b="0" i="0" u="none" strike="noStrike" baseline="0" dirty="0">
                <a:solidFill>
                  <a:srgbClr val="000000"/>
                </a:solidFill>
                <a:effectLst/>
                <a:latin typeface="Georgia" panose="02040502050405020303" pitchFamily="18" charset="0"/>
              </a:rPr>
              <a:t>Groups consisting of </a:t>
            </a:r>
            <a:r>
              <a:rPr lang="en-gb" sz="1200" b="0" i="0" u="none" strike="noStrike" baseline="0">
                <a:solidFill>
                  <a:srgbClr val="000000"/>
                </a:solidFill>
                <a:effectLst/>
                <a:latin typeface="Georgia" panose="02040502050405020303" pitchFamily="18" charset="0"/>
              </a:rPr>
              <a:t>five respondents </a:t>
            </a:r>
            <a:r>
              <a:rPr lang="en-gb" sz="1200" b="0" i="0" u="none" strike="noStrike" baseline="0" dirty="0">
                <a:solidFill>
                  <a:srgbClr val="000000"/>
                </a:solidFill>
                <a:effectLst/>
                <a:latin typeface="Georgia" panose="02040502050405020303" pitchFamily="18" charset="0"/>
              </a:rPr>
              <a:t>or more receive group results.</a:t>
            </a:r>
            <a:r>
              <a:rPr lang="en-gb" sz="1200" b="0" i="0" u="none" baseline="0" dirty="0">
                <a:solidFill>
                  <a:srgbClr val="000000"/>
                </a:solidFill>
                <a:effectLst/>
                <a:latin typeface="Georgia" panose="02040502050405020303" pitchFamily="18" charset="0"/>
              </a:rPr>
              <a:t>​</a:t>
            </a:r>
            <a:endParaRPr lang="en-gb"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baseline="0" dirty="0">
                <a:solidFill>
                  <a:srgbClr val="000000"/>
                </a:solidFill>
                <a:effectLst/>
                <a:latin typeface="Georgia" panose="02040502050405020303" pitchFamily="18" charset="0"/>
              </a:rPr>
              <a:t>New feature: scholarship holders can participate.</a:t>
            </a:r>
            <a:r>
              <a:rPr lang="en-gb" sz="1200" b="0" i="0" u="none" baseline="0" dirty="0">
                <a:solidFill>
                  <a:srgbClr val="000000"/>
                </a:solidFill>
                <a:effectLst/>
                <a:latin typeface="Georgia" panose="02040502050405020303" pitchFamily="18" charset="0"/>
              </a:rPr>
              <a:t>​</a:t>
            </a:r>
            <a:endParaRPr lang="en-gb"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baseline="0" dirty="0">
                <a:solidFill>
                  <a:srgbClr val="000000"/>
                </a:solidFill>
                <a:effectLst/>
                <a:latin typeface="Georgia" panose="02040502050405020303" pitchFamily="18" charset="0"/>
              </a:rPr>
              <a:t>Results are presented in April. </a:t>
            </a:r>
            <a:r>
              <a:rPr lang="en-gb" sz="1200" b="0" i="0" u="none" baseline="0" dirty="0">
                <a:solidFill>
                  <a:srgbClr val="000000"/>
                </a:solidFill>
                <a:effectLst/>
                <a:latin typeface="Georgia" panose="02040502050405020303" pitchFamily="18" charset="0"/>
              </a:rPr>
              <a:t>​</a:t>
            </a:r>
            <a:endParaRPr lang="en-gb"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baseline="0" dirty="0">
                <a:solidFill>
                  <a:srgbClr val="000000"/>
                </a:solidFill>
                <a:effectLst/>
                <a:latin typeface="Georgia" panose="02040502050405020303" pitchFamily="18" charset="0"/>
              </a:rPr>
              <a:t>In 2024, prioritised measures will be documented in the department’s, office’s or equivalent unit’s Action plan for systematic </a:t>
            </a:r>
            <a:r>
              <a:rPr lang="en-gb" sz="1200" dirty="0">
                <a:solidFill>
                  <a:srgbClr val="000000"/>
                </a:solidFill>
                <a:latin typeface="Georgia" panose="02040502050405020303" pitchFamily="18" charset="0"/>
              </a:rPr>
              <a:t>w</a:t>
            </a:r>
            <a:r>
              <a:rPr lang="en-gb" sz="1200" b="0" i="0" u="none" strike="noStrike" baseline="0" dirty="0">
                <a:solidFill>
                  <a:srgbClr val="000000"/>
                </a:solidFill>
                <a:effectLst/>
                <a:latin typeface="Georgia" panose="02040502050405020303" pitchFamily="18" charset="0"/>
              </a:rPr>
              <a:t>ork </a:t>
            </a:r>
            <a:r>
              <a:rPr lang="en-gb" sz="1200" dirty="0">
                <a:solidFill>
                  <a:srgbClr val="000000"/>
                </a:solidFill>
                <a:latin typeface="Georgia" panose="02040502050405020303" pitchFamily="18" charset="0"/>
              </a:rPr>
              <a:t>e</a:t>
            </a:r>
            <a:r>
              <a:rPr lang="en-gb" sz="1200" b="0" i="0" u="none" strike="noStrike" baseline="0" dirty="0">
                <a:solidFill>
                  <a:srgbClr val="000000"/>
                </a:solidFill>
                <a:effectLst/>
                <a:latin typeface="Georgia" panose="02040502050405020303" pitchFamily="18" charset="0"/>
              </a:rPr>
              <a:t>nvironment and active </a:t>
            </a:r>
            <a:r>
              <a:rPr lang="en-gb" sz="1200" dirty="0">
                <a:solidFill>
                  <a:srgbClr val="000000"/>
                </a:solidFill>
                <a:latin typeface="Georgia" panose="02040502050405020303" pitchFamily="18" charset="0"/>
              </a:rPr>
              <a:t>m</a:t>
            </a:r>
            <a:r>
              <a:rPr lang="en-gb" sz="1200" b="0" i="0" u="none" strike="noStrike" baseline="0" dirty="0">
                <a:solidFill>
                  <a:srgbClr val="000000"/>
                </a:solidFill>
                <a:effectLst/>
                <a:latin typeface="Georgia" panose="02040502050405020303" pitchFamily="18" charset="0"/>
              </a:rPr>
              <a:t>easures.</a:t>
            </a:r>
            <a:r>
              <a:rPr lang="en-gb" sz="1200" b="0" i="0" u="none" baseline="0" dirty="0">
                <a:solidFill>
                  <a:srgbClr val="000000"/>
                </a:solidFill>
                <a:effectLst/>
                <a:latin typeface="Georgia" panose="02040502050405020303" pitchFamily="18" charset="0"/>
              </a:rPr>
              <a:t>​</a:t>
            </a:r>
            <a:endParaRPr lang="en-gb"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200" b="0" i="0" u="none" strike="noStrike" baseline="0" dirty="0">
                <a:solidFill>
                  <a:srgbClr val="000000"/>
                </a:solidFill>
                <a:effectLst/>
                <a:latin typeface="Georgia" panose="02040502050405020303" pitchFamily="18" charset="0"/>
              </a:rPr>
              <a:t>The action plan must be enclosed in the 2025 operational plan.</a:t>
            </a:r>
            <a:endParaRPr lang="en-gb" sz="1200" b="0" i="0" dirty="0">
              <a:solidFill>
                <a:srgbClr val="000000"/>
              </a:solidFill>
              <a:effectLst/>
              <a:latin typeface="Arial" panose="020B0604020202020204" pitchFamily="34" charset="0"/>
            </a:endParaRPr>
          </a:p>
          <a:p>
            <a:pPr marL="0" indent="0">
              <a:buNone/>
            </a:pPr>
            <a:endParaRPr lang="sv-SE" dirty="0"/>
          </a:p>
        </p:txBody>
      </p:sp>
      <p:sp>
        <p:nvSpPr>
          <p:cNvPr id="4" name="Platshållare för text 3">
            <a:extLst>
              <a:ext uri="{FF2B5EF4-FFF2-40B4-BE49-F238E27FC236}">
                <a16:creationId xmlns:a16="http://schemas.microsoft.com/office/drawing/2014/main" id="{8976FB23-5B4B-B93B-48CD-21A4CFACB60D}"/>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140862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C7A9B0-F0D7-59C4-F8A3-DD7B2491CDB6}"/>
              </a:ext>
            </a:extLst>
          </p:cNvPr>
          <p:cNvSpPr>
            <a:spLocks noGrp="1"/>
          </p:cNvSpPr>
          <p:nvPr>
            <p:ph type="title"/>
          </p:nvPr>
        </p:nvSpPr>
        <p:spPr/>
        <p:txBody>
          <a:bodyPr/>
          <a:lstStyle/>
          <a:p>
            <a:r>
              <a:rPr lang="en-gb" sz="3200" b="1" i="0" u="none" cap="all" baseline="0" dirty="0">
                <a:solidFill>
                  <a:srgbClr val="000000"/>
                </a:solidFill>
                <a:latin typeface="Verdana" panose="020B0604030504040204" pitchFamily="34" charset="0"/>
              </a:rPr>
              <a:t>Why should you respond to the survey?</a:t>
            </a:r>
            <a:endParaRPr lang="sv-SE" dirty="0"/>
          </a:p>
        </p:txBody>
      </p:sp>
      <p:sp>
        <p:nvSpPr>
          <p:cNvPr id="3" name="Platshållare för innehåll 2">
            <a:extLst>
              <a:ext uri="{FF2B5EF4-FFF2-40B4-BE49-F238E27FC236}">
                <a16:creationId xmlns:a16="http://schemas.microsoft.com/office/drawing/2014/main" id="{DF93EF3D-A974-7796-5213-393A8649C456}"/>
              </a:ext>
            </a:extLst>
          </p:cNvPr>
          <p:cNvSpPr>
            <a:spLocks noGrp="1"/>
          </p:cNvSpPr>
          <p:nvPr>
            <p:ph idx="1"/>
          </p:nvPr>
        </p:nvSpPr>
        <p:spPr/>
        <p:txBody>
          <a:bodyPr/>
          <a:lstStyle/>
          <a:p>
            <a:pPr algn="l" rtl="0" fontAlgn="base">
              <a:buFont typeface="Arial" panose="020B0604020202020204" pitchFamily="34" charset="0"/>
              <a:buChar char="•"/>
            </a:pPr>
            <a:r>
              <a:rPr lang="en-gb" sz="2000" b="0" i="0" u="none" strike="noStrike" baseline="0" dirty="0">
                <a:solidFill>
                  <a:srgbClr val="000000"/>
                </a:solidFill>
                <a:effectLst/>
                <a:latin typeface="Georgia" panose="02040502050405020303" pitchFamily="18" charset="0"/>
              </a:rPr>
              <a:t>It is an opportunity to share your views on your work environment, leadership and organisation.</a:t>
            </a:r>
            <a:r>
              <a:rPr lang="en-gb" sz="2000" b="0" i="0" u="none" baseline="0" dirty="0">
                <a:solidFill>
                  <a:srgbClr val="000000"/>
                </a:solidFill>
                <a:effectLst/>
                <a:latin typeface="Georgia" panose="02040502050405020303" pitchFamily="18" charset="0"/>
              </a:rPr>
              <a:t>​</a:t>
            </a:r>
            <a:endParaRPr lang="en-gb" sz="1200" b="0" i="0" dirty="0">
              <a:solidFill>
                <a:srgbClr val="000000"/>
              </a:solidFill>
              <a:effectLst/>
              <a:latin typeface="Arial" panose="020B0604020202020204" pitchFamily="34" charset="0"/>
            </a:endParaRPr>
          </a:p>
          <a:p>
            <a:pPr algn="l" rtl="0" fontAlgn="base"/>
            <a:endParaRPr lang="en-gb"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baseline="0" dirty="0">
                <a:solidFill>
                  <a:srgbClr val="000000"/>
                </a:solidFill>
                <a:effectLst/>
                <a:latin typeface="Georgia" panose="02040502050405020303" pitchFamily="18" charset="0"/>
              </a:rPr>
              <a:t>Contribute with your experiences – the higher the response rate, the more reliable the results get.</a:t>
            </a:r>
            <a:r>
              <a:rPr lang="en-gb" sz="2000" b="0" i="0" u="none" baseline="0" dirty="0">
                <a:solidFill>
                  <a:srgbClr val="000000"/>
                </a:solidFill>
                <a:effectLst/>
                <a:latin typeface="Georgia" panose="02040502050405020303" pitchFamily="18" charset="0"/>
              </a:rPr>
              <a:t>​</a:t>
            </a:r>
            <a:endParaRPr lang="en-gb" sz="1200" b="0" i="0" dirty="0">
              <a:solidFill>
                <a:srgbClr val="000000"/>
              </a:solidFill>
              <a:effectLst/>
              <a:latin typeface="Arial" panose="020B0604020202020204" pitchFamily="34" charset="0"/>
            </a:endParaRPr>
          </a:p>
          <a:p>
            <a:pPr marL="0" indent="0" algn="l" rtl="0" fontAlgn="base">
              <a:buNone/>
            </a:pPr>
            <a:endParaRPr lang="en-gb" sz="1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2000" b="0" i="0" u="none" strike="noStrike" baseline="0" dirty="0">
                <a:solidFill>
                  <a:srgbClr val="000000"/>
                </a:solidFill>
                <a:effectLst/>
                <a:latin typeface="Georgia" panose="02040502050405020303" pitchFamily="18" charset="0"/>
              </a:rPr>
              <a:t>Contribute to a better work environment and operational development.</a:t>
            </a:r>
            <a:endParaRPr lang="en-gb" sz="1200" b="0" i="0" dirty="0">
              <a:solidFill>
                <a:srgbClr val="000000"/>
              </a:solidFill>
              <a:effectLst/>
              <a:latin typeface="Arial" panose="020B0604020202020204" pitchFamily="34" charset="0"/>
            </a:endParaRPr>
          </a:p>
          <a:p>
            <a:endParaRPr lang="sv-SE" dirty="0"/>
          </a:p>
        </p:txBody>
      </p:sp>
      <p:sp>
        <p:nvSpPr>
          <p:cNvPr id="4" name="Platshållare för text 3">
            <a:extLst>
              <a:ext uri="{FF2B5EF4-FFF2-40B4-BE49-F238E27FC236}">
                <a16:creationId xmlns:a16="http://schemas.microsoft.com/office/drawing/2014/main" id="{6AF0F80F-8A9C-385D-E4F4-3C0F015AA51A}"/>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177718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C4FE05-C3D4-A24B-6B21-4FF43CEC7AF6}"/>
              </a:ext>
            </a:extLst>
          </p:cNvPr>
          <p:cNvSpPr>
            <a:spLocks noGrp="1"/>
          </p:cNvSpPr>
          <p:nvPr>
            <p:ph type="ctrTitle"/>
          </p:nvPr>
        </p:nvSpPr>
        <p:spPr/>
        <p:txBody>
          <a:bodyPr/>
          <a:lstStyle/>
          <a:p>
            <a:r>
              <a:rPr lang="en-gb" sz="2400" b="1" i="0" u="none" cap="all" baseline="0" dirty="0">
                <a:solidFill>
                  <a:srgbClr val="FFFFFF"/>
                </a:solidFill>
                <a:latin typeface="Verdana" panose="020B0604030504040204" pitchFamily="34" charset="0"/>
              </a:rPr>
              <a:t>What has happened since the last survey?</a:t>
            </a:r>
            <a:endParaRPr lang="sv-SE" sz="2400" dirty="0"/>
          </a:p>
        </p:txBody>
      </p:sp>
      <p:sp>
        <p:nvSpPr>
          <p:cNvPr id="3" name="Underrubrik 2">
            <a:extLst>
              <a:ext uri="{FF2B5EF4-FFF2-40B4-BE49-F238E27FC236}">
                <a16:creationId xmlns:a16="http://schemas.microsoft.com/office/drawing/2014/main" id="{4D6DBEDE-DBAB-0651-0EC0-22CA9A326684}"/>
              </a:ext>
            </a:extLst>
          </p:cNvPr>
          <p:cNvSpPr>
            <a:spLocks noGrp="1"/>
          </p:cNvSpPr>
          <p:nvPr>
            <p:ph type="subTitle" idx="1"/>
          </p:nvPr>
        </p:nvSpPr>
        <p:spPr/>
        <p:txBody>
          <a:bodyPr/>
          <a:lstStyle/>
          <a:p>
            <a:pPr algn="ctr" rtl="0" fontAlgn="base"/>
            <a:r>
              <a:rPr lang="en-gb" sz="1800" b="1" i="0" u="none" strike="noStrike" baseline="0" dirty="0">
                <a:solidFill>
                  <a:srgbClr val="FFFFFF"/>
                </a:solidFill>
                <a:effectLst/>
                <a:latin typeface="Verdana" panose="020B0604030504040204" pitchFamily="34" charset="0"/>
              </a:rPr>
              <a:t>What measures were prioritised in 2021?</a:t>
            </a:r>
            <a:r>
              <a:rPr lang="en-gb" sz="1800" b="0" i="0" u="none" baseline="0" dirty="0">
                <a:solidFill>
                  <a:srgbClr val="FFFFFF"/>
                </a:solidFill>
                <a:effectLst/>
                <a:latin typeface="Verdana" panose="020B0604030504040204" pitchFamily="34" charset="0"/>
              </a:rPr>
              <a:t>​</a:t>
            </a:r>
            <a:endParaRPr lang="en-gb" sz="1800" b="0" i="0" dirty="0">
              <a:solidFill>
                <a:srgbClr val="000000"/>
              </a:solidFill>
              <a:effectLst/>
              <a:latin typeface="Segoe UI" panose="020B0502040204020203" pitchFamily="34" charset="0"/>
            </a:endParaRPr>
          </a:p>
          <a:p>
            <a:pPr algn="ctr" rtl="0" fontAlgn="base"/>
            <a:r>
              <a:rPr lang="en-gb" sz="1800" b="1" i="0" u="none" strike="noStrike" baseline="0" dirty="0">
                <a:solidFill>
                  <a:srgbClr val="FFFFFF"/>
                </a:solidFill>
                <a:effectLst/>
                <a:latin typeface="Verdana" panose="020B0604030504040204" pitchFamily="34" charset="0"/>
              </a:rPr>
              <a:t>Has anything improved?</a:t>
            </a:r>
            <a:endParaRPr lang="en-gb" sz="1800" b="0" i="0" dirty="0">
              <a:solidFill>
                <a:srgbClr val="000000"/>
              </a:solidFill>
              <a:effectLst/>
              <a:latin typeface="Segoe UI" panose="020B0502040204020203" pitchFamily="34" charset="0"/>
            </a:endParaRPr>
          </a:p>
          <a:p>
            <a:endParaRPr lang="sv-SE" dirty="0"/>
          </a:p>
        </p:txBody>
      </p:sp>
      <p:sp>
        <p:nvSpPr>
          <p:cNvPr id="4" name="Platshållare för text 3">
            <a:extLst>
              <a:ext uri="{FF2B5EF4-FFF2-40B4-BE49-F238E27FC236}">
                <a16:creationId xmlns:a16="http://schemas.microsoft.com/office/drawing/2014/main" id="{F22EF3B0-13C8-9A21-837B-D86C6BD97FD3}"/>
              </a:ext>
            </a:extLst>
          </p:cNvPr>
          <p:cNvSpPr>
            <a:spLocks noGrp="1"/>
          </p:cNvSpPr>
          <p:nvPr>
            <p:ph type="body" sz="quarter" idx="10"/>
          </p:nvPr>
        </p:nvSpPr>
        <p:spPr/>
        <p:txBody>
          <a:bodyPr/>
          <a:lstStyle/>
          <a:p>
            <a:r>
              <a:rPr lang="en-gb" b="0" i="0" u="none" baseline="0" dirty="0"/>
              <a:t>Human Resources Office, Umeå University</a:t>
            </a:r>
          </a:p>
          <a:p>
            <a:endParaRPr lang="sv-SE" dirty="0"/>
          </a:p>
        </p:txBody>
      </p:sp>
    </p:spTree>
    <p:extLst>
      <p:ext uri="{BB962C8B-B14F-4D97-AF65-F5344CB8AC3E}">
        <p14:creationId xmlns:p14="http://schemas.microsoft.com/office/powerpoint/2010/main" val="383365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32156C1-8740-416E-5407-D8ABE6BBD7D3}"/>
              </a:ext>
            </a:extLst>
          </p:cNvPr>
          <p:cNvSpPr>
            <a:spLocks noGrp="1"/>
          </p:cNvSpPr>
          <p:nvPr>
            <p:ph type="title"/>
          </p:nvPr>
        </p:nvSpPr>
        <p:spPr/>
        <p:txBody>
          <a:bodyPr/>
          <a:lstStyle/>
          <a:p>
            <a:r>
              <a:rPr lang="en-gb" sz="3200" b="1" i="0" u="none" cap="all" baseline="0" dirty="0">
                <a:solidFill>
                  <a:srgbClr val="000000"/>
                </a:solidFill>
                <a:latin typeface="Verdana" panose="020B0604030504040204" pitchFamily="34" charset="0"/>
              </a:rPr>
              <a:t>A part of systematic work environment management</a:t>
            </a:r>
            <a:endParaRPr lang="en-US" dirty="0"/>
          </a:p>
        </p:txBody>
      </p:sp>
      <p:sp>
        <p:nvSpPr>
          <p:cNvPr id="6" name="Platshållare för text 5">
            <a:extLst>
              <a:ext uri="{FF2B5EF4-FFF2-40B4-BE49-F238E27FC236}">
                <a16:creationId xmlns:a16="http://schemas.microsoft.com/office/drawing/2014/main" id="{B01E34BD-2758-BF56-E0EA-EC53D6A99685}"/>
              </a:ext>
            </a:extLst>
          </p:cNvPr>
          <p:cNvSpPr>
            <a:spLocks noGrp="1"/>
          </p:cNvSpPr>
          <p:nvPr>
            <p:ph type="body" sz="quarter" idx="10"/>
          </p:nvPr>
        </p:nvSpPr>
        <p:spPr/>
        <p:txBody>
          <a:bodyPr/>
          <a:lstStyle/>
          <a:p>
            <a:endParaRPr lang="en-US" dirty="0"/>
          </a:p>
        </p:txBody>
      </p:sp>
      <p:pic>
        <p:nvPicPr>
          <p:cNvPr id="7" name="Picture 12" descr="The picture shows the Work environment authority's provision about Systematic work environment management">
            <a:extLst>
              <a:ext uri="{FF2B5EF4-FFF2-40B4-BE49-F238E27FC236}">
                <a16:creationId xmlns:a16="http://schemas.microsoft.com/office/drawing/2014/main" id="{6745B950-59E2-CACE-545F-1925DC4D0C68}"/>
              </a:ext>
              <a:ext uri="{C183D7F6-B498-43B3-948B-1728B52AA6E4}">
                <adec:decorative xmlns:adec="http://schemas.microsoft.com/office/drawing/2017/decorative" val="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1316" y="2352674"/>
            <a:ext cx="1805887" cy="259397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 name="Picture 8" descr="The picture shows the Discrimination Act ">
            <a:extLst>
              <a:ext uri="{FF2B5EF4-FFF2-40B4-BE49-F238E27FC236}">
                <a16:creationId xmlns:a16="http://schemas.microsoft.com/office/drawing/2014/main" id="{CC5224DA-9BCD-A987-82CC-CD6F40518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5304" y="2352674"/>
            <a:ext cx="1882354" cy="259397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The picture shows the process how to work with the Systematic work environment management and active measures ">
            <a:extLst>
              <a:ext uri="{FF2B5EF4-FFF2-40B4-BE49-F238E27FC236}">
                <a16:creationId xmlns:a16="http://schemas.microsoft.com/office/drawing/2014/main" id="{78A045D9-6091-6497-CF6D-271F06F196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6238" y="1633536"/>
            <a:ext cx="4153749" cy="40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37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A2995E-F400-61A8-3AEA-C0E94142F25E}"/>
              </a:ext>
            </a:extLst>
          </p:cNvPr>
          <p:cNvSpPr>
            <a:spLocks noGrp="1"/>
          </p:cNvSpPr>
          <p:nvPr>
            <p:ph type="title"/>
          </p:nvPr>
        </p:nvSpPr>
        <p:spPr/>
        <p:txBody>
          <a:bodyPr/>
          <a:lstStyle/>
          <a:p>
            <a:r>
              <a:rPr lang="en-gb" sz="3200" b="1" i="0" u="none" cap="all" baseline="0" dirty="0">
                <a:solidFill>
                  <a:srgbClr val="000000"/>
                </a:solidFill>
                <a:latin typeface="Verdana" panose="020B0604030504040204" pitchFamily="34" charset="0"/>
              </a:rPr>
              <a:t>Go through your prioritised measures from your action plan </a:t>
            </a:r>
            <a:endParaRPr lang="sv-SE" dirty="0"/>
          </a:p>
        </p:txBody>
      </p:sp>
      <p:sp>
        <p:nvSpPr>
          <p:cNvPr id="3" name="Platshållare för innehåll 2">
            <a:extLst>
              <a:ext uri="{FF2B5EF4-FFF2-40B4-BE49-F238E27FC236}">
                <a16:creationId xmlns:a16="http://schemas.microsoft.com/office/drawing/2014/main" id="{A1205C0A-AF61-0018-ADFD-661A0E6D53CA}"/>
              </a:ext>
            </a:extLst>
          </p:cNvPr>
          <p:cNvSpPr>
            <a:spLocks noGrp="1"/>
          </p:cNvSpPr>
          <p:nvPr>
            <p:ph idx="1"/>
          </p:nvPr>
        </p:nvSpPr>
        <p:spPr/>
        <p:txBody>
          <a:bodyPr/>
          <a:lstStyle/>
          <a:p>
            <a:pPr marL="0" indent="0">
              <a:buNone/>
            </a:pPr>
            <a:r>
              <a:rPr lang="en-gb" sz="2000" b="0" i="0" u="none" strike="noStrike" baseline="0" dirty="0">
                <a:solidFill>
                  <a:srgbClr val="000000"/>
                </a:solidFill>
                <a:effectLst/>
                <a:latin typeface="Georgia" panose="02040502050405020303" pitchFamily="18" charset="0"/>
              </a:rPr>
              <a:t>Insert information from your 2021 action plan.</a:t>
            </a:r>
            <a:endParaRPr lang="en-gb" dirty="0"/>
          </a:p>
          <a:p>
            <a:endParaRPr lang="sv-SE" dirty="0"/>
          </a:p>
        </p:txBody>
      </p:sp>
      <p:sp>
        <p:nvSpPr>
          <p:cNvPr id="4" name="Platshållare för text 3">
            <a:extLst>
              <a:ext uri="{FF2B5EF4-FFF2-40B4-BE49-F238E27FC236}">
                <a16:creationId xmlns:a16="http://schemas.microsoft.com/office/drawing/2014/main" id="{E8FD6804-23AB-6CF3-62EF-245C6473E476}"/>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282213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4D501B-F02A-CE06-9403-4ACC690BB9B2}"/>
              </a:ext>
            </a:extLst>
          </p:cNvPr>
          <p:cNvSpPr>
            <a:spLocks noGrp="1"/>
          </p:cNvSpPr>
          <p:nvPr>
            <p:ph type="title"/>
          </p:nvPr>
        </p:nvSpPr>
        <p:spPr/>
        <p:txBody>
          <a:bodyPr/>
          <a:lstStyle/>
          <a:p>
            <a:r>
              <a:rPr lang="en-gb" sz="3200" b="1" i="0" u="none" cap="all" baseline="0" dirty="0">
                <a:solidFill>
                  <a:srgbClr val="000000"/>
                </a:solidFill>
                <a:latin typeface="Verdana" panose="020B0604030504040204" pitchFamily="34" charset="0"/>
              </a:rPr>
              <a:t>Activities after the results</a:t>
            </a:r>
            <a:endParaRPr lang="sv-SE" dirty="0"/>
          </a:p>
        </p:txBody>
      </p:sp>
      <p:sp>
        <p:nvSpPr>
          <p:cNvPr id="3" name="Platshållare för innehåll 2">
            <a:extLst>
              <a:ext uri="{FF2B5EF4-FFF2-40B4-BE49-F238E27FC236}">
                <a16:creationId xmlns:a16="http://schemas.microsoft.com/office/drawing/2014/main" id="{B37A11AA-A3FB-E513-7E12-F6404ECF680D}"/>
              </a:ext>
            </a:extLst>
          </p:cNvPr>
          <p:cNvSpPr>
            <a:spLocks noGrp="1"/>
          </p:cNvSpPr>
          <p:nvPr>
            <p:ph idx="1"/>
          </p:nvPr>
        </p:nvSpPr>
        <p:spPr/>
        <p:txBody>
          <a:bodyPr/>
          <a:lstStyle/>
          <a:p>
            <a:pPr marL="0" indent="0" algn="l" rtl="0" fontAlgn="base">
              <a:buNone/>
            </a:pPr>
            <a:r>
              <a:rPr lang="en-gb" sz="2000" b="0" i="0" u="none" strike="noStrike" baseline="0" dirty="0">
                <a:solidFill>
                  <a:srgbClr val="000000"/>
                </a:solidFill>
                <a:effectLst/>
                <a:latin typeface="Georgia" panose="02040502050405020303" pitchFamily="18" charset="0"/>
              </a:rPr>
              <a:t>Meeting 1: Inform the group about the results of the employee satisfaction survey.</a:t>
            </a:r>
            <a:r>
              <a:rPr lang="en-gb" sz="2000" b="0" i="0" u="none" baseline="0" dirty="0">
                <a:solidFill>
                  <a:srgbClr val="000000"/>
                </a:solidFill>
                <a:effectLst/>
                <a:latin typeface="Georgia" panose="02040502050405020303" pitchFamily="18" charset="0"/>
              </a:rPr>
              <a:t>​</a:t>
            </a:r>
            <a:endParaRPr lang="en-gb" sz="1800" b="0" i="0" dirty="0">
              <a:solidFill>
                <a:srgbClr val="000000"/>
              </a:solidFill>
              <a:effectLst/>
              <a:latin typeface="Arial" panose="020B0604020202020204" pitchFamily="34" charset="0"/>
            </a:endParaRPr>
          </a:p>
          <a:p>
            <a:pPr marL="0" indent="0" algn="l" rtl="0" fontAlgn="base">
              <a:buNone/>
            </a:pPr>
            <a:endParaRPr lang="en-gb" sz="2000" b="0" i="0" u="none" strike="noStrike" dirty="0">
              <a:solidFill>
                <a:srgbClr val="000000"/>
              </a:solidFill>
              <a:effectLst/>
              <a:latin typeface="Georgia" panose="02040502050405020303" pitchFamily="18" charset="0"/>
            </a:endParaRPr>
          </a:p>
          <a:p>
            <a:pPr marL="0" indent="0" algn="l" rtl="0" fontAlgn="base">
              <a:buNone/>
            </a:pPr>
            <a:r>
              <a:rPr lang="en-gb" sz="2000" b="0" i="0" u="none" strike="noStrike" baseline="0" dirty="0">
                <a:solidFill>
                  <a:srgbClr val="000000"/>
                </a:solidFill>
                <a:effectLst/>
                <a:latin typeface="Georgia" panose="02040502050405020303" pitchFamily="18" charset="0"/>
              </a:rPr>
              <a:t>Meeting 2: Hold a workshop. Discuss the results in groups and prioritise a maximum of three risks and propose measures to amend them.</a:t>
            </a:r>
            <a:r>
              <a:rPr lang="en-gb" sz="2000" b="0" i="0" u="none" baseline="0" dirty="0">
                <a:solidFill>
                  <a:srgbClr val="000000"/>
                </a:solidFill>
                <a:effectLst/>
                <a:latin typeface="Georgia" panose="02040502050405020303" pitchFamily="18" charset="0"/>
              </a:rPr>
              <a:t>​</a:t>
            </a:r>
            <a:endParaRPr lang="en-gb" sz="1800" b="0" i="0" dirty="0">
              <a:solidFill>
                <a:srgbClr val="000000"/>
              </a:solidFill>
              <a:effectLst/>
              <a:latin typeface="Arial" panose="020B0604020202020204" pitchFamily="34" charset="0"/>
            </a:endParaRPr>
          </a:p>
          <a:p>
            <a:pPr marL="0" indent="0" algn="l" rtl="0" fontAlgn="base">
              <a:buNone/>
            </a:pPr>
            <a:endParaRPr lang="en-gb" sz="2000" b="0" i="0" u="none" strike="noStrike" dirty="0">
              <a:solidFill>
                <a:srgbClr val="000000"/>
              </a:solidFill>
              <a:effectLst/>
              <a:latin typeface="Georgia" panose="02040502050405020303" pitchFamily="18" charset="0"/>
            </a:endParaRPr>
          </a:p>
          <a:p>
            <a:pPr marL="0" indent="0" algn="l" rtl="0" fontAlgn="base">
              <a:buNone/>
            </a:pPr>
            <a:r>
              <a:rPr lang="en-gb" sz="2000" b="0" i="0" u="none" strike="noStrike" baseline="0" dirty="0">
                <a:solidFill>
                  <a:srgbClr val="000000"/>
                </a:solidFill>
                <a:effectLst/>
                <a:latin typeface="Georgia" panose="02040502050405020303" pitchFamily="18" charset="0"/>
              </a:rPr>
              <a:t>Meeting 3: Summarise and discuss a selection of prioritised measures for the action plan.</a:t>
            </a:r>
            <a:endParaRPr lang="en-gb" sz="1800" b="0" i="0" dirty="0">
              <a:solidFill>
                <a:srgbClr val="000000"/>
              </a:solidFill>
              <a:effectLst/>
              <a:latin typeface="Arial" panose="020B0604020202020204" pitchFamily="34" charset="0"/>
            </a:endParaRPr>
          </a:p>
          <a:p>
            <a:pPr marL="0" indent="0">
              <a:buNone/>
            </a:pPr>
            <a:endParaRPr lang="sv-SE" dirty="0"/>
          </a:p>
        </p:txBody>
      </p:sp>
      <p:sp>
        <p:nvSpPr>
          <p:cNvPr id="4" name="Platshållare för text 3">
            <a:extLst>
              <a:ext uri="{FF2B5EF4-FFF2-40B4-BE49-F238E27FC236}">
                <a16:creationId xmlns:a16="http://schemas.microsoft.com/office/drawing/2014/main" id="{A826ADE5-390F-DF6C-86E5-64CC34A14C37}"/>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2067569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Eng US"/>
</p:tagLst>
</file>

<file path=ppt/theme/theme1.xml><?xml version="1.0" encoding="utf-8"?>
<a:theme xmlns:a="http://schemas.openxmlformats.org/drawingml/2006/main" name="Umeå University">
  <a:themeElements>
    <a:clrScheme name="Umeå Universitet">
      <a:dk1>
        <a:sysClr val="windowText" lastClr="000000"/>
      </a:dk1>
      <a:lt1>
        <a:sysClr val="window" lastClr="FFFFFF"/>
      </a:lt1>
      <a:dk2>
        <a:srgbClr val="5F5F5F"/>
      </a:dk2>
      <a:lt2>
        <a:srgbClr val="E6E6E6"/>
      </a:lt2>
      <a:accent1>
        <a:srgbClr val="2A4765"/>
      </a:accent1>
      <a:accent2>
        <a:srgbClr val="EABAB9"/>
      </a:accent2>
      <a:accent3>
        <a:srgbClr val="73A790"/>
      </a:accent3>
      <a:accent4>
        <a:srgbClr val="D7B17C"/>
      </a:accent4>
      <a:accent5>
        <a:srgbClr val="F1EFE4"/>
      </a:accent5>
      <a:accent6>
        <a:srgbClr val="EDDDDB"/>
      </a:accent6>
      <a:hlink>
        <a:srgbClr val="000000"/>
      </a:hlink>
      <a:folHlink>
        <a:srgbClr val="000000"/>
      </a:folHlink>
    </a:clrScheme>
    <a:fontScheme name="Umeå Universit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Umeå University.potx" id="{E3C5656B-35AD-450D-A128-4E45BD968332}" vid="{B70D4C27-4D17-48F1-9DBE-2092ABBBC46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UMU_Presentation_EN</Template>
  <TotalTime>37</TotalTime>
  <Words>1226</Words>
  <Application>Microsoft Office PowerPoint</Application>
  <PresentationFormat>Bredbild</PresentationFormat>
  <Paragraphs>98</Paragraphs>
  <Slides>12</Slides>
  <Notes>10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12</vt:i4>
      </vt:variant>
    </vt:vector>
  </HeadingPairs>
  <TitlesOfParts>
    <vt:vector size="19" baseType="lpstr">
      <vt:lpstr>Arial</vt:lpstr>
      <vt:lpstr>Calibri</vt:lpstr>
      <vt:lpstr>Courier New</vt:lpstr>
      <vt:lpstr>Georgia</vt:lpstr>
      <vt:lpstr>Segoe UI</vt:lpstr>
      <vt:lpstr>Verdana</vt:lpstr>
      <vt:lpstr>Umeå University</vt:lpstr>
      <vt:lpstr>Employee satisfaction survey 2024</vt:lpstr>
      <vt:lpstr>Background</vt:lpstr>
      <vt:lpstr>BACKGROUND AND OBJECTIVES</vt:lpstr>
      <vt:lpstr>Short facts</vt:lpstr>
      <vt:lpstr>Why should you respond to the survey?</vt:lpstr>
      <vt:lpstr>What has happened since the last survey?</vt:lpstr>
      <vt:lpstr>A part of systematic work environment management</vt:lpstr>
      <vt:lpstr>Go through your prioritised measures from your action plan </vt:lpstr>
      <vt:lpstr>Activities after the results</vt:lpstr>
      <vt:lpstr>Roles and responsibilities</vt:lpstr>
      <vt:lpstr>Summary of process and time plan</vt:lpstr>
      <vt:lpstr>PowerPoint-presentation</vt:lpstr>
    </vt:vector>
  </TitlesOfParts>
  <Company>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satisfaction survey 2024</dc:title>
  <dc:creator>Pernilla Jansson</dc:creator>
  <cp:lastModifiedBy>Anna Lawrence</cp:lastModifiedBy>
  <cp:revision>4</cp:revision>
  <dcterms:created xsi:type="dcterms:W3CDTF">2023-12-08T13:40:28Z</dcterms:created>
  <dcterms:modified xsi:type="dcterms:W3CDTF">2024-02-08T12:26:48Z</dcterms:modified>
</cp:coreProperties>
</file>